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unknown"/>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9"/>
  </p:notesMasterIdLst>
  <p:sldIdLst>
    <p:sldId id="256" r:id="rId2"/>
    <p:sldId id="370" r:id="rId3"/>
    <p:sldId id="333" r:id="rId4"/>
    <p:sldId id="262" r:id="rId5"/>
    <p:sldId id="357" r:id="rId6"/>
    <p:sldId id="260" r:id="rId7"/>
    <p:sldId id="373" r:id="rId8"/>
    <p:sldId id="261" r:id="rId9"/>
    <p:sldId id="334" r:id="rId10"/>
    <p:sldId id="353" r:id="rId11"/>
    <p:sldId id="354" r:id="rId12"/>
    <p:sldId id="335" r:id="rId13"/>
    <p:sldId id="355" r:id="rId14"/>
    <p:sldId id="356" r:id="rId15"/>
    <p:sldId id="358" r:id="rId16"/>
    <p:sldId id="359" r:id="rId17"/>
    <p:sldId id="347" r:id="rId18"/>
    <p:sldId id="341" r:id="rId19"/>
    <p:sldId id="361" r:id="rId20"/>
    <p:sldId id="363" r:id="rId21"/>
    <p:sldId id="362" r:id="rId22"/>
    <p:sldId id="336" r:id="rId23"/>
    <p:sldId id="364" r:id="rId24"/>
    <p:sldId id="365" r:id="rId25"/>
    <p:sldId id="366" r:id="rId26"/>
    <p:sldId id="264" r:id="rId27"/>
    <p:sldId id="327" r:id="rId28"/>
    <p:sldId id="328" r:id="rId29"/>
    <p:sldId id="329" r:id="rId30"/>
    <p:sldId id="330" r:id="rId31"/>
    <p:sldId id="283" r:id="rId32"/>
    <p:sldId id="266" r:id="rId33"/>
    <p:sldId id="337" r:id="rId34"/>
    <p:sldId id="352" r:id="rId35"/>
    <p:sldId id="338" r:id="rId36"/>
    <p:sldId id="339" r:id="rId37"/>
    <p:sldId id="377" r:id="rId38"/>
    <p:sldId id="340" r:id="rId39"/>
    <p:sldId id="379" r:id="rId40"/>
    <p:sldId id="378" r:id="rId41"/>
    <p:sldId id="381" r:id="rId42"/>
    <p:sldId id="342" r:id="rId43"/>
    <p:sldId id="367" r:id="rId44"/>
    <p:sldId id="368" r:id="rId45"/>
    <p:sldId id="343" r:id="rId46"/>
    <p:sldId id="344" r:id="rId47"/>
    <p:sldId id="351" r:id="rId48"/>
    <p:sldId id="345" r:id="rId49"/>
    <p:sldId id="348" r:id="rId50"/>
    <p:sldId id="346" r:id="rId51"/>
    <p:sldId id="349" r:id="rId52"/>
    <p:sldId id="350" r:id="rId53"/>
    <p:sldId id="369" r:id="rId54"/>
    <p:sldId id="371" r:id="rId55"/>
    <p:sldId id="374" r:id="rId56"/>
    <p:sldId id="375" r:id="rId57"/>
    <p:sldId id="376" r:id="rId5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88172" autoAdjust="0"/>
  </p:normalViewPr>
  <p:slideViewPr>
    <p:cSldViewPr>
      <p:cViewPr varScale="1">
        <p:scale>
          <a:sx n="55" d="100"/>
          <a:sy n="55" d="100"/>
        </p:scale>
        <p:origin x="-1478" y="-7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372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C678A3-86AC-42BA-9E60-829B11016CF4}" type="datetimeFigureOut">
              <a:rPr lang="en-US" smtClean="0"/>
              <a:t>10/21/2013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A2CB308-BAB5-4581-BF2E-F70D1497A544}" type="slidenum">
              <a:rPr lang="en-US" smtClean="0"/>
              <a:t>‹#›</a:t>
            </a:fld>
            <a:endParaRPr lang="en-US"/>
          </a:p>
        </p:txBody>
      </p:sp>
    </p:spTree>
    <p:extLst>
      <p:ext uri="{BB962C8B-B14F-4D97-AF65-F5344CB8AC3E}">
        <p14:creationId xmlns:p14="http://schemas.microsoft.com/office/powerpoint/2010/main" val="2798814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I’d like to tell you about my newest results in game theory, </a:t>
            </a:r>
          </a:p>
          <a:p>
            <a:r>
              <a:rPr lang="en-US" dirty="0" smtClean="0"/>
              <a:t>provide a high level background in using HJI PDEs to</a:t>
            </a:r>
            <a:r>
              <a:rPr lang="en-US" baseline="0" dirty="0" smtClean="0"/>
              <a:t> solve differential games for those of you who aren’t familiar with that, </a:t>
            </a:r>
          </a:p>
          <a:p>
            <a:r>
              <a:rPr lang="en-US" baseline="0" dirty="0" smtClean="0"/>
              <a:t>and discuss my current difficulties in game theory</a:t>
            </a:r>
            <a:endParaRPr lang="en-US" dirty="0"/>
          </a:p>
        </p:txBody>
      </p:sp>
      <p:sp>
        <p:nvSpPr>
          <p:cNvPr id="4" name="Slide Number Placeholder 3"/>
          <p:cNvSpPr>
            <a:spLocks noGrp="1"/>
          </p:cNvSpPr>
          <p:nvPr>
            <p:ph type="sldNum" sz="quarter" idx="10"/>
          </p:nvPr>
        </p:nvSpPr>
        <p:spPr/>
        <p:txBody>
          <a:bodyPr/>
          <a:lstStyle/>
          <a:p>
            <a:fld id="{FA2CB308-BAB5-4581-BF2E-F70D1497A544}" type="slidenum">
              <a:rPr lang="en-US" smtClean="0"/>
              <a:t>2</a:t>
            </a:fld>
            <a:endParaRPr lang="en-US"/>
          </a:p>
        </p:txBody>
      </p:sp>
    </p:spTree>
    <p:extLst>
      <p:ext uri="{BB962C8B-B14F-4D97-AF65-F5344CB8AC3E}">
        <p14:creationId xmlns:p14="http://schemas.microsoft.com/office/powerpoint/2010/main" val="41718190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7:00</a:t>
            </a:r>
            <a:endParaRPr lang="en-US" dirty="0"/>
          </a:p>
        </p:txBody>
      </p:sp>
      <p:sp>
        <p:nvSpPr>
          <p:cNvPr id="4" name="Slide Number Placeholder 3"/>
          <p:cNvSpPr>
            <a:spLocks noGrp="1"/>
          </p:cNvSpPr>
          <p:nvPr>
            <p:ph type="sldNum" sz="quarter" idx="10"/>
          </p:nvPr>
        </p:nvSpPr>
        <p:spPr/>
        <p:txBody>
          <a:bodyPr/>
          <a:lstStyle/>
          <a:p>
            <a:fld id="{FA2CB308-BAB5-4581-BF2E-F70D1497A544}" type="slidenum">
              <a:rPr lang="en-US" smtClean="0"/>
              <a:t>11</a:t>
            </a:fld>
            <a:endParaRPr lang="en-US"/>
          </a:p>
        </p:txBody>
      </p:sp>
    </p:spTree>
    <p:extLst>
      <p:ext uri="{BB962C8B-B14F-4D97-AF65-F5344CB8AC3E}">
        <p14:creationId xmlns:p14="http://schemas.microsoft.com/office/powerpoint/2010/main" val="2802948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7:30</a:t>
            </a:r>
            <a:endParaRPr lang="en-US" dirty="0"/>
          </a:p>
        </p:txBody>
      </p:sp>
      <p:sp>
        <p:nvSpPr>
          <p:cNvPr id="4" name="Slide Number Placeholder 3"/>
          <p:cNvSpPr>
            <a:spLocks noGrp="1"/>
          </p:cNvSpPr>
          <p:nvPr>
            <p:ph type="sldNum" sz="quarter" idx="10"/>
          </p:nvPr>
        </p:nvSpPr>
        <p:spPr/>
        <p:txBody>
          <a:bodyPr/>
          <a:lstStyle/>
          <a:p>
            <a:fld id="{FA2CB308-BAB5-4581-BF2E-F70D1497A544}" type="slidenum">
              <a:rPr lang="en-US" smtClean="0"/>
              <a:t>12</a:t>
            </a:fld>
            <a:endParaRPr lang="en-US"/>
          </a:p>
        </p:txBody>
      </p:sp>
    </p:spTree>
    <p:extLst>
      <p:ext uri="{BB962C8B-B14F-4D97-AF65-F5344CB8AC3E}">
        <p14:creationId xmlns:p14="http://schemas.microsoft.com/office/powerpoint/2010/main" val="4161918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8:30</a:t>
            </a:r>
            <a:endParaRPr lang="en-US" dirty="0"/>
          </a:p>
        </p:txBody>
      </p:sp>
      <p:sp>
        <p:nvSpPr>
          <p:cNvPr id="4" name="Slide Number Placeholder 3"/>
          <p:cNvSpPr>
            <a:spLocks noGrp="1"/>
          </p:cNvSpPr>
          <p:nvPr>
            <p:ph type="sldNum" sz="quarter" idx="10"/>
          </p:nvPr>
        </p:nvSpPr>
        <p:spPr/>
        <p:txBody>
          <a:bodyPr/>
          <a:lstStyle/>
          <a:p>
            <a:fld id="{FA2CB308-BAB5-4581-BF2E-F70D1497A544}" type="slidenum">
              <a:rPr lang="en-US" smtClean="0"/>
              <a:t>13</a:t>
            </a:fld>
            <a:endParaRPr lang="en-US"/>
          </a:p>
        </p:txBody>
      </p:sp>
    </p:spTree>
    <p:extLst>
      <p:ext uri="{BB962C8B-B14F-4D97-AF65-F5344CB8AC3E}">
        <p14:creationId xmlns:p14="http://schemas.microsoft.com/office/powerpoint/2010/main" val="1697959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9:00</a:t>
            </a:r>
            <a:endParaRPr lang="en-US" dirty="0"/>
          </a:p>
        </p:txBody>
      </p:sp>
      <p:sp>
        <p:nvSpPr>
          <p:cNvPr id="4" name="Slide Number Placeholder 3"/>
          <p:cNvSpPr>
            <a:spLocks noGrp="1"/>
          </p:cNvSpPr>
          <p:nvPr>
            <p:ph type="sldNum" sz="quarter" idx="10"/>
          </p:nvPr>
        </p:nvSpPr>
        <p:spPr/>
        <p:txBody>
          <a:bodyPr/>
          <a:lstStyle/>
          <a:p>
            <a:fld id="{FA2CB308-BAB5-4581-BF2E-F70D1497A544}" type="slidenum">
              <a:rPr lang="en-US" smtClean="0"/>
              <a:t>14</a:t>
            </a:fld>
            <a:endParaRPr lang="en-US"/>
          </a:p>
        </p:txBody>
      </p:sp>
    </p:spTree>
    <p:extLst>
      <p:ext uri="{BB962C8B-B14F-4D97-AF65-F5344CB8AC3E}">
        <p14:creationId xmlns:p14="http://schemas.microsoft.com/office/powerpoint/2010/main" val="38985023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10:00</a:t>
            </a:r>
            <a:endParaRPr lang="en-US" dirty="0"/>
          </a:p>
        </p:txBody>
      </p:sp>
      <p:sp>
        <p:nvSpPr>
          <p:cNvPr id="4" name="Slide Number Placeholder 3"/>
          <p:cNvSpPr>
            <a:spLocks noGrp="1"/>
          </p:cNvSpPr>
          <p:nvPr>
            <p:ph type="sldNum" sz="quarter" idx="10"/>
          </p:nvPr>
        </p:nvSpPr>
        <p:spPr/>
        <p:txBody>
          <a:bodyPr/>
          <a:lstStyle/>
          <a:p>
            <a:fld id="{FA2CB308-BAB5-4581-BF2E-F70D1497A544}" type="slidenum">
              <a:rPr lang="en-US" smtClean="0"/>
              <a:t>15</a:t>
            </a:fld>
            <a:endParaRPr lang="en-US"/>
          </a:p>
        </p:txBody>
      </p:sp>
    </p:spTree>
    <p:extLst>
      <p:ext uri="{BB962C8B-B14F-4D97-AF65-F5344CB8AC3E}">
        <p14:creationId xmlns:p14="http://schemas.microsoft.com/office/powerpoint/2010/main" val="18353822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11:00</a:t>
            </a:r>
            <a:endParaRPr lang="en-US" dirty="0"/>
          </a:p>
        </p:txBody>
      </p:sp>
      <p:sp>
        <p:nvSpPr>
          <p:cNvPr id="4" name="Slide Number Placeholder 3"/>
          <p:cNvSpPr>
            <a:spLocks noGrp="1"/>
          </p:cNvSpPr>
          <p:nvPr>
            <p:ph type="sldNum" sz="quarter" idx="10"/>
          </p:nvPr>
        </p:nvSpPr>
        <p:spPr/>
        <p:txBody>
          <a:bodyPr/>
          <a:lstStyle/>
          <a:p>
            <a:fld id="{FA2CB308-BAB5-4581-BF2E-F70D1497A544}" type="slidenum">
              <a:rPr lang="en-US" smtClean="0"/>
              <a:t>16</a:t>
            </a:fld>
            <a:endParaRPr lang="en-US"/>
          </a:p>
        </p:txBody>
      </p:sp>
    </p:spTree>
    <p:extLst>
      <p:ext uri="{BB962C8B-B14F-4D97-AF65-F5344CB8AC3E}">
        <p14:creationId xmlns:p14="http://schemas.microsoft.com/office/powerpoint/2010/main" val="5709285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smtClean="0"/>
                  <a:t>12:00</a:t>
                </a:r>
              </a:p>
              <a:p>
                <a:r>
                  <a:rPr lang="en-US" dirty="0" smtClean="0"/>
                  <a:t>Explain interpretation</a:t>
                </a:r>
                <a:r>
                  <a:rPr lang="en-US" baseline="0" dirty="0" smtClean="0"/>
                  <a:t> of </a:t>
                </a:r>
                <a14:m>
                  <m:oMath xmlns:m="http://schemas.openxmlformats.org/officeDocument/2006/math">
                    <m:sSub>
                      <m:sSubPr>
                        <m:ctrlPr>
                          <a:rPr lang="en-US" b="0" i="1" baseline="0" smtClean="0">
                            <a:latin typeface="Cambria Math"/>
                          </a:rPr>
                        </m:ctrlPr>
                      </m:sSubPr>
                      <m:e>
                        <m:r>
                          <m:rPr>
                            <m:sty m:val="p"/>
                          </m:rPr>
                          <a:rPr lang="en-US" b="0" i="0" baseline="0" smtClean="0">
                            <a:latin typeface="Cambria Math"/>
                          </a:rPr>
                          <m:t>Φ</m:t>
                        </m:r>
                      </m:e>
                      <m:sub>
                        <m:r>
                          <a:rPr lang="en-US" b="0" i="1" baseline="0" smtClean="0">
                            <a:latin typeface="Cambria Math"/>
                          </a:rPr>
                          <m:t>4</m:t>
                        </m:r>
                      </m:sub>
                    </m:sSub>
                  </m:oMath>
                </a14:m>
                <a:endParaRPr lang="en-US" dirty="0"/>
              </a:p>
            </p:txBody>
          </p:sp>
        </mc:Choice>
        <mc:Fallback xmlns="">
          <p:sp>
            <p:nvSpPr>
              <p:cNvPr id="3" name="Notes Placeholder 2"/>
              <p:cNvSpPr>
                <a:spLocks noGrp="1"/>
              </p:cNvSpPr>
              <p:nvPr>
                <p:ph type="body" idx="1"/>
              </p:nvPr>
            </p:nvSpPr>
            <p:spPr/>
            <p:txBody>
              <a:bodyPr/>
              <a:lstStyle/>
              <a:p>
                <a:r>
                  <a:rPr lang="en-US" dirty="0" smtClean="0"/>
                  <a:t>12:00</a:t>
                </a:r>
              </a:p>
              <a:p>
                <a:r>
                  <a:rPr lang="en-US" dirty="0" smtClean="0"/>
                  <a:t>Explain interpretation</a:t>
                </a:r>
                <a:r>
                  <a:rPr lang="en-US" baseline="0" dirty="0" smtClean="0"/>
                  <a:t> of </a:t>
                </a:r>
                <a:r>
                  <a:rPr lang="en-US" b="0" i="0" baseline="0" smtClean="0">
                    <a:latin typeface="Cambria Math"/>
                  </a:rPr>
                  <a:t>Φ_4</a:t>
                </a:r>
                <a:endParaRPr lang="en-US" dirty="0"/>
              </a:p>
            </p:txBody>
          </p:sp>
        </mc:Fallback>
      </mc:AlternateContent>
      <p:sp>
        <p:nvSpPr>
          <p:cNvPr id="4" name="Slide Number Placeholder 3"/>
          <p:cNvSpPr>
            <a:spLocks noGrp="1"/>
          </p:cNvSpPr>
          <p:nvPr>
            <p:ph type="sldNum" sz="quarter" idx="10"/>
          </p:nvPr>
        </p:nvSpPr>
        <p:spPr/>
        <p:txBody>
          <a:bodyPr/>
          <a:lstStyle/>
          <a:p>
            <a:fld id="{FA2CB308-BAB5-4581-BF2E-F70D1497A544}" type="slidenum">
              <a:rPr lang="en-US" smtClean="0"/>
              <a:t>17</a:t>
            </a:fld>
            <a:endParaRPr lang="en-US"/>
          </a:p>
        </p:txBody>
      </p:sp>
    </p:spTree>
    <p:extLst>
      <p:ext uri="{BB962C8B-B14F-4D97-AF65-F5344CB8AC3E}">
        <p14:creationId xmlns:p14="http://schemas.microsoft.com/office/powerpoint/2010/main" val="41868069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12:30</a:t>
            </a:r>
            <a:endParaRPr lang="en-US" dirty="0"/>
          </a:p>
        </p:txBody>
      </p:sp>
      <p:sp>
        <p:nvSpPr>
          <p:cNvPr id="4" name="Slide Number Placeholder 3"/>
          <p:cNvSpPr>
            <a:spLocks noGrp="1"/>
          </p:cNvSpPr>
          <p:nvPr>
            <p:ph type="sldNum" sz="quarter" idx="10"/>
          </p:nvPr>
        </p:nvSpPr>
        <p:spPr/>
        <p:txBody>
          <a:bodyPr/>
          <a:lstStyle/>
          <a:p>
            <a:fld id="{FA2CB308-BAB5-4581-BF2E-F70D1497A544}" type="slidenum">
              <a:rPr lang="en-US" smtClean="0"/>
              <a:t>18</a:t>
            </a:fld>
            <a:endParaRPr lang="en-US"/>
          </a:p>
        </p:txBody>
      </p:sp>
    </p:spTree>
    <p:extLst>
      <p:ext uri="{BB962C8B-B14F-4D97-AF65-F5344CB8AC3E}">
        <p14:creationId xmlns:p14="http://schemas.microsoft.com/office/powerpoint/2010/main" val="1105926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13:00</a:t>
            </a:r>
            <a:endParaRPr lang="en-US" dirty="0"/>
          </a:p>
        </p:txBody>
      </p:sp>
      <p:sp>
        <p:nvSpPr>
          <p:cNvPr id="4" name="Slide Number Placeholder 3"/>
          <p:cNvSpPr>
            <a:spLocks noGrp="1"/>
          </p:cNvSpPr>
          <p:nvPr>
            <p:ph type="sldNum" sz="quarter" idx="10"/>
          </p:nvPr>
        </p:nvSpPr>
        <p:spPr/>
        <p:txBody>
          <a:bodyPr/>
          <a:lstStyle/>
          <a:p>
            <a:fld id="{FA2CB308-BAB5-4581-BF2E-F70D1497A544}" type="slidenum">
              <a:rPr lang="en-US" smtClean="0"/>
              <a:t>19</a:t>
            </a:fld>
            <a:endParaRPr lang="en-US"/>
          </a:p>
        </p:txBody>
      </p:sp>
    </p:spTree>
    <p:extLst>
      <p:ext uri="{BB962C8B-B14F-4D97-AF65-F5344CB8AC3E}">
        <p14:creationId xmlns:p14="http://schemas.microsoft.com/office/powerpoint/2010/main" val="2875759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14:00</a:t>
            </a:r>
            <a:endParaRPr lang="en-US" dirty="0"/>
          </a:p>
        </p:txBody>
      </p:sp>
      <p:sp>
        <p:nvSpPr>
          <p:cNvPr id="4" name="Slide Number Placeholder 3"/>
          <p:cNvSpPr>
            <a:spLocks noGrp="1"/>
          </p:cNvSpPr>
          <p:nvPr>
            <p:ph type="sldNum" sz="quarter" idx="10"/>
          </p:nvPr>
        </p:nvSpPr>
        <p:spPr/>
        <p:txBody>
          <a:bodyPr/>
          <a:lstStyle/>
          <a:p>
            <a:fld id="{FA2CB308-BAB5-4581-BF2E-F70D1497A544}" type="slidenum">
              <a:rPr lang="en-US" smtClean="0"/>
              <a:t>20</a:t>
            </a:fld>
            <a:endParaRPr lang="en-US"/>
          </a:p>
        </p:txBody>
      </p:sp>
    </p:spTree>
    <p:extLst>
      <p:ext uri="{BB962C8B-B14F-4D97-AF65-F5344CB8AC3E}">
        <p14:creationId xmlns:p14="http://schemas.microsoft.com/office/powerpoint/2010/main" val="287575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1:00</a:t>
            </a:r>
          </a:p>
          <a:p>
            <a:r>
              <a:rPr lang="en-US" dirty="0" smtClean="0"/>
              <a:t>Outline:</a:t>
            </a:r>
            <a:r>
              <a:rPr lang="en-US" baseline="0" dirty="0" smtClean="0"/>
              <a:t> </a:t>
            </a:r>
          </a:p>
          <a:p>
            <a:r>
              <a:rPr lang="en-US" baseline="0" dirty="0" smtClean="0"/>
              <a:t>I will first tell you about what a multiplayer reach-avoid game is,</a:t>
            </a:r>
          </a:p>
          <a:p>
            <a:r>
              <a:rPr lang="en-US" baseline="0" dirty="0" smtClean="0"/>
              <a:t>And then describe how to solve the 2-player game, a special case of the multiplayer game, using HJI PDEs</a:t>
            </a:r>
          </a:p>
          <a:p>
            <a:r>
              <a:rPr lang="en-US" baseline="0" dirty="0" smtClean="0"/>
              <a:t>After describing how to solve the 2-player game, I will talk about my latest results in using the solution to the two player game to approximate the solution to the multiplayer game. We will see that some cooperation will come out of the approximation</a:t>
            </a:r>
          </a:p>
          <a:p>
            <a:r>
              <a:rPr lang="en-US" baseline="0" dirty="0" smtClean="0"/>
              <a:t>Finally, I’ll talk about the scenario where a single attacker has to play against two defenders and my current progress in thinking about this problem.</a:t>
            </a:r>
            <a:endParaRPr lang="en-US" dirty="0" smtClean="0"/>
          </a:p>
        </p:txBody>
      </p:sp>
      <p:sp>
        <p:nvSpPr>
          <p:cNvPr id="4" name="Slide Number Placeholder 3"/>
          <p:cNvSpPr>
            <a:spLocks noGrp="1"/>
          </p:cNvSpPr>
          <p:nvPr>
            <p:ph type="sldNum" sz="quarter" idx="10"/>
          </p:nvPr>
        </p:nvSpPr>
        <p:spPr/>
        <p:txBody>
          <a:bodyPr/>
          <a:lstStyle/>
          <a:p>
            <a:fld id="{FA2CB308-BAB5-4581-BF2E-F70D1497A544}" type="slidenum">
              <a:rPr lang="en-US" smtClean="0"/>
              <a:t>3</a:t>
            </a:fld>
            <a:endParaRPr lang="en-US"/>
          </a:p>
        </p:txBody>
      </p:sp>
    </p:spTree>
    <p:extLst>
      <p:ext uri="{BB962C8B-B14F-4D97-AF65-F5344CB8AC3E}">
        <p14:creationId xmlns:p14="http://schemas.microsoft.com/office/powerpoint/2010/main" val="34220132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15:00</a:t>
            </a:r>
            <a:endParaRPr lang="en-US" dirty="0"/>
          </a:p>
        </p:txBody>
      </p:sp>
      <p:sp>
        <p:nvSpPr>
          <p:cNvPr id="4" name="Slide Number Placeholder 3"/>
          <p:cNvSpPr>
            <a:spLocks noGrp="1"/>
          </p:cNvSpPr>
          <p:nvPr>
            <p:ph type="sldNum" sz="quarter" idx="10"/>
          </p:nvPr>
        </p:nvSpPr>
        <p:spPr/>
        <p:txBody>
          <a:bodyPr/>
          <a:lstStyle/>
          <a:p>
            <a:fld id="{FA2CB308-BAB5-4581-BF2E-F70D1497A544}" type="slidenum">
              <a:rPr lang="en-US" smtClean="0"/>
              <a:t>21</a:t>
            </a:fld>
            <a:endParaRPr lang="en-US"/>
          </a:p>
        </p:txBody>
      </p:sp>
    </p:spTree>
    <p:extLst>
      <p:ext uri="{BB962C8B-B14F-4D97-AF65-F5344CB8AC3E}">
        <p14:creationId xmlns:p14="http://schemas.microsoft.com/office/powerpoint/2010/main" val="33329394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16:00</a:t>
            </a:r>
            <a:endParaRPr lang="en-US" dirty="0"/>
          </a:p>
        </p:txBody>
      </p:sp>
      <p:sp>
        <p:nvSpPr>
          <p:cNvPr id="4" name="Slide Number Placeholder 3"/>
          <p:cNvSpPr>
            <a:spLocks noGrp="1"/>
          </p:cNvSpPr>
          <p:nvPr>
            <p:ph type="sldNum" sz="quarter" idx="10"/>
          </p:nvPr>
        </p:nvSpPr>
        <p:spPr/>
        <p:txBody>
          <a:bodyPr/>
          <a:lstStyle/>
          <a:p>
            <a:fld id="{FA2CB308-BAB5-4581-BF2E-F70D1497A544}" type="slidenum">
              <a:rPr lang="en-US" smtClean="0"/>
              <a:t>22</a:t>
            </a:fld>
            <a:endParaRPr lang="en-US"/>
          </a:p>
        </p:txBody>
      </p:sp>
    </p:spTree>
    <p:extLst>
      <p:ext uri="{BB962C8B-B14F-4D97-AF65-F5344CB8AC3E}">
        <p14:creationId xmlns:p14="http://schemas.microsoft.com/office/powerpoint/2010/main" val="6309589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17:00</a:t>
            </a:r>
            <a:endParaRPr lang="en-US" dirty="0"/>
          </a:p>
        </p:txBody>
      </p:sp>
      <p:sp>
        <p:nvSpPr>
          <p:cNvPr id="4" name="Slide Number Placeholder 3"/>
          <p:cNvSpPr>
            <a:spLocks noGrp="1"/>
          </p:cNvSpPr>
          <p:nvPr>
            <p:ph type="sldNum" sz="quarter" idx="10"/>
          </p:nvPr>
        </p:nvSpPr>
        <p:spPr/>
        <p:txBody>
          <a:bodyPr/>
          <a:lstStyle/>
          <a:p>
            <a:fld id="{FA2CB308-BAB5-4581-BF2E-F70D1497A544}" type="slidenum">
              <a:rPr lang="en-US" smtClean="0"/>
              <a:t>23</a:t>
            </a:fld>
            <a:endParaRPr lang="en-US"/>
          </a:p>
        </p:txBody>
      </p:sp>
    </p:spTree>
    <p:extLst>
      <p:ext uri="{BB962C8B-B14F-4D97-AF65-F5344CB8AC3E}">
        <p14:creationId xmlns:p14="http://schemas.microsoft.com/office/powerpoint/2010/main" val="6309589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18:00</a:t>
            </a:r>
            <a:endParaRPr lang="en-US" dirty="0"/>
          </a:p>
        </p:txBody>
      </p:sp>
      <p:sp>
        <p:nvSpPr>
          <p:cNvPr id="4" name="Slide Number Placeholder 3"/>
          <p:cNvSpPr>
            <a:spLocks noGrp="1"/>
          </p:cNvSpPr>
          <p:nvPr>
            <p:ph type="sldNum" sz="quarter" idx="10"/>
          </p:nvPr>
        </p:nvSpPr>
        <p:spPr/>
        <p:txBody>
          <a:bodyPr/>
          <a:lstStyle/>
          <a:p>
            <a:fld id="{FA2CB308-BAB5-4581-BF2E-F70D1497A544}" type="slidenum">
              <a:rPr lang="en-US" smtClean="0"/>
              <a:t>24</a:t>
            </a:fld>
            <a:endParaRPr lang="en-US"/>
          </a:p>
        </p:txBody>
      </p:sp>
    </p:spTree>
    <p:extLst>
      <p:ext uri="{BB962C8B-B14F-4D97-AF65-F5344CB8AC3E}">
        <p14:creationId xmlns:p14="http://schemas.microsoft.com/office/powerpoint/2010/main" val="14438707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18:00</a:t>
            </a:r>
            <a:endParaRPr lang="en-US" dirty="0"/>
          </a:p>
        </p:txBody>
      </p:sp>
      <p:sp>
        <p:nvSpPr>
          <p:cNvPr id="4" name="Slide Number Placeholder 3"/>
          <p:cNvSpPr>
            <a:spLocks noGrp="1"/>
          </p:cNvSpPr>
          <p:nvPr>
            <p:ph type="sldNum" sz="quarter" idx="10"/>
          </p:nvPr>
        </p:nvSpPr>
        <p:spPr/>
        <p:txBody>
          <a:bodyPr/>
          <a:lstStyle/>
          <a:p>
            <a:fld id="{FA2CB308-BAB5-4581-BF2E-F70D1497A544}" type="slidenum">
              <a:rPr lang="en-US" smtClean="0"/>
              <a:t>25</a:t>
            </a:fld>
            <a:endParaRPr lang="en-US"/>
          </a:p>
        </p:txBody>
      </p:sp>
    </p:spTree>
    <p:extLst>
      <p:ext uri="{BB962C8B-B14F-4D97-AF65-F5344CB8AC3E}">
        <p14:creationId xmlns:p14="http://schemas.microsoft.com/office/powerpoint/2010/main" val="14438707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19:00</a:t>
            </a:r>
            <a:endParaRPr lang="en-US" dirty="0"/>
          </a:p>
        </p:txBody>
      </p:sp>
      <p:sp>
        <p:nvSpPr>
          <p:cNvPr id="4" name="Slide Number Placeholder 3"/>
          <p:cNvSpPr>
            <a:spLocks noGrp="1"/>
          </p:cNvSpPr>
          <p:nvPr>
            <p:ph type="sldNum" sz="quarter" idx="10"/>
          </p:nvPr>
        </p:nvSpPr>
        <p:spPr/>
        <p:txBody>
          <a:bodyPr/>
          <a:lstStyle/>
          <a:p>
            <a:fld id="{FA2CB308-BAB5-4581-BF2E-F70D1497A544}" type="slidenum">
              <a:rPr lang="en-US" smtClean="0"/>
              <a:t>26</a:t>
            </a:fld>
            <a:endParaRPr lang="en-US"/>
          </a:p>
        </p:txBody>
      </p:sp>
    </p:spTree>
    <p:extLst>
      <p:ext uri="{BB962C8B-B14F-4D97-AF65-F5344CB8AC3E}">
        <p14:creationId xmlns:p14="http://schemas.microsoft.com/office/powerpoint/2010/main" val="35667132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20:00</a:t>
            </a:r>
            <a:endParaRPr lang="en-US" dirty="0"/>
          </a:p>
        </p:txBody>
      </p:sp>
      <p:sp>
        <p:nvSpPr>
          <p:cNvPr id="4" name="Slide Number Placeholder 3"/>
          <p:cNvSpPr>
            <a:spLocks noGrp="1"/>
          </p:cNvSpPr>
          <p:nvPr>
            <p:ph type="sldNum" sz="quarter" idx="10"/>
          </p:nvPr>
        </p:nvSpPr>
        <p:spPr/>
        <p:txBody>
          <a:bodyPr/>
          <a:lstStyle/>
          <a:p>
            <a:fld id="{FA2CB308-BAB5-4581-BF2E-F70D1497A544}" type="slidenum">
              <a:rPr lang="en-US" smtClean="0"/>
              <a:t>27</a:t>
            </a:fld>
            <a:endParaRPr lang="en-US"/>
          </a:p>
        </p:txBody>
      </p:sp>
    </p:spTree>
    <p:extLst>
      <p:ext uri="{BB962C8B-B14F-4D97-AF65-F5344CB8AC3E}">
        <p14:creationId xmlns:p14="http://schemas.microsoft.com/office/powerpoint/2010/main" val="14741927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20:00</a:t>
            </a:r>
          </a:p>
          <a:p>
            <a:endParaRPr lang="en-US" dirty="0"/>
          </a:p>
        </p:txBody>
      </p:sp>
      <p:sp>
        <p:nvSpPr>
          <p:cNvPr id="4" name="Slide Number Placeholder 3"/>
          <p:cNvSpPr>
            <a:spLocks noGrp="1"/>
          </p:cNvSpPr>
          <p:nvPr>
            <p:ph type="sldNum" sz="quarter" idx="10"/>
          </p:nvPr>
        </p:nvSpPr>
        <p:spPr/>
        <p:txBody>
          <a:bodyPr/>
          <a:lstStyle/>
          <a:p>
            <a:fld id="{FA2CB308-BAB5-4581-BF2E-F70D1497A544}" type="slidenum">
              <a:rPr lang="en-US" smtClean="0"/>
              <a:t>28</a:t>
            </a:fld>
            <a:endParaRPr lang="en-US"/>
          </a:p>
        </p:txBody>
      </p:sp>
    </p:spTree>
    <p:extLst>
      <p:ext uri="{BB962C8B-B14F-4D97-AF65-F5344CB8AC3E}">
        <p14:creationId xmlns:p14="http://schemas.microsoft.com/office/powerpoint/2010/main" val="15477222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20:00</a:t>
            </a:r>
          </a:p>
          <a:p>
            <a:endParaRPr lang="en-US" dirty="0"/>
          </a:p>
        </p:txBody>
      </p:sp>
      <p:sp>
        <p:nvSpPr>
          <p:cNvPr id="4" name="Slide Number Placeholder 3"/>
          <p:cNvSpPr>
            <a:spLocks noGrp="1"/>
          </p:cNvSpPr>
          <p:nvPr>
            <p:ph type="sldNum" sz="quarter" idx="10"/>
          </p:nvPr>
        </p:nvSpPr>
        <p:spPr/>
        <p:txBody>
          <a:bodyPr/>
          <a:lstStyle/>
          <a:p>
            <a:fld id="{FA2CB308-BAB5-4581-BF2E-F70D1497A544}" type="slidenum">
              <a:rPr lang="en-US" smtClean="0"/>
              <a:t>29</a:t>
            </a:fld>
            <a:endParaRPr lang="en-US"/>
          </a:p>
        </p:txBody>
      </p:sp>
    </p:spTree>
    <p:extLst>
      <p:ext uri="{BB962C8B-B14F-4D97-AF65-F5344CB8AC3E}">
        <p14:creationId xmlns:p14="http://schemas.microsoft.com/office/powerpoint/2010/main" val="18964082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20:00</a:t>
            </a:r>
          </a:p>
          <a:p>
            <a:endParaRPr lang="en-US" dirty="0"/>
          </a:p>
        </p:txBody>
      </p:sp>
      <p:sp>
        <p:nvSpPr>
          <p:cNvPr id="4" name="Slide Number Placeholder 3"/>
          <p:cNvSpPr>
            <a:spLocks noGrp="1"/>
          </p:cNvSpPr>
          <p:nvPr>
            <p:ph type="sldNum" sz="quarter" idx="10"/>
          </p:nvPr>
        </p:nvSpPr>
        <p:spPr/>
        <p:txBody>
          <a:bodyPr/>
          <a:lstStyle/>
          <a:p>
            <a:fld id="{FA2CB308-BAB5-4581-BF2E-F70D1497A544}" type="slidenum">
              <a:rPr lang="en-US" smtClean="0"/>
              <a:t>30</a:t>
            </a:fld>
            <a:endParaRPr lang="en-US"/>
          </a:p>
        </p:txBody>
      </p:sp>
    </p:spTree>
    <p:extLst>
      <p:ext uri="{BB962C8B-B14F-4D97-AF65-F5344CB8AC3E}">
        <p14:creationId xmlns:p14="http://schemas.microsoft.com/office/powerpoint/2010/main" val="3843380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1:45</a:t>
            </a:r>
          </a:p>
          <a:p>
            <a:r>
              <a:rPr lang="en-US" dirty="0" smtClean="0"/>
              <a:t>The multiplayer reach-avoid game is a game between two opposing</a:t>
            </a:r>
            <a:r>
              <a:rPr lang="en-US" baseline="0" dirty="0" smtClean="0"/>
              <a:t> teams of cooperative players.</a:t>
            </a:r>
          </a:p>
          <a:p>
            <a:r>
              <a:rPr lang="en-US" baseline="0" dirty="0" smtClean="0"/>
              <a:t>The attackers want to read the target set, and the defenders want to prevent the attackers from doing so by capturing them.</a:t>
            </a:r>
          </a:p>
          <a:p>
            <a:r>
              <a:rPr lang="en-US" baseline="0" dirty="0" smtClean="0"/>
              <a:t>Players move on a compact domain possibly with obstacles</a:t>
            </a:r>
            <a:endParaRPr lang="en-US" dirty="0"/>
          </a:p>
        </p:txBody>
      </p:sp>
      <p:sp>
        <p:nvSpPr>
          <p:cNvPr id="4" name="Slide Number Placeholder 3"/>
          <p:cNvSpPr>
            <a:spLocks noGrp="1"/>
          </p:cNvSpPr>
          <p:nvPr>
            <p:ph type="sldNum" sz="quarter" idx="10"/>
          </p:nvPr>
        </p:nvSpPr>
        <p:spPr/>
        <p:txBody>
          <a:bodyPr/>
          <a:lstStyle/>
          <a:p>
            <a:fld id="{FA2CB308-BAB5-4581-BF2E-F70D1497A544}" type="slidenum">
              <a:rPr lang="en-US" smtClean="0"/>
              <a:t>4</a:t>
            </a:fld>
            <a:endParaRPr lang="en-US"/>
          </a:p>
        </p:txBody>
      </p:sp>
    </p:spTree>
    <p:extLst>
      <p:ext uri="{BB962C8B-B14F-4D97-AF65-F5344CB8AC3E}">
        <p14:creationId xmlns:p14="http://schemas.microsoft.com/office/powerpoint/2010/main" val="6664403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20:00</a:t>
            </a:r>
          </a:p>
          <a:p>
            <a:endParaRPr lang="en-US" dirty="0"/>
          </a:p>
        </p:txBody>
      </p:sp>
      <p:sp>
        <p:nvSpPr>
          <p:cNvPr id="4" name="Slide Number Placeholder 3"/>
          <p:cNvSpPr>
            <a:spLocks noGrp="1"/>
          </p:cNvSpPr>
          <p:nvPr>
            <p:ph type="sldNum" sz="quarter" idx="10"/>
          </p:nvPr>
        </p:nvSpPr>
        <p:spPr/>
        <p:txBody>
          <a:bodyPr/>
          <a:lstStyle/>
          <a:p>
            <a:fld id="{FA2CB308-BAB5-4581-BF2E-F70D1497A544}" type="slidenum">
              <a:rPr lang="en-US" smtClean="0"/>
              <a:t>31</a:t>
            </a:fld>
            <a:endParaRPr lang="en-US"/>
          </a:p>
        </p:txBody>
      </p:sp>
    </p:spTree>
    <p:extLst>
      <p:ext uri="{BB962C8B-B14F-4D97-AF65-F5344CB8AC3E}">
        <p14:creationId xmlns:p14="http://schemas.microsoft.com/office/powerpoint/2010/main" val="30927577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20:30</a:t>
            </a:r>
            <a:endParaRPr lang="en-US" dirty="0"/>
          </a:p>
        </p:txBody>
      </p:sp>
      <p:sp>
        <p:nvSpPr>
          <p:cNvPr id="4" name="Slide Number Placeholder 3"/>
          <p:cNvSpPr>
            <a:spLocks noGrp="1"/>
          </p:cNvSpPr>
          <p:nvPr>
            <p:ph type="sldNum" sz="quarter" idx="10"/>
          </p:nvPr>
        </p:nvSpPr>
        <p:spPr/>
        <p:txBody>
          <a:bodyPr/>
          <a:lstStyle/>
          <a:p>
            <a:fld id="{FA2CB308-BAB5-4581-BF2E-F70D1497A544}" type="slidenum">
              <a:rPr lang="en-US" smtClean="0"/>
              <a:t>32</a:t>
            </a:fld>
            <a:endParaRPr lang="en-US"/>
          </a:p>
        </p:txBody>
      </p:sp>
    </p:spTree>
    <p:extLst>
      <p:ext uri="{BB962C8B-B14F-4D97-AF65-F5344CB8AC3E}">
        <p14:creationId xmlns:p14="http://schemas.microsoft.com/office/powerpoint/2010/main" val="17158559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21:30</a:t>
            </a:r>
            <a:endParaRPr lang="en-US" dirty="0"/>
          </a:p>
        </p:txBody>
      </p:sp>
      <p:sp>
        <p:nvSpPr>
          <p:cNvPr id="4" name="Slide Number Placeholder 3"/>
          <p:cNvSpPr>
            <a:spLocks noGrp="1"/>
          </p:cNvSpPr>
          <p:nvPr>
            <p:ph type="sldNum" sz="quarter" idx="10"/>
          </p:nvPr>
        </p:nvSpPr>
        <p:spPr/>
        <p:txBody>
          <a:bodyPr/>
          <a:lstStyle/>
          <a:p>
            <a:fld id="{FA2CB308-BAB5-4581-BF2E-F70D1497A544}" type="slidenum">
              <a:rPr lang="en-US" smtClean="0"/>
              <a:t>33</a:t>
            </a:fld>
            <a:endParaRPr lang="en-US"/>
          </a:p>
        </p:txBody>
      </p:sp>
    </p:spTree>
    <p:extLst>
      <p:ext uri="{BB962C8B-B14F-4D97-AF65-F5344CB8AC3E}">
        <p14:creationId xmlns:p14="http://schemas.microsoft.com/office/powerpoint/2010/main" val="18029129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22:30</a:t>
            </a:r>
            <a:endParaRPr lang="en-US" dirty="0"/>
          </a:p>
        </p:txBody>
      </p:sp>
      <p:sp>
        <p:nvSpPr>
          <p:cNvPr id="4" name="Slide Number Placeholder 3"/>
          <p:cNvSpPr>
            <a:spLocks noGrp="1"/>
          </p:cNvSpPr>
          <p:nvPr>
            <p:ph type="sldNum" sz="quarter" idx="10"/>
          </p:nvPr>
        </p:nvSpPr>
        <p:spPr/>
        <p:txBody>
          <a:bodyPr/>
          <a:lstStyle/>
          <a:p>
            <a:fld id="{FA2CB308-BAB5-4581-BF2E-F70D1497A544}" type="slidenum">
              <a:rPr lang="en-US" smtClean="0"/>
              <a:t>34</a:t>
            </a:fld>
            <a:endParaRPr lang="en-US"/>
          </a:p>
        </p:txBody>
      </p:sp>
    </p:spTree>
    <p:extLst>
      <p:ext uri="{BB962C8B-B14F-4D97-AF65-F5344CB8AC3E}">
        <p14:creationId xmlns:p14="http://schemas.microsoft.com/office/powerpoint/2010/main" val="896978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23:30</a:t>
            </a:r>
            <a:endParaRPr lang="en-US" dirty="0"/>
          </a:p>
        </p:txBody>
      </p:sp>
      <p:sp>
        <p:nvSpPr>
          <p:cNvPr id="4" name="Slide Number Placeholder 3"/>
          <p:cNvSpPr>
            <a:spLocks noGrp="1"/>
          </p:cNvSpPr>
          <p:nvPr>
            <p:ph type="sldNum" sz="quarter" idx="10"/>
          </p:nvPr>
        </p:nvSpPr>
        <p:spPr/>
        <p:txBody>
          <a:bodyPr/>
          <a:lstStyle/>
          <a:p>
            <a:fld id="{FA2CB308-BAB5-4581-BF2E-F70D1497A544}" type="slidenum">
              <a:rPr lang="en-US" smtClean="0"/>
              <a:t>35</a:t>
            </a:fld>
            <a:endParaRPr lang="en-US"/>
          </a:p>
        </p:txBody>
      </p:sp>
    </p:spTree>
    <p:extLst>
      <p:ext uri="{BB962C8B-B14F-4D97-AF65-F5344CB8AC3E}">
        <p14:creationId xmlns:p14="http://schemas.microsoft.com/office/powerpoint/2010/main" val="14285264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24:30</a:t>
            </a:r>
            <a:endParaRPr lang="en-US" dirty="0"/>
          </a:p>
        </p:txBody>
      </p:sp>
      <p:sp>
        <p:nvSpPr>
          <p:cNvPr id="4" name="Slide Number Placeholder 3"/>
          <p:cNvSpPr>
            <a:spLocks noGrp="1"/>
          </p:cNvSpPr>
          <p:nvPr>
            <p:ph type="sldNum" sz="quarter" idx="10"/>
          </p:nvPr>
        </p:nvSpPr>
        <p:spPr/>
        <p:txBody>
          <a:bodyPr/>
          <a:lstStyle/>
          <a:p>
            <a:fld id="{FA2CB308-BAB5-4581-BF2E-F70D1497A544}" type="slidenum">
              <a:rPr lang="en-US" smtClean="0"/>
              <a:t>36</a:t>
            </a:fld>
            <a:endParaRPr lang="en-US"/>
          </a:p>
        </p:txBody>
      </p:sp>
    </p:spTree>
    <p:extLst>
      <p:ext uri="{BB962C8B-B14F-4D97-AF65-F5344CB8AC3E}">
        <p14:creationId xmlns:p14="http://schemas.microsoft.com/office/powerpoint/2010/main" val="31394117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25:30</a:t>
            </a:r>
            <a:endParaRPr lang="en-US" dirty="0"/>
          </a:p>
        </p:txBody>
      </p:sp>
      <p:sp>
        <p:nvSpPr>
          <p:cNvPr id="4" name="Slide Number Placeholder 3"/>
          <p:cNvSpPr>
            <a:spLocks noGrp="1"/>
          </p:cNvSpPr>
          <p:nvPr>
            <p:ph type="sldNum" sz="quarter" idx="10"/>
          </p:nvPr>
        </p:nvSpPr>
        <p:spPr/>
        <p:txBody>
          <a:bodyPr/>
          <a:lstStyle/>
          <a:p>
            <a:fld id="{FA2CB308-BAB5-4581-BF2E-F70D1497A544}" type="slidenum">
              <a:rPr lang="en-US" smtClean="0"/>
              <a:t>38</a:t>
            </a:fld>
            <a:endParaRPr lang="en-US"/>
          </a:p>
        </p:txBody>
      </p:sp>
    </p:spTree>
    <p:extLst>
      <p:ext uri="{BB962C8B-B14F-4D97-AF65-F5344CB8AC3E}">
        <p14:creationId xmlns:p14="http://schemas.microsoft.com/office/powerpoint/2010/main" val="1535232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25:30</a:t>
            </a:r>
            <a:endParaRPr lang="en-US" dirty="0"/>
          </a:p>
        </p:txBody>
      </p:sp>
      <p:sp>
        <p:nvSpPr>
          <p:cNvPr id="4" name="Slide Number Placeholder 3"/>
          <p:cNvSpPr>
            <a:spLocks noGrp="1"/>
          </p:cNvSpPr>
          <p:nvPr>
            <p:ph type="sldNum" sz="quarter" idx="10"/>
          </p:nvPr>
        </p:nvSpPr>
        <p:spPr/>
        <p:txBody>
          <a:bodyPr/>
          <a:lstStyle/>
          <a:p>
            <a:fld id="{FA2CB308-BAB5-4581-BF2E-F70D1497A544}" type="slidenum">
              <a:rPr lang="en-US" smtClean="0"/>
              <a:t>39</a:t>
            </a:fld>
            <a:endParaRPr lang="en-US"/>
          </a:p>
        </p:txBody>
      </p:sp>
    </p:spTree>
    <p:extLst>
      <p:ext uri="{BB962C8B-B14F-4D97-AF65-F5344CB8AC3E}">
        <p14:creationId xmlns:p14="http://schemas.microsoft.com/office/powerpoint/2010/main" val="1535232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26:00</a:t>
            </a:r>
            <a:endParaRPr lang="en-US" dirty="0"/>
          </a:p>
        </p:txBody>
      </p:sp>
      <p:sp>
        <p:nvSpPr>
          <p:cNvPr id="4" name="Slide Number Placeholder 3"/>
          <p:cNvSpPr>
            <a:spLocks noGrp="1"/>
          </p:cNvSpPr>
          <p:nvPr>
            <p:ph type="sldNum" sz="quarter" idx="10"/>
          </p:nvPr>
        </p:nvSpPr>
        <p:spPr/>
        <p:txBody>
          <a:bodyPr/>
          <a:lstStyle/>
          <a:p>
            <a:fld id="{FA2CB308-BAB5-4581-BF2E-F70D1497A544}" type="slidenum">
              <a:rPr lang="en-US" smtClean="0"/>
              <a:t>42</a:t>
            </a:fld>
            <a:endParaRPr lang="en-US"/>
          </a:p>
        </p:txBody>
      </p:sp>
    </p:spTree>
    <p:extLst>
      <p:ext uri="{BB962C8B-B14F-4D97-AF65-F5344CB8AC3E}">
        <p14:creationId xmlns:p14="http://schemas.microsoft.com/office/powerpoint/2010/main" val="40330681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27:00</a:t>
            </a:r>
            <a:endParaRPr lang="en-US" dirty="0"/>
          </a:p>
        </p:txBody>
      </p:sp>
      <p:sp>
        <p:nvSpPr>
          <p:cNvPr id="4" name="Slide Number Placeholder 3"/>
          <p:cNvSpPr>
            <a:spLocks noGrp="1"/>
          </p:cNvSpPr>
          <p:nvPr>
            <p:ph type="sldNum" sz="quarter" idx="10"/>
          </p:nvPr>
        </p:nvSpPr>
        <p:spPr/>
        <p:txBody>
          <a:bodyPr/>
          <a:lstStyle/>
          <a:p>
            <a:fld id="{FA2CB308-BAB5-4581-BF2E-F70D1497A544}" type="slidenum">
              <a:rPr lang="en-US" smtClean="0"/>
              <a:t>43</a:t>
            </a:fld>
            <a:endParaRPr lang="en-US"/>
          </a:p>
        </p:txBody>
      </p:sp>
    </p:spTree>
    <p:extLst>
      <p:ext uri="{BB962C8B-B14F-4D97-AF65-F5344CB8AC3E}">
        <p14:creationId xmlns:p14="http://schemas.microsoft.com/office/powerpoint/2010/main" val="1336429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2:15</a:t>
            </a:r>
          </a:p>
          <a:p>
            <a:r>
              <a:rPr lang="en-US" dirty="0" smtClean="0"/>
              <a:t>Each player has simple dynamics with some maximum speed</a:t>
            </a:r>
            <a:endParaRPr lang="en-US" dirty="0"/>
          </a:p>
        </p:txBody>
      </p:sp>
      <p:sp>
        <p:nvSpPr>
          <p:cNvPr id="4" name="Slide Number Placeholder 3"/>
          <p:cNvSpPr>
            <a:spLocks noGrp="1"/>
          </p:cNvSpPr>
          <p:nvPr>
            <p:ph type="sldNum" sz="quarter" idx="10"/>
          </p:nvPr>
        </p:nvSpPr>
        <p:spPr/>
        <p:txBody>
          <a:bodyPr/>
          <a:lstStyle/>
          <a:p>
            <a:fld id="{FA2CB308-BAB5-4581-BF2E-F70D1497A544}" type="slidenum">
              <a:rPr lang="en-US" smtClean="0"/>
              <a:t>5</a:t>
            </a:fld>
            <a:endParaRPr lang="en-US"/>
          </a:p>
        </p:txBody>
      </p:sp>
    </p:spTree>
    <p:extLst>
      <p:ext uri="{BB962C8B-B14F-4D97-AF65-F5344CB8AC3E}">
        <p14:creationId xmlns:p14="http://schemas.microsoft.com/office/powerpoint/2010/main" val="30001421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28:00</a:t>
            </a:r>
            <a:endParaRPr lang="en-US" dirty="0"/>
          </a:p>
        </p:txBody>
      </p:sp>
      <p:sp>
        <p:nvSpPr>
          <p:cNvPr id="4" name="Slide Number Placeholder 3"/>
          <p:cNvSpPr>
            <a:spLocks noGrp="1"/>
          </p:cNvSpPr>
          <p:nvPr>
            <p:ph type="sldNum" sz="quarter" idx="10"/>
          </p:nvPr>
        </p:nvSpPr>
        <p:spPr/>
        <p:txBody>
          <a:bodyPr/>
          <a:lstStyle/>
          <a:p>
            <a:fld id="{FA2CB308-BAB5-4581-BF2E-F70D1497A544}" type="slidenum">
              <a:rPr lang="en-US" smtClean="0"/>
              <a:t>44</a:t>
            </a:fld>
            <a:endParaRPr lang="en-US"/>
          </a:p>
        </p:txBody>
      </p:sp>
    </p:spTree>
    <p:extLst>
      <p:ext uri="{BB962C8B-B14F-4D97-AF65-F5344CB8AC3E}">
        <p14:creationId xmlns:p14="http://schemas.microsoft.com/office/powerpoint/2010/main" val="35347817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29:30</a:t>
            </a:r>
            <a:endParaRPr lang="en-US" dirty="0"/>
          </a:p>
        </p:txBody>
      </p:sp>
      <p:sp>
        <p:nvSpPr>
          <p:cNvPr id="4" name="Slide Number Placeholder 3"/>
          <p:cNvSpPr>
            <a:spLocks noGrp="1"/>
          </p:cNvSpPr>
          <p:nvPr>
            <p:ph type="sldNum" sz="quarter" idx="10"/>
          </p:nvPr>
        </p:nvSpPr>
        <p:spPr/>
        <p:txBody>
          <a:bodyPr/>
          <a:lstStyle/>
          <a:p>
            <a:fld id="{FA2CB308-BAB5-4581-BF2E-F70D1497A544}" type="slidenum">
              <a:rPr lang="en-US" smtClean="0"/>
              <a:t>45</a:t>
            </a:fld>
            <a:endParaRPr lang="en-US"/>
          </a:p>
        </p:txBody>
      </p:sp>
    </p:spTree>
    <p:extLst>
      <p:ext uri="{BB962C8B-B14F-4D97-AF65-F5344CB8AC3E}">
        <p14:creationId xmlns:p14="http://schemas.microsoft.com/office/powerpoint/2010/main" val="37288472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31:30</a:t>
            </a:r>
            <a:endParaRPr lang="en-US" dirty="0"/>
          </a:p>
        </p:txBody>
      </p:sp>
      <p:sp>
        <p:nvSpPr>
          <p:cNvPr id="4" name="Slide Number Placeholder 3"/>
          <p:cNvSpPr>
            <a:spLocks noGrp="1"/>
          </p:cNvSpPr>
          <p:nvPr>
            <p:ph type="sldNum" sz="quarter" idx="10"/>
          </p:nvPr>
        </p:nvSpPr>
        <p:spPr/>
        <p:txBody>
          <a:bodyPr/>
          <a:lstStyle/>
          <a:p>
            <a:fld id="{FA2CB308-BAB5-4581-BF2E-F70D1497A544}" type="slidenum">
              <a:rPr lang="en-US" smtClean="0"/>
              <a:t>46</a:t>
            </a:fld>
            <a:endParaRPr lang="en-US"/>
          </a:p>
        </p:txBody>
      </p:sp>
    </p:spTree>
    <p:extLst>
      <p:ext uri="{BB962C8B-B14F-4D97-AF65-F5344CB8AC3E}">
        <p14:creationId xmlns:p14="http://schemas.microsoft.com/office/powerpoint/2010/main" val="42051057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32:30</a:t>
            </a:r>
            <a:endParaRPr lang="en-US" dirty="0"/>
          </a:p>
        </p:txBody>
      </p:sp>
      <p:sp>
        <p:nvSpPr>
          <p:cNvPr id="4" name="Slide Number Placeholder 3"/>
          <p:cNvSpPr>
            <a:spLocks noGrp="1"/>
          </p:cNvSpPr>
          <p:nvPr>
            <p:ph type="sldNum" sz="quarter" idx="10"/>
          </p:nvPr>
        </p:nvSpPr>
        <p:spPr/>
        <p:txBody>
          <a:bodyPr/>
          <a:lstStyle/>
          <a:p>
            <a:fld id="{FA2CB308-BAB5-4581-BF2E-F70D1497A544}" type="slidenum">
              <a:rPr lang="en-US" smtClean="0"/>
              <a:t>47</a:t>
            </a:fld>
            <a:endParaRPr lang="en-US"/>
          </a:p>
        </p:txBody>
      </p:sp>
    </p:spTree>
    <p:extLst>
      <p:ext uri="{BB962C8B-B14F-4D97-AF65-F5344CB8AC3E}">
        <p14:creationId xmlns:p14="http://schemas.microsoft.com/office/powerpoint/2010/main" val="1669078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33:30</a:t>
            </a:r>
            <a:endParaRPr lang="en-US" dirty="0"/>
          </a:p>
        </p:txBody>
      </p:sp>
      <p:sp>
        <p:nvSpPr>
          <p:cNvPr id="4" name="Slide Number Placeholder 3"/>
          <p:cNvSpPr>
            <a:spLocks noGrp="1"/>
          </p:cNvSpPr>
          <p:nvPr>
            <p:ph type="sldNum" sz="quarter" idx="10"/>
          </p:nvPr>
        </p:nvSpPr>
        <p:spPr/>
        <p:txBody>
          <a:bodyPr/>
          <a:lstStyle/>
          <a:p>
            <a:fld id="{FA2CB308-BAB5-4581-BF2E-F70D1497A544}" type="slidenum">
              <a:rPr lang="en-US" smtClean="0"/>
              <a:t>48</a:t>
            </a:fld>
            <a:endParaRPr lang="en-US"/>
          </a:p>
        </p:txBody>
      </p:sp>
    </p:spTree>
    <p:extLst>
      <p:ext uri="{BB962C8B-B14F-4D97-AF65-F5344CB8AC3E}">
        <p14:creationId xmlns:p14="http://schemas.microsoft.com/office/powerpoint/2010/main" val="22237037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34:30</a:t>
            </a:r>
            <a:endParaRPr lang="en-US" dirty="0"/>
          </a:p>
        </p:txBody>
      </p:sp>
      <p:sp>
        <p:nvSpPr>
          <p:cNvPr id="4" name="Slide Number Placeholder 3"/>
          <p:cNvSpPr>
            <a:spLocks noGrp="1"/>
          </p:cNvSpPr>
          <p:nvPr>
            <p:ph type="sldNum" sz="quarter" idx="10"/>
          </p:nvPr>
        </p:nvSpPr>
        <p:spPr/>
        <p:txBody>
          <a:bodyPr/>
          <a:lstStyle/>
          <a:p>
            <a:fld id="{FA2CB308-BAB5-4581-BF2E-F70D1497A544}" type="slidenum">
              <a:rPr lang="en-US" smtClean="0"/>
              <a:t>49</a:t>
            </a:fld>
            <a:endParaRPr lang="en-US"/>
          </a:p>
        </p:txBody>
      </p:sp>
    </p:spTree>
    <p:extLst>
      <p:ext uri="{BB962C8B-B14F-4D97-AF65-F5344CB8AC3E}">
        <p14:creationId xmlns:p14="http://schemas.microsoft.com/office/powerpoint/2010/main" val="21467131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35:00</a:t>
            </a:r>
          </a:p>
          <a:p>
            <a:endParaRPr lang="en-US" dirty="0" smtClean="0"/>
          </a:p>
          <a:p>
            <a:r>
              <a:rPr lang="en-US" dirty="0" smtClean="0"/>
              <a:t>Write derivation on the</a:t>
            </a:r>
            <a:r>
              <a:rPr lang="en-US" baseline="0" dirty="0" smtClean="0"/>
              <a:t> board?</a:t>
            </a:r>
            <a:endParaRPr lang="en-US" dirty="0"/>
          </a:p>
        </p:txBody>
      </p:sp>
      <p:sp>
        <p:nvSpPr>
          <p:cNvPr id="4" name="Slide Number Placeholder 3"/>
          <p:cNvSpPr>
            <a:spLocks noGrp="1"/>
          </p:cNvSpPr>
          <p:nvPr>
            <p:ph type="sldNum" sz="quarter" idx="10"/>
          </p:nvPr>
        </p:nvSpPr>
        <p:spPr/>
        <p:txBody>
          <a:bodyPr/>
          <a:lstStyle/>
          <a:p>
            <a:fld id="{FA2CB308-BAB5-4581-BF2E-F70D1497A544}" type="slidenum">
              <a:rPr lang="en-US" smtClean="0"/>
              <a:t>50</a:t>
            </a:fld>
            <a:endParaRPr lang="en-US"/>
          </a:p>
        </p:txBody>
      </p:sp>
    </p:spTree>
    <p:extLst>
      <p:ext uri="{BB962C8B-B14F-4D97-AF65-F5344CB8AC3E}">
        <p14:creationId xmlns:p14="http://schemas.microsoft.com/office/powerpoint/2010/main" val="16598012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38:00</a:t>
            </a:r>
          </a:p>
          <a:p>
            <a:endParaRPr lang="en-US" dirty="0" smtClean="0"/>
          </a:p>
          <a:p>
            <a:r>
              <a:rPr lang="en-US" dirty="0" smtClean="0"/>
              <a:t>Write derivation on the</a:t>
            </a:r>
            <a:r>
              <a:rPr lang="en-US" baseline="0" dirty="0" smtClean="0"/>
              <a:t> board</a:t>
            </a:r>
            <a:endParaRPr lang="en-US" dirty="0"/>
          </a:p>
        </p:txBody>
      </p:sp>
      <p:sp>
        <p:nvSpPr>
          <p:cNvPr id="4" name="Slide Number Placeholder 3"/>
          <p:cNvSpPr>
            <a:spLocks noGrp="1"/>
          </p:cNvSpPr>
          <p:nvPr>
            <p:ph type="sldNum" sz="quarter" idx="10"/>
          </p:nvPr>
        </p:nvSpPr>
        <p:spPr/>
        <p:txBody>
          <a:bodyPr/>
          <a:lstStyle/>
          <a:p>
            <a:fld id="{FA2CB308-BAB5-4581-BF2E-F70D1497A544}" type="slidenum">
              <a:rPr lang="en-US" smtClean="0"/>
              <a:t>51</a:t>
            </a:fld>
            <a:endParaRPr lang="en-US"/>
          </a:p>
        </p:txBody>
      </p:sp>
    </p:spTree>
    <p:extLst>
      <p:ext uri="{BB962C8B-B14F-4D97-AF65-F5344CB8AC3E}">
        <p14:creationId xmlns:p14="http://schemas.microsoft.com/office/powerpoint/2010/main" val="16598012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39:00</a:t>
            </a:r>
          </a:p>
          <a:p>
            <a:endParaRPr lang="en-US" dirty="0" smtClean="0"/>
          </a:p>
          <a:p>
            <a:r>
              <a:rPr lang="en-US" dirty="0" smtClean="0"/>
              <a:t>Write derivation on the</a:t>
            </a:r>
            <a:r>
              <a:rPr lang="en-US" baseline="0" dirty="0" smtClean="0"/>
              <a:t> board</a:t>
            </a:r>
            <a:endParaRPr lang="en-US" dirty="0"/>
          </a:p>
        </p:txBody>
      </p:sp>
      <p:sp>
        <p:nvSpPr>
          <p:cNvPr id="4" name="Slide Number Placeholder 3"/>
          <p:cNvSpPr>
            <a:spLocks noGrp="1"/>
          </p:cNvSpPr>
          <p:nvPr>
            <p:ph type="sldNum" sz="quarter" idx="10"/>
          </p:nvPr>
        </p:nvSpPr>
        <p:spPr/>
        <p:txBody>
          <a:bodyPr/>
          <a:lstStyle/>
          <a:p>
            <a:fld id="{FA2CB308-BAB5-4581-BF2E-F70D1497A544}" type="slidenum">
              <a:rPr lang="en-US" smtClean="0"/>
              <a:t>52</a:t>
            </a:fld>
            <a:endParaRPr lang="en-US"/>
          </a:p>
        </p:txBody>
      </p:sp>
    </p:spTree>
    <p:extLst>
      <p:ext uri="{BB962C8B-B14F-4D97-AF65-F5344CB8AC3E}">
        <p14:creationId xmlns:p14="http://schemas.microsoft.com/office/powerpoint/2010/main" val="16598012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39:00</a:t>
            </a:r>
          </a:p>
          <a:p>
            <a:endParaRPr lang="en-US" dirty="0" smtClean="0"/>
          </a:p>
          <a:p>
            <a:r>
              <a:rPr lang="en-US" dirty="0" smtClean="0"/>
              <a:t>Write derivation on the</a:t>
            </a:r>
            <a:r>
              <a:rPr lang="en-US" baseline="0" dirty="0" smtClean="0"/>
              <a:t> board</a:t>
            </a:r>
            <a:endParaRPr lang="en-US" dirty="0"/>
          </a:p>
        </p:txBody>
      </p:sp>
      <p:sp>
        <p:nvSpPr>
          <p:cNvPr id="4" name="Slide Number Placeholder 3"/>
          <p:cNvSpPr>
            <a:spLocks noGrp="1"/>
          </p:cNvSpPr>
          <p:nvPr>
            <p:ph type="sldNum" sz="quarter" idx="10"/>
          </p:nvPr>
        </p:nvSpPr>
        <p:spPr/>
        <p:txBody>
          <a:bodyPr/>
          <a:lstStyle/>
          <a:p>
            <a:fld id="{FA2CB308-BAB5-4581-BF2E-F70D1497A544}" type="slidenum">
              <a:rPr lang="en-US" smtClean="0"/>
              <a:t>53</a:t>
            </a:fld>
            <a:endParaRPr lang="en-US"/>
          </a:p>
        </p:txBody>
      </p:sp>
    </p:spTree>
    <p:extLst>
      <p:ext uri="{BB962C8B-B14F-4D97-AF65-F5344CB8AC3E}">
        <p14:creationId xmlns:p14="http://schemas.microsoft.com/office/powerpoint/2010/main" val="1659801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3:30</a:t>
            </a:r>
          </a:p>
          <a:p>
            <a:r>
              <a:rPr lang="en-US" dirty="0" smtClean="0"/>
              <a:t>In an N vs.</a:t>
            </a:r>
            <a:r>
              <a:rPr lang="en-US" baseline="0" dirty="0" smtClean="0"/>
              <a:t> N game, we’d like to answer the question, how many attackers are able to reach the target?</a:t>
            </a:r>
          </a:p>
          <a:p>
            <a:r>
              <a:rPr lang="en-US" baseline="0" dirty="0" smtClean="0"/>
              <a:t>An optimal solution to this problem requires solving a 4N dimensional HJI PDE. This is intractable, because the HJI PDE is solved by gridding up the state space, so the computation complexity scales exponentially with the number of dimensions. We are only able to solve the 1 vs. 1 game using an HJI PDE</a:t>
            </a:r>
          </a:p>
          <a:p>
            <a:r>
              <a:rPr lang="en-US" baseline="0" dirty="0" smtClean="0"/>
              <a:t>Because of this, we will need to approximate the 4N dimensional solution by considering complexity-optimality trade offs</a:t>
            </a:r>
            <a:endParaRPr lang="en-US" dirty="0"/>
          </a:p>
        </p:txBody>
      </p:sp>
      <p:sp>
        <p:nvSpPr>
          <p:cNvPr id="4" name="Slide Number Placeholder 3"/>
          <p:cNvSpPr>
            <a:spLocks noGrp="1"/>
          </p:cNvSpPr>
          <p:nvPr>
            <p:ph type="sldNum" sz="quarter" idx="10"/>
          </p:nvPr>
        </p:nvSpPr>
        <p:spPr/>
        <p:txBody>
          <a:bodyPr/>
          <a:lstStyle/>
          <a:p>
            <a:fld id="{FA2CB308-BAB5-4581-BF2E-F70D1497A544}" type="slidenum">
              <a:rPr lang="en-US" smtClean="0"/>
              <a:t>6</a:t>
            </a:fld>
            <a:endParaRPr lang="en-US"/>
          </a:p>
        </p:txBody>
      </p:sp>
    </p:spTree>
    <p:extLst>
      <p:ext uri="{BB962C8B-B14F-4D97-AF65-F5344CB8AC3E}">
        <p14:creationId xmlns:p14="http://schemas.microsoft.com/office/powerpoint/2010/main" val="6048227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simulation of</a:t>
            </a:r>
            <a:r>
              <a:rPr lang="en-US" baseline="0" dirty="0" smtClean="0"/>
              <a:t> using strong path defense to determine a defender winning region in a two-player reach-avoid game.</a:t>
            </a:r>
            <a:endParaRPr lang="en-US" dirty="0"/>
          </a:p>
        </p:txBody>
      </p:sp>
      <p:sp>
        <p:nvSpPr>
          <p:cNvPr id="4" name="Slide Number Placeholder 3"/>
          <p:cNvSpPr>
            <a:spLocks noGrp="1"/>
          </p:cNvSpPr>
          <p:nvPr>
            <p:ph type="sldNum" sz="quarter" idx="10"/>
          </p:nvPr>
        </p:nvSpPr>
        <p:spPr/>
        <p:txBody>
          <a:bodyPr/>
          <a:lstStyle/>
          <a:p>
            <a:fld id="{FA2CB308-BAB5-4581-BF2E-F70D1497A544}" type="slidenum">
              <a:rPr lang="en-US" smtClean="0"/>
              <a:t>55</a:t>
            </a:fld>
            <a:endParaRPr lang="en-US"/>
          </a:p>
        </p:txBody>
      </p:sp>
    </p:spTree>
    <p:extLst>
      <p:ext uri="{BB962C8B-B14F-4D97-AF65-F5344CB8AC3E}">
        <p14:creationId xmlns:p14="http://schemas.microsoft.com/office/powerpoint/2010/main" val="27851831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B308-BAB5-4581-BF2E-F70D1497A544}" type="slidenum">
              <a:rPr lang="en-US" smtClean="0"/>
              <a:t>57</a:t>
            </a:fld>
            <a:endParaRPr lang="en-US"/>
          </a:p>
        </p:txBody>
      </p:sp>
    </p:spTree>
    <p:extLst>
      <p:ext uri="{BB962C8B-B14F-4D97-AF65-F5344CB8AC3E}">
        <p14:creationId xmlns:p14="http://schemas.microsoft.com/office/powerpoint/2010/main" val="29346190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a:t>
            </a:r>
            <a:r>
              <a:rPr lang="en-US" baseline="0" dirty="0" smtClean="0"/>
              <a:t> keep going</a:t>
            </a:r>
            <a:r>
              <a:rPr lang="en-US" dirty="0" smtClean="0"/>
              <a:t>, let’s talk about why multiplayer reach-avoid games</a:t>
            </a:r>
            <a:r>
              <a:rPr lang="en-US" baseline="0" dirty="0" smtClean="0"/>
              <a:t> are interesting</a:t>
            </a:r>
            <a:endParaRPr lang="en-US" dirty="0" smtClean="0"/>
          </a:p>
          <a:p>
            <a:endParaRPr lang="en-US" dirty="0" smtClean="0"/>
          </a:p>
          <a:p>
            <a:r>
              <a:rPr lang="en-US" dirty="0" smtClean="0"/>
              <a:t>Multiplayer</a:t>
            </a:r>
            <a:r>
              <a:rPr lang="en-US" baseline="0" dirty="0" smtClean="0"/>
              <a:t> reach-avoid games are difficult to solve because of its high dimensionality. For example, if 10 players play on a 2D surface, their joint state space is 20 dimensions. </a:t>
            </a:r>
          </a:p>
          <a:p>
            <a:endParaRPr lang="en-US" baseline="0" dirty="0" smtClean="0"/>
          </a:p>
          <a:p>
            <a:r>
              <a:rPr lang="en-US" baseline="0" dirty="0" smtClean="0"/>
              <a:t>Despite the difficulty, it’s still important to find the optimal way to play, because even in a 1 </a:t>
            </a:r>
            <a:r>
              <a:rPr lang="en-US" baseline="0" dirty="0" err="1" smtClean="0"/>
              <a:t>vs</a:t>
            </a:r>
            <a:r>
              <a:rPr lang="en-US" baseline="0" dirty="0" smtClean="0"/>
              <a:t> 1 situation, humans intuition is suboptimal. This was demonstrated by work done previously in our lab, where two students played capture the flag against each other. One player had access to the calculated optimal control in real time, and the other player played based on intuition. The player who did not have the optimal control information lost the game even when he would have won if he played optimally.</a:t>
            </a:r>
          </a:p>
          <a:p>
            <a:endParaRPr lang="en-US" baseline="0" dirty="0" smtClean="0"/>
          </a:p>
          <a:p>
            <a:r>
              <a:rPr lang="en-US" baseline="0" dirty="0" smtClean="0"/>
              <a:t>With multiple players on each team, cooperation makes the game even more complex.</a:t>
            </a:r>
          </a:p>
          <a:p>
            <a:endParaRPr lang="en-US" dirty="0"/>
          </a:p>
        </p:txBody>
      </p:sp>
      <p:sp>
        <p:nvSpPr>
          <p:cNvPr id="4" name="Slide Number Placeholder 3"/>
          <p:cNvSpPr>
            <a:spLocks noGrp="1"/>
          </p:cNvSpPr>
          <p:nvPr>
            <p:ph type="sldNum" sz="quarter" idx="10"/>
          </p:nvPr>
        </p:nvSpPr>
        <p:spPr/>
        <p:txBody>
          <a:bodyPr/>
          <a:lstStyle/>
          <a:p>
            <a:fld id="{FA2CB308-BAB5-4581-BF2E-F70D1497A544}" type="slidenum">
              <a:rPr lang="en-US" smtClean="0"/>
              <a:t>7</a:t>
            </a:fld>
            <a:endParaRPr lang="en-US"/>
          </a:p>
        </p:txBody>
      </p:sp>
    </p:spTree>
    <p:extLst>
      <p:ext uri="{BB962C8B-B14F-4D97-AF65-F5344CB8AC3E}">
        <p14:creationId xmlns:p14="http://schemas.microsoft.com/office/powerpoint/2010/main" val="862084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4:30</a:t>
            </a:r>
          </a:p>
          <a:p>
            <a:r>
              <a:rPr lang="en-US" dirty="0" smtClean="0"/>
              <a:t>Let’s now consider</a:t>
            </a:r>
            <a:r>
              <a:rPr lang="en-US" baseline="0" dirty="0" smtClean="0"/>
              <a:t> the special case of the 1 vs. </a:t>
            </a:r>
            <a:r>
              <a:rPr lang="en-US" baseline="0" smtClean="0"/>
              <a:t>1 game.</a:t>
            </a:r>
            <a:endParaRPr lang="en-US" dirty="0"/>
          </a:p>
        </p:txBody>
      </p:sp>
      <p:sp>
        <p:nvSpPr>
          <p:cNvPr id="4" name="Slide Number Placeholder 3"/>
          <p:cNvSpPr>
            <a:spLocks noGrp="1"/>
          </p:cNvSpPr>
          <p:nvPr>
            <p:ph type="sldNum" sz="quarter" idx="10"/>
          </p:nvPr>
        </p:nvSpPr>
        <p:spPr/>
        <p:txBody>
          <a:bodyPr/>
          <a:lstStyle/>
          <a:p>
            <a:fld id="{FA2CB308-BAB5-4581-BF2E-F70D1497A544}" type="slidenum">
              <a:rPr lang="en-US" smtClean="0"/>
              <a:t>8</a:t>
            </a:fld>
            <a:endParaRPr lang="en-US"/>
          </a:p>
        </p:txBody>
      </p:sp>
    </p:spTree>
    <p:extLst>
      <p:ext uri="{BB962C8B-B14F-4D97-AF65-F5344CB8AC3E}">
        <p14:creationId xmlns:p14="http://schemas.microsoft.com/office/powerpoint/2010/main" val="3574084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5:30</a:t>
            </a:r>
            <a:endParaRPr lang="en-US" dirty="0"/>
          </a:p>
        </p:txBody>
      </p:sp>
      <p:sp>
        <p:nvSpPr>
          <p:cNvPr id="4" name="Slide Number Placeholder 3"/>
          <p:cNvSpPr>
            <a:spLocks noGrp="1"/>
          </p:cNvSpPr>
          <p:nvPr>
            <p:ph type="sldNum" sz="quarter" idx="10"/>
          </p:nvPr>
        </p:nvSpPr>
        <p:spPr/>
        <p:txBody>
          <a:bodyPr/>
          <a:lstStyle/>
          <a:p>
            <a:fld id="{FA2CB308-BAB5-4581-BF2E-F70D1497A544}" type="slidenum">
              <a:rPr lang="en-US" smtClean="0"/>
              <a:t>9</a:t>
            </a:fld>
            <a:endParaRPr lang="en-US"/>
          </a:p>
        </p:txBody>
      </p:sp>
    </p:spTree>
    <p:extLst>
      <p:ext uri="{BB962C8B-B14F-4D97-AF65-F5344CB8AC3E}">
        <p14:creationId xmlns:p14="http://schemas.microsoft.com/office/powerpoint/2010/main" val="888575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6:15</a:t>
            </a:r>
            <a:endParaRPr lang="en-US" dirty="0"/>
          </a:p>
        </p:txBody>
      </p:sp>
      <p:sp>
        <p:nvSpPr>
          <p:cNvPr id="4" name="Slide Number Placeholder 3"/>
          <p:cNvSpPr>
            <a:spLocks noGrp="1"/>
          </p:cNvSpPr>
          <p:nvPr>
            <p:ph type="sldNum" sz="quarter" idx="10"/>
          </p:nvPr>
        </p:nvSpPr>
        <p:spPr/>
        <p:txBody>
          <a:bodyPr/>
          <a:lstStyle/>
          <a:p>
            <a:fld id="{FA2CB308-BAB5-4581-BF2E-F70D1497A544}" type="slidenum">
              <a:rPr lang="en-US" smtClean="0"/>
              <a:t>10</a:t>
            </a:fld>
            <a:endParaRPr lang="en-US"/>
          </a:p>
        </p:txBody>
      </p:sp>
    </p:spTree>
    <p:extLst>
      <p:ext uri="{BB962C8B-B14F-4D97-AF65-F5344CB8AC3E}">
        <p14:creationId xmlns:p14="http://schemas.microsoft.com/office/powerpoint/2010/main" val="42148293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4" name="Rectangle 2"/>
          <p:cNvSpPr>
            <a:spLocks noChangeArrowheads="1"/>
          </p:cNvSpPr>
          <p:nvPr/>
        </p:nvSpPr>
        <p:spPr bwMode="auto">
          <a:xfrm>
            <a:off x="0" y="1825625"/>
            <a:ext cx="9144000" cy="5045075"/>
          </a:xfrm>
          <a:prstGeom prst="rect">
            <a:avLst/>
          </a:prstGeom>
          <a:gradFill rotWithShape="1">
            <a:gsLst>
              <a:gs pos="0">
                <a:srgbClr val="0038A8"/>
              </a:gs>
              <a:gs pos="100000">
                <a:srgbClr val="3A75C4"/>
              </a:gs>
            </a:gsLst>
            <a:lin ang="5400000" scaled="1"/>
          </a:gradFill>
          <a:ln>
            <a:noFill/>
          </a:ln>
          <a:effectLst/>
          <a:extLs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5" name="Picture 8" descr="ucbseal_lar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88913"/>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descr="BerkeleySignature-stacked-bl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7463"/>
            <a:ext cx="2667000"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10"/>
          <p:cNvSpPr>
            <a:spLocks noChangeArrowheads="1"/>
          </p:cNvSpPr>
          <p:nvPr/>
        </p:nvSpPr>
        <p:spPr bwMode="auto">
          <a:xfrm>
            <a:off x="1588" y="2457450"/>
            <a:ext cx="9144000" cy="0"/>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endParaRPr lang="en-US" sz="2400">
              <a:solidFill>
                <a:schemeClr val="tx1"/>
              </a:solidFill>
              <a:latin typeface="Times New Roman" pitchFamily="18" charset="0"/>
            </a:endParaRPr>
          </a:p>
        </p:txBody>
      </p:sp>
      <p:sp>
        <p:nvSpPr>
          <p:cNvPr id="51203" name="Rectangle 3"/>
          <p:cNvSpPr>
            <a:spLocks noGrp="1" noChangeArrowheads="1"/>
          </p:cNvSpPr>
          <p:nvPr>
            <p:ph type="subTitle" sz="quarter" idx="1"/>
          </p:nvPr>
        </p:nvSpPr>
        <p:spPr>
          <a:xfrm>
            <a:off x="0" y="5027613"/>
            <a:ext cx="9144000" cy="1165225"/>
          </a:xfrm>
        </p:spPr>
        <p:txBody>
          <a:bodyPr tIns="45720" bIns="45720"/>
          <a:lstStyle>
            <a:lvl1pPr marL="0" indent="0">
              <a:lnSpc>
                <a:spcPts val="2600"/>
              </a:lnSpc>
              <a:buFontTx/>
              <a:buNone/>
              <a:defRPr b="0">
                <a:solidFill>
                  <a:schemeClr val="bg1"/>
                </a:solidFill>
              </a:defRPr>
            </a:lvl1pPr>
          </a:lstStyle>
          <a:p>
            <a:pPr lvl="0"/>
            <a:r>
              <a:rPr lang="en-US" noProof="0" smtClean="0"/>
              <a:t>Click to edit Master subtitle style</a:t>
            </a:r>
          </a:p>
        </p:txBody>
      </p:sp>
      <p:sp>
        <p:nvSpPr>
          <p:cNvPr id="51204" name="Rectangle 4"/>
          <p:cNvSpPr>
            <a:spLocks noGrp="1" noChangeArrowheads="1"/>
          </p:cNvSpPr>
          <p:nvPr>
            <p:ph type="ctrTitle" sz="quarter"/>
          </p:nvPr>
        </p:nvSpPr>
        <p:spPr>
          <a:xfrm>
            <a:off x="0" y="1827213"/>
            <a:ext cx="9144000" cy="3148012"/>
          </a:xfrm>
        </p:spPr>
        <p:txBody>
          <a:bodyPr tIns="457200" bIns="45720" anchor="t"/>
          <a:lstStyle>
            <a:lvl1pPr>
              <a:lnSpc>
                <a:spcPts val="6000"/>
              </a:lnSpc>
              <a:defRPr sz="6000" b="0"/>
            </a:lvl1pPr>
          </a:lstStyle>
          <a:p>
            <a:pPr lvl="0"/>
            <a:r>
              <a:rPr lang="en-US" noProof="0" smtClean="0"/>
              <a:t>Click to edit Master title style</a:t>
            </a:r>
          </a:p>
        </p:txBody>
      </p:sp>
      <p:sp>
        <p:nvSpPr>
          <p:cNvPr id="8" name="Rectangle 5"/>
          <p:cNvSpPr>
            <a:spLocks noGrp="1" noChangeArrowheads="1"/>
          </p:cNvSpPr>
          <p:nvPr>
            <p:ph type="dt" sz="half" idx="10"/>
          </p:nvPr>
        </p:nvSpPr>
        <p:spPr/>
        <p:txBody>
          <a:bodyPr/>
          <a:lstStyle>
            <a:lvl1pPr>
              <a:defRPr/>
            </a:lvl1pPr>
          </a:lstStyle>
          <a:p>
            <a:fld id="{C147FF58-5F8D-4713-AD9D-437385395DCA}" type="datetime1">
              <a:rPr lang="en-US" smtClean="0"/>
              <a:t>10/21/2013</a:t>
            </a:fld>
            <a:endParaRPr lang="en-US"/>
          </a:p>
        </p:txBody>
      </p:sp>
      <p:sp>
        <p:nvSpPr>
          <p:cNvPr id="9" name="Rectangle 6"/>
          <p:cNvSpPr>
            <a:spLocks noGrp="1" noChangeArrowheads="1"/>
          </p:cNvSpPr>
          <p:nvPr>
            <p:ph type="ftr" sz="quarter" idx="11"/>
          </p:nvPr>
        </p:nvSpPr>
        <p:spPr/>
        <p:txBody>
          <a:bodyPr/>
          <a:lstStyle>
            <a:lvl1pPr>
              <a:defRPr/>
            </a:lvl1pPr>
          </a:lstStyle>
          <a:p>
            <a:endParaRPr lang="en-US"/>
          </a:p>
        </p:txBody>
      </p:sp>
      <p:sp>
        <p:nvSpPr>
          <p:cNvPr id="10" name="Rectangle 7"/>
          <p:cNvSpPr>
            <a:spLocks noGrp="1" noChangeArrowheads="1"/>
          </p:cNvSpPr>
          <p:nvPr>
            <p:ph type="sldNum" sz="quarter" idx="12"/>
          </p:nvPr>
        </p:nvSpPr>
        <p:spPr>
          <a:xfrm>
            <a:off x="8077200" y="6632575"/>
            <a:ext cx="1066800" cy="238125"/>
          </a:xfrm>
        </p:spPr>
        <p:txBody>
          <a:bodyPr wrap="square" lIns="91440" tIns="45720" rIns="91440" bIns="45720" anchor="t"/>
          <a:lstStyle>
            <a:lvl1pPr>
              <a:defRPr/>
            </a:lvl1pPr>
          </a:lstStyle>
          <a:p>
            <a:fld id="{11D0641D-6455-4374-9517-F3B790035A30}" type="slidenum">
              <a:rPr lang="en-US" smtClean="0"/>
              <a:t>‹#›</a:t>
            </a:fld>
            <a:endParaRPr lang="en-US"/>
          </a:p>
        </p:txBody>
      </p:sp>
    </p:spTree>
    <p:extLst>
      <p:ext uri="{BB962C8B-B14F-4D97-AF65-F5344CB8AC3E}">
        <p14:creationId xmlns:p14="http://schemas.microsoft.com/office/powerpoint/2010/main" val="1894584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sldNum" sz="quarter" idx="10"/>
          </p:nvPr>
        </p:nvSpPr>
        <p:spPr>
          <a:ln/>
        </p:spPr>
        <p:txBody>
          <a:bodyPr/>
          <a:lstStyle>
            <a:lvl1pPr>
              <a:defRPr/>
            </a:lvl1pPr>
          </a:lstStyle>
          <a:p>
            <a:fld id="{11D0641D-6455-4374-9517-F3B790035A30}" type="slidenum">
              <a:rPr lang="en-US" smtClean="0"/>
              <a:t>‹#›</a:t>
            </a:fld>
            <a:endParaRPr lang="en-US"/>
          </a:p>
        </p:txBody>
      </p:sp>
      <p:sp>
        <p:nvSpPr>
          <p:cNvPr id="5" name="Rectangle 8"/>
          <p:cNvSpPr>
            <a:spLocks noGrp="1" noChangeArrowheads="1"/>
          </p:cNvSpPr>
          <p:nvPr>
            <p:ph type="dt" sz="half" idx="11"/>
          </p:nvPr>
        </p:nvSpPr>
        <p:spPr>
          <a:ln/>
        </p:spPr>
        <p:txBody>
          <a:bodyPr/>
          <a:lstStyle>
            <a:lvl1pPr>
              <a:defRPr/>
            </a:lvl1pPr>
          </a:lstStyle>
          <a:p>
            <a:fld id="{B6E1A69D-CD8A-4498-80D1-84C83390B080}" type="datetime1">
              <a:rPr lang="en-US" smtClean="0"/>
              <a:t>10/21/2013</a:t>
            </a:fld>
            <a:endParaRPr lang="en-US"/>
          </a:p>
        </p:txBody>
      </p:sp>
      <p:sp>
        <p:nvSpPr>
          <p:cNvPr id="6" name="Rectangle 9"/>
          <p:cNvSpPr>
            <a:spLocks noGrp="1" noChangeArrowheads="1"/>
          </p:cNvSpPr>
          <p:nvPr>
            <p:ph type="ftr" sz="quarter" idx="12"/>
          </p:nvPr>
        </p:nvSpPr>
        <p:spPr>
          <a:ln/>
        </p:spPr>
        <p:txBody>
          <a:bodyPr/>
          <a:lstStyle>
            <a:lvl1pPr>
              <a:defRPr/>
            </a:lvl1pPr>
          </a:lstStyle>
          <a:p>
            <a:endParaRPr lang="en-US"/>
          </a:p>
        </p:txBody>
      </p:sp>
    </p:spTree>
    <p:extLst>
      <p:ext uri="{BB962C8B-B14F-4D97-AF65-F5344CB8AC3E}">
        <p14:creationId xmlns:p14="http://schemas.microsoft.com/office/powerpoint/2010/main" val="3324427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196850"/>
            <a:ext cx="2286000" cy="59753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0" y="196850"/>
            <a:ext cx="6705600" cy="59753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sldNum" sz="quarter" idx="10"/>
          </p:nvPr>
        </p:nvSpPr>
        <p:spPr>
          <a:ln/>
        </p:spPr>
        <p:txBody>
          <a:bodyPr/>
          <a:lstStyle>
            <a:lvl1pPr>
              <a:defRPr/>
            </a:lvl1pPr>
          </a:lstStyle>
          <a:p>
            <a:fld id="{11D0641D-6455-4374-9517-F3B790035A30}" type="slidenum">
              <a:rPr lang="en-US" smtClean="0"/>
              <a:t>‹#›</a:t>
            </a:fld>
            <a:endParaRPr lang="en-US"/>
          </a:p>
        </p:txBody>
      </p:sp>
      <p:sp>
        <p:nvSpPr>
          <p:cNvPr id="5" name="Rectangle 8"/>
          <p:cNvSpPr>
            <a:spLocks noGrp="1" noChangeArrowheads="1"/>
          </p:cNvSpPr>
          <p:nvPr>
            <p:ph type="dt" sz="half" idx="11"/>
          </p:nvPr>
        </p:nvSpPr>
        <p:spPr>
          <a:ln/>
        </p:spPr>
        <p:txBody>
          <a:bodyPr/>
          <a:lstStyle>
            <a:lvl1pPr>
              <a:defRPr/>
            </a:lvl1pPr>
          </a:lstStyle>
          <a:p>
            <a:fld id="{8F04D37B-00BA-4E34-804F-B957682C04C0}" type="datetime1">
              <a:rPr lang="en-US" smtClean="0"/>
              <a:t>10/21/2013</a:t>
            </a:fld>
            <a:endParaRPr lang="en-US"/>
          </a:p>
        </p:txBody>
      </p:sp>
      <p:sp>
        <p:nvSpPr>
          <p:cNvPr id="6" name="Rectangle 9"/>
          <p:cNvSpPr>
            <a:spLocks noGrp="1" noChangeArrowheads="1"/>
          </p:cNvSpPr>
          <p:nvPr>
            <p:ph type="ftr" sz="quarter" idx="12"/>
          </p:nvPr>
        </p:nvSpPr>
        <p:spPr>
          <a:ln/>
        </p:spPr>
        <p:txBody>
          <a:bodyPr/>
          <a:lstStyle>
            <a:lvl1pPr>
              <a:defRPr/>
            </a:lvl1pPr>
          </a:lstStyle>
          <a:p>
            <a:endParaRPr lang="en-US"/>
          </a:p>
        </p:txBody>
      </p:sp>
    </p:spTree>
    <p:extLst>
      <p:ext uri="{BB962C8B-B14F-4D97-AF65-F5344CB8AC3E}">
        <p14:creationId xmlns:p14="http://schemas.microsoft.com/office/powerpoint/2010/main" val="10236644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96850"/>
            <a:ext cx="8194675" cy="557213"/>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0" y="1169988"/>
            <a:ext cx="4495800" cy="50022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169988"/>
            <a:ext cx="4495800" cy="50022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3"/>
          <p:cNvSpPr>
            <a:spLocks noGrp="1" noChangeArrowheads="1"/>
          </p:cNvSpPr>
          <p:nvPr>
            <p:ph type="sldNum" sz="quarter" idx="10"/>
          </p:nvPr>
        </p:nvSpPr>
        <p:spPr>
          <a:ln/>
        </p:spPr>
        <p:txBody>
          <a:bodyPr/>
          <a:lstStyle>
            <a:lvl1pPr>
              <a:defRPr/>
            </a:lvl1pPr>
          </a:lstStyle>
          <a:p>
            <a:fld id="{11D0641D-6455-4374-9517-F3B790035A30}" type="slidenum">
              <a:rPr lang="en-US" smtClean="0"/>
              <a:t>‹#›</a:t>
            </a:fld>
            <a:endParaRPr lang="en-US"/>
          </a:p>
        </p:txBody>
      </p:sp>
      <p:sp>
        <p:nvSpPr>
          <p:cNvPr id="6" name="Rectangle 8"/>
          <p:cNvSpPr>
            <a:spLocks noGrp="1" noChangeArrowheads="1"/>
          </p:cNvSpPr>
          <p:nvPr>
            <p:ph type="dt" sz="half" idx="11"/>
          </p:nvPr>
        </p:nvSpPr>
        <p:spPr>
          <a:ln/>
        </p:spPr>
        <p:txBody>
          <a:bodyPr/>
          <a:lstStyle>
            <a:lvl1pPr>
              <a:defRPr/>
            </a:lvl1pPr>
          </a:lstStyle>
          <a:p>
            <a:fld id="{2048213C-A4C9-455C-BD62-2E6EC4CA4E4C}" type="datetime1">
              <a:rPr lang="en-US" smtClean="0"/>
              <a:t>10/21/2013</a:t>
            </a:fld>
            <a:endParaRPr lang="en-US"/>
          </a:p>
        </p:txBody>
      </p:sp>
      <p:sp>
        <p:nvSpPr>
          <p:cNvPr id="7" name="Rectangle 9"/>
          <p:cNvSpPr>
            <a:spLocks noGrp="1" noChangeArrowheads="1"/>
          </p:cNvSpPr>
          <p:nvPr>
            <p:ph type="ftr" sz="quarter" idx="12"/>
          </p:nvPr>
        </p:nvSpPr>
        <p:spPr>
          <a:ln/>
        </p:spPr>
        <p:txBody>
          <a:bodyPr/>
          <a:lstStyle>
            <a:lvl1pPr>
              <a:defRPr/>
            </a:lvl1pPr>
          </a:lstStyle>
          <a:p>
            <a:endParaRPr lang="en-US"/>
          </a:p>
        </p:txBody>
      </p:sp>
    </p:spTree>
    <p:extLst>
      <p:ext uri="{BB962C8B-B14F-4D97-AF65-F5344CB8AC3E}">
        <p14:creationId xmlns:p14="http://schemas.microsoft.com/office/powerpoint/2010/main" val="2668509361"/>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96850"/>
            <a:ext cx="8194675" cy="557213"/>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0" y="1169988"/>
            <a:ext cx="4495800" cy="50022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169988"/>
            <a:ext cx="4495800" cy="24241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746500"/>
            <a:ext cx="4495800" cy="2425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3"/>
          <p:cNvSpPr>
            <a:spLocks noGrp="1" noChangeArrowheads="1"/>
          </p:cNvSpPr>
          <p:nvPr>
            <p:ph type="sldNum" sz="quarter" idx="10"/>
          </p:nvPr>
        </p:nvSpPr>
        <p:spPr>
          <a:ln/>
        </p:spPr>
        <p:txBody>
          <a:bodyPr/>
          <a:lstStyle>
            <a:lvl1pPr>
              <a:defRPr/>
            </a:lvl1pPr>
          </a:lstStyle>
          <a:p>
            <a:fld id="{11D0641D-6455-4374-9517-F3B790035A30}" type="slidenum">
              <a:rPr lang="en-US" smtClean="0"/>
              <a:t>‹#›</a:t>
            </a:fld>
            <a:endParaRPr lang="en-US"/>
          </a:p>
        </p:txBody>
      </p:sp>
      <p:sp>
        <p:nvSpPr>
          <p:cNvPr id="7" name="Rectangle 8"/>
          <p:cNvSpPr>
            <a:spLocks noGrp="1" noChangeArrowheads="1"/>
          </p:cNvSpPr>
          <p:nvPr>
            <p:ph type="dt" sz="half" idx="11"/>
          </p:nvPr>
        </p:nvSpPr>
        <p:spPr>
          <a:ln/>
        </p:spPr>
        <p:txBody>
          <a:bodyPr/>
          <a:lstStyle>
            <a:lvl1pPr>
              <a:defRPr/>
            </a:lvl1pPr>
          </a:lstStyle>
          <a:p>
            <a:fld id="{2048213C-A4C9-455C-BD62-2E6EC4CA4E4C}" type="datetime1">
              <a:rPr lang="en-US" smtClean="0"/>
              <a:t>10/21/2013</a:t>
            </a:fld>
            <a:endParaRPr lang="en-US"/>
          </a:p>
        </p:txBody>
      </p:sp>
      <p:sp>
        <p:nvSpPr>
          <p:cNvPr id="8" name="Rectangle 9"/>
          <p:cNvSpPr>
            <a:spLocks noGrp="1" noChangeArrowheads="1"/>
          </p:cNvSpPr>
          <p:nvPr>
            <p:ph type="ftr" sz="quarter" idx="12"/>
          </p:nvPr>
        </p:nvSpPr>
        <p:spPr>
          <a:ln/>
        </p:spPr>
        <p:txBody>
          <a:bodyPr/>
          <a:lstStyle>
            <a:lvl1pPr>
              <a:defRPr/>
            </a:lvl1pPr>
          </a:lstStyle>
          <a:p>
            <a:endParaRPr lang="en-US"/>
          </a:p>
        </p:txBody>
      </p:sp>
    </p:spTree>
    <p:extLst>
      <p:ext uri="{BB962C8B-B14F-4D97-AF65-F5344CB8AC3E}">
        <p14:creationId xmlns:p14="http://schemas.microsoft.com/office/powerpoint/2010/main" val="3618992204"/>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sldNum" sz="quarter" idx="10"/>
          </p:nvPr>
        </p:nvSpPr>
        <p:spPr>
          <a:ln/>
        </p:spPr>
        <p:txBody>
          <a:bodyPr/>
          <a:lstStyle>
            <a:lvl1pPr>
              <a:defRPr/>
            </a:lvl1pPr>
          </a:lstStyle>
          <a:p>
            <a:fld id="{11D0641D-6455-4374-9517-F3B790035A30}" type="slidenum">
              <a:rPr lang="en-US" smtClean="0"/>
              <a:t>‹#›</a:t>
            </a:fld>
            <a:endParaRPr lang="en-US"/>
          </a:p>
        </p:txBody>
      </p:sp>
      <p:sp>
        <p:nvSpPr>
          <p:cNvPr id="5" name="Rectangle 8"/>
          <p:cNvSpPr>
            <a:spLocks noGrp="1" noChangeArrowheads="1"/>
          </p:cNvSpPr>
          <p:nvPr>
            <p:ph type="dt" sz="half" idx="11"/>
          </p:nvPr>
        </p:nvSpPr>
        <p:spPr>
          <a:ln/>
        </p:spPr>
        <p:txBody>
          <a:bodyPr/>
          <a:lstStyle>
            <a:lvl1pPr>
              <a:defRPr/>
            </a:lvl1pPr>
          </a:lstStyle>
          <a:p>
            <a:fld id="{12C6DC24-7B1A-4B43-9826-21B33B532F96}" type="datetime1">
              <a:rPr lang="en-US" smtClean="0"/>
              <a:t>10/21/2013</a:t>
            </a:fld>
            <a:endParaRPr lang="en-US"/>
          </a:p>
        </p:txBody>
      </p:sp>
      <p:sp>
        <p:nvSpPr>
          <p:cNvPr id="6" name="Rectangle 9"/>
          <p:cNvSpPr>
            <a:spLocks noGrp="1" noChangeArrowheads="1"/>
          </p:cNvSpPr>
          <p:nvPr>
            <p:ph type="ftr" sz="quarter" idx="12"/>
          </p:nvPr>
        </p:nvSpPr>
        <p:spPr>
          <a:ln/>
        </p:spPr>
        <p:txBody>
          <a:bodyPr/>
          <a:lstStyle>
            <a:lvl1pPr>
              <a:defRPr/>
            </a:lvl1pPr>
          </a:lstStyle>
          <a:p>
            <a:endParaRPr lang="en-US"/>
          </a:p>
        </p:txBody>
      </p:sp>
    </p:spTree>
    <p:extLst>
      <p:ext uri="{BB962C8B-B14F-4D97-AF65-F5344CB8AC3E}">
        <p14:creationId xmlns:p14="http://schemas.microsoft.com/office/powerpoint/2010/main" val="1530217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3"/>
          <p:cNvSpPr>
            <a:spLocks noGrp="1" noChangeArrowheads="1"/>
          </p:cNvSpPr>
          <p:nvPr>
            <p:ph type="sldNum" sz="quarter" idx="10"/>
          </p:nvPr>
        </p:nvSpPr>
        <p:spPr>
          <a:ln/>
        </p:spPr>
        <p:txBody>
          <a:bodyPr/>
          <a:lstStyle>
            <a:lvl1pPr>
              <a:defRPr/>
            </a:lvl1pPr>
          </a:lstStyle>
          <a:p>
            <a:fld id="{11D0641D-6455-4374-9517-F3B790035A30}" type="slidenum">
              <a:rPr lang="en-US" smtClean="0"/>
              <a:t>‹#›</a:t>
            </a:fld>
            <a:endParaRPr lang="en-US"/>
          </a:p>
        </p:txBody>
      </p:sp>
      <p:sp>
        <p:nvSpPr>
          <p:cNvPr id="5" name="Rectangle 8"/>
          <p:cNvSpPr>
            <a:spLocks noGrp="1" noChangeArrowheads="1"/>
          </p:cNvSpPr>
          <p:nvPr>
            <p:ph type="dt" sz="half" idx="11"/>
          </p:nvPr>
        </p:nvSpPr>
        <p:spPr>
          <a:ln/>
        </p:spPr>
        <p:txBody>
          <a:bodyPr/>
          <a:lstStyle>
            <a:lvl1pPr>
              <a:defRPr/>
            </a:lvl1pPr>
          </a:lstStyle>
          <a:p>
            <a:fld id="{163EB4E2-613A-45CB-B346-E8A6DA64FBAD}" type="datetime1">
              <a:rPr lang="en-US" smtClean="0"/>
              <a:t>10/21/2013</a:t>
            </a:fld>
            <a:endParaRPr lang="en-US"/>
          </a:p>
        </p:txBody>
      </p:sp>
      <p:sp>
        <p:nvSpPr>
          <p:cNvPr id="6" name="Rectangle 9"/>
          <p:cNvSpPr>
            <a:spLocks noGrp="1" noChangeArrowheads="1"/>
          </p:cNvSpPr>
          <p:nvPr>
            <p:ph type="ftr" sz="quarter" idx="12"/>
          </p:nvPr>
        </p:nvSpPr>
        <p:spPr>
          <a:ln/>
        </p:spPr>
        <p:txBody>
          <a:bodyPr/>
          <a:lstStyle>
            <a:lvl1pPr>
              <a:defRPr/>
            </a:lvl1pPr>
          </a:lstStyle>
          <a:p>
            <a:endParaRPr lang="en-US"/>
          </a:p>
        </p:txBody>
      </p:sp>
    </p:spTree>
    <p:extLst>
      <p:ext uri="{BB962C8B-B14F-4D97-AF65-F5344CB8AC3E}">
        <p14:creationId xmlns:p14="http://schemas.microsoft.com/office/powerpoint/2010/main" val="1793310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0" y="1169988"/>
            <a:ext cx="4495800" cy="50022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169988"/>
            <a:ext cx="4495800" cy="50022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3"/>
          <p:cNvSpPr>
            <a:spLocks noGrp="1" noChangeArrowheads="1"/>
          </p:cNvSpPr>
          <p:nvPr>
            <p:ph type="sldNum" sz="quarter" idx="10"/>
          </p:nvPr>
        </p:nvSpPr>
        <p:spPr>
          <a:ln/>
        </p:spPr>
        <p:txBody>
          <a:bodyPr/>
          <a:lstStyle>
            <a:lvl1pPr>
              <a:defRPr/>
            </a:lvl1pPr>
          </a:lstStyle>
          <a:p>
            <a:fld id="{11D0641D-6455-4374-9517-F3B790035A30}" type="slidenum">
              <a:rPr lang="en-US" smtClean="0"/>
              <a:t>‹#›</a:t>
            </a:fld>
            <a:endParaRPr lang="en-US"/>
          </a:p>
        </p:txBody>
      </p:sp>
      <p:sp>
        <p:nvSpPr>
          <p:cNvPr id="6" name="Rectangle 8"/>
          <p:cNvSpPr>
            <a:spLocks noGrp="1" noChangeArrowheads="1"/>
          </p:cNvSpPr>
          <p:nvPr>
            <p:ph type="dt" sz="half" idx="11"/>
          </p:nvPr>
        </p:nvSpPr>
        <p:spPr>
          <a:ln/>
        </p:spPr>
        <p:txBody>
          <a:bodyPr/>
          <a:lstStyle>
            <a:lvl1pPr>
              <a:defRPr/>
            </a:lvl1pPr>
          </a:lstStyle>
          <a:p>
            <a:fld id="{4D5FB61B-A4EA-49B2-8FD2-3D61C0215B50}" type="datetime1">
              <a:rPr lang="en-US" smtClean="0"/>
              <a:t>10/21/2013</a:t>
            </a:fld>
            <a:endParaRPr lang="en-US"/>
          </a:p>
        </p:txBody>
      </p:sp>
      <p:sp>
        <p:nvSpPr>
          <p:cNvPr id="7" name="Rectangle 9"/>
          <p:cNvSpPr>
            <a:spLocks noGrp="1" noChangeArrowheads="1"/>
          </p:cNvSpPr>
          <p:nvPr>
            <p:ph type="ftr" sz="quarter" idx="12"/>
          </p:nvPr>
        </p:nvSpPr>
        <p:spPr>
          <a:ln/>
        </p:spPr>
        <p:txBody>
          <a:bodyPr/>
          <a:lstStyle>
            <a:lvl1pPr>
              <a:defRPr/>
            </a:lvl1pPr>
          </a:lstStyle>
          <a:p>
            <a:endParaRPr lang="en-US"/>
          </a:p>
        </p:txBody>
      </p:sp>
    </p:spTree>
    <p:extLst>
      <p:ext uri="{BB962C8B-B14F-4D97-AF65-F5344CB8AC3E}">
        <p14:creationId xmlns:p14="http://schemas.microsoft.com/office/powerpoint/2010/main" val="1275057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3"/>
          <p:cNvSpPr>
            <a:spLocks noGrp="1" noChangeArrowheads="1"/>
          </p:cNvSpPr>
          <p:nvPr>
            <p:ph type="sldNum" sz="quarter" idx="10"/>
          </p:nvPr>
        </p:nvSpPr>
        <p:spPr>
          <a:ln/>
        </p:spPr>
        <p:txBody>
          <a:bodyPr/>
          <a:lstStyle>
            <a:lvl1pPr>
              <a:defRPr/>
            </a:lvl1pPr>
          </a:lstStyle>
          <a:p>
            <a:fld id="{11D0641D-6455-4374-9517-F3B790035A30}" type="slidenum">
              <a:rPr lang="en-US" smtClean="0"/>
              <a:t>‹#›</a:t>
            </a:fld>
            <a:endParaRPr lang="en-US"/>
          </a:p>
        </p:txBody>
      </p:sp>
      <p:sp>
        <p:nvSpPr>
          <p:cNvPr id="8" name="Rectangle 8"/>
          <p:cNvSpPr>
            <a:spLocks noGrp="1" noChangeArrowheads="1"/>
          </p:cNvSpPr>
          <p:nvPr>
            <p:ph type="dt" sz="half" idx="11"/>
          </p:nvPr>
        </p:nvSpPr>
        <p:spPr>
          <a:ln/>
        </p:spPr>
        <p:txBody>
          <a:bodyPr/>
          <a:lstStyle>
            <a:lvl1pPr>
              <a:defRPr/>
            </a:lvl1pPr>
          </a:lstStyle>
          <a:p>
            <a:fld id="{33CD8DD4-3AEA-4CDF-87E8-26501531C470}" type="datetime1">
              <a:rPr lang="en-US" smtClean="0"/>
              <a:t>10/21/2013</a:t>
            </a:fld>
            <a:endParaRPr lang="en-US"/>
          </a:p>
        </p:txBody>
      </p:sp>
      <p:sp>
        <p:nvSpPr>
          <p:cNvPr id="9" name="Rectangle 9"/>
          <p:cNvSpPr>
            <a:spLocks noGrp="1" noChangeArrowheads="1"/>
          </p:cNvSpPr>
          <p:nvPr>
            <p:ph type="ftr" sz="quarter" idx="12"/>
          </p:nvPr>
        </p:nvSpPr>
        <p:spPr>
          <a:ln/>
        </p:spPr>
        <p:txBody>
          <a:bodyPr/>
          <a:lstStyle>
            <a:lvl1pPr>
              <a:defRPr/>
            </a:lvl1pPr>
          </a:lstStyle>
          <a:p>
            <a:endParaRPr lang="en-US"/>
          </a:p>
        </p:txBody>
      </p:sp>
    </p:spTree>
    <p:extLst>
      <p:ext uri="{BB962C8B-B14F-4D97-AF65-F5344CB8AC3E}">
        <p14:creationId xmlns:p14="http://schemas.microsoft.com/office/powerpoint/2010/main" val="632473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3"/>
          <p:cNvSpPr>
            <a:spLocks noGrp="1" noChangeArrowheads="1"/>
          </p:cNvSpPr>
          <p:nvPr>
            <p:ph type="sldNum" sz="quarter" idx="10"/>
          </p:nvPr>
        </p:nvSpPr>
        <p:spPr>
          <a:ln/>
        </p:spPr>
        <p:txBody>
          <a:bodyPr/>
          <a:lstStyle>
            <a:lvl1pPr>
              <a:defRPr/>
            </a:lvl1pPr>
          </a:lstStyle>
          <a:p>
            <a:fld id="{11D0641D-6455-4374-9517-F3B790035A30}" type="slidenum">
              <a:rPr lang="en-US" smtClean="0"/>
              <a:t>‹#›</a:t>
            </a:fld>
            <a:endParaRPr lang="en-US"/>
          </a:p>
        </p:txBody>
      </p:sp>
      <p:sp>
        <p:nvSpPr>
          <p:cNvPr id="4" name="Rectangle 8"/>
          <p:cNvSpPr>
            <a:spLocks noGrp="1" noChangeArrowheads="1"/>
          </p:cNvSpPr>
          <p:nvPr>
            <p:ph type="dt" sz="half" idx="11"/>
          </p:nvPr>
        </p:nvSpPr>
        <p:spPr>
          <a:ln/>
        </p:spPr>
        <p:txBody>
          <a:bodyPr/>
          <a:lstStyle>
            <a:lvl1pPr>
              <a:defRPr/>
            </a:lvl1pPr>
          </a:lstStyle>
          <a:p>
            <a:fld id="{82B64855-0FC8-4CD2-BCF5-3AAA6FD7EDFA}" type="datetime1">
              <a:rPr lang="en-US" smtClean="0"/>
              <a:t>10/21/2013</a:t>
            </a:fld>
            <a:endParaRPr lang="en-US"/>
          </a:p>
        </p:txBody>
      </p:sp>
      <p:sp>
        <p:nvSpPr>
          <p:cNvPr id="5" name="Rectangle 9"/>
          <p:cNvSpPr>
            <a:spLocks noGrp="1" noChangeArrowheads="1"/>
          </p:cNvSpPr>
          <p:nvPr>
            <p:ph type="ftr" sz="quarter" idx="12"/>
          </p:nvPr>
        </p:nvSpPr>
        <p:spPr>
          <a:ln/>
        </p:spPr>
        <p:txBody>
          <a:bodyPr/>
          <a:lstStyle>
            <a:lvl1pPr>
              <a:defRPr/>
            </a:lvl1pPr>
          </a:lstStyle>
          <a:p>
            <a:endParaRPr lang="en-US"/>
          </a:p>
        </p:txBody>
      </p:sp>
    </p:spTree>
    <p:extLst>
      <p:ext uri="{BB962C8B-B14F-4D97-AF65-F5344CB8AC3E}">
        <p14:creationId xmlns:p14="http://schemas.microsoft.com/office/powerpoint/2010/main" val="25606863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sldNum" sz="quarter" idx="10"/>
          </p:nvPr>
        </p:nvSpPr>
        <p:spPr>
          <a:ln/>
        </p:spPr>
        <p:txBody>
          <a:bodyPr/>
          <a:lstStyle>
            <a:lvl1pPr>
              <a:defRPr/>
            </a:lvl1pPr>
          </a:lstStyle>
          <a:p>
            <a:fld id="{11D0641D-6455-4374-9517-F3B790035A30}" type="slidenum">
              <a:rPr lang="en-US" smtClean="0"/>
              <a:t>‹#›</a:t>
            </a:fld>
            <a:endParaRPr lang="en-US"/>
          </a:p>
        </p:txBody>
      </p:sp>
      <p:sp>
        <p:nvSpPr>
          <p:cNvPr id="3" name="Rectangle 8"/>
          <p:cNvSpPr>
            <a:spLocks noGrp="1" noChangeArrowheads="1"/>
          </p:cNvSpPr>
          <p:nvPr>
            <p:ph type="dt" sz="half" idx="11"/>
          </p:nvPr>
        </p:nvSpPr>
        <p:spPr>
          <a:ln/>
        </p:spPr>
        <p:txBody>
          <a:bodyPr/>
          <a:lstStyle>
            <a:lvl1pPr>
              <a:defRPr/>
            </a:lvl1pPr>
          </a:lstStyle>
          <a:p>
            <a:fld id="{75E6EA92-3911-4CA7-BD06-C4C00B2062FE}" type="datetime1">
              <a:rPr lang="en-US" smtClean="0"/>
              <a:t>10/21/2013</a:t>
            </a:fld>
            <a:endParaRPr lang="en-US"/>
          </a:p>
        </p:txBody>
      </p:sp>
      <p:sp>
        <p:nvSpPr>
          <p:cNvPr id="4" name="Rectangle 9"/>
          <p:cNvSpPr>
            <a:spLocks noGrp="1" noChangeArrowheads="1"/>
          </p:cNvSpPr>
          <p:nvPr>
            <p:ph type="ftr" sz="quarter" idx="12"/>
          </p:nvPr>
        </p:nvSpPr>
        <p:spPr>
          <a:ln/>
        </p:spPr>
        <p:txBody>
          <a:bodyPr/>
          <a:lstStyle>
            <a:lvl1pPr>
              <a:defRPr/>
            </a:lvl1pPr>
          </a:lstStyle>
          <a:p>
            <a:endParaRPr lang="en-US"/>
          </a:p>
        </p:txBody>
      </p:sp>
    </p:spTree>
    <p:extLst>
      <p:ext uri="{BB962C8B-B14F-4D97-AF65-F5344CB8AC3E}">
        <p14:creationId xmlns:p14="http://schemas.microsoft.com/office/powerpoint/2010/main" val="189104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sldNum" sz="quarter" idx="10"/>
          </p:nvPr>
        </p:nvSpPr>
        <p:spPr>
          <a:ln/>
        </p:spPr>
        <p:txBody>
          <a:bodyPr/>
          <a:lstStyle>
            <a:lvl1pPr>
              <a:defRPr/>
            </a:lvl1pPr>
          </a:lstStyle>
          <a:p>
            <a:fld id="{11D0641D-6455-4374-9517-F3B790035A30}" type="slidenum">
              <a:rPr lang="en-US" smtClean="0"/>
              <a:t>‹#›</a:t>
            </a:fld>
            <a:endParaRPr lang="en-US"/>
          </a:p>
        </p:txBody>
      </p:sp>
      <p:sp>
        <p:nvSpPr>
          <p:cNvPr id="6" name="Rectangle 8"/>
          <p:cNvSpPr>
            <a:spLocks noGrp="1" noChangeArrowheads="1"/>
          </p:cNvSpPr>
          <p:nvPr>
            <p:ph type="dt" sz="half" idx="11"/>
          </p:nvPr>
        </p:nvSpPr>
        <p:spPr>
          <a:ln/>
        </p:spPr>
        <p:txBody>
          <a:bodyPr/>
          <a:lstStyle>
            <a:lvl1pPr>
              <a:defRPr/>
            </a:lvl1pPr>
          </a:lstStyle>
          <a:p>
            <a:fld id="{30C71846-9619-47B4-90CC-F7BD86872DC6}" type="datetime1">
              <a:rPr lang="en-US" smtClean="0"/>
              <a:t>10/21/2013</a:t>
            </a:fld>
            <a:endParaRPr lang="en-US"/>
          </a:p>
        </p:txBody>
      </p:sp>
      <p:sp>
        <p:nvSpPr>
          <p:cNvPr id="7" name="Rectangle 9"/>
          <p:cNvSpPr>
            <a:spLocks noGrp="1" noChangeArrowheads="1"/>
          </p:cNvSpPr>
          <p:nvPr>
            <p:ph type="ftr" sz="quarter" idx="12"/>
          </p:nvPr>
        </p:nvSpPr>
        <p:spPr>
          <a:ln/>
        </p:spPr>
        <p:txBody>
          <a:bodyPr/>
          <a:lstStyle>
            <a:lvl1pPr>
              <a:defRPr/>
            </a:lvl1pPr>
          </a:lstStyle>
          <a:p>
            <a:endParaRPr lang="en-US"/>
          </a:p>
        </p:txBody>
      </p:sp>
    </p:spTree>
    <p:extLst>
      <p:ext uri="{BB962C8B-B14F-4D97-AF65-F5344CB8AC3E}">
        <p14:creationId xmlns:p14="http://schemas.microsoft.com/office/powerpoint/2010/main" val="3292243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sldNum" sz="quarter" idx="10"/>
          </p:nvPr>
        </p:nvSpPr>
        <p:spPr>
          <a:ln/>
        </p:spPr>
        <p:txBody>
          <a:bodyPr/>
          <a:lstStyle>
            <a:lvl1pPr>
              <a:defRPr/>
            </a:lvl1pPr>
          </a:lstStyle>
          <a:p>
            <a:fld id="{11D0641D-6455-4374-9517-F3B790035A30}" type="slidenum">
              <a:rPr lang="en-US" smtClean="0"/>
              <a:t>‹#›</a:t>
            </a:fld>
            <a:endParaRPr lang="en-US"/>
          </a:p>
        </p:txBody>
      </p:sp>
      <p:sp>
        <p:nvSpPr>
          <p:cNvPr id="6" name="Rectangle 8"/>
          <p:cNvSpPr>
            <a:spLocks noGrp="1" noChangeArrowheads="1"/>
          </p:cNvSpPr>
          <p:nvPr>
            <p:ph type="dt" sz="half" idx="11"/>
          </p:nvPr>
        </p:nvSpPr>
        <p:spPr>
          <a:ln/>
        </p:spPr>
        <p:txBody>
          <a:bodyPr/>
          <a:lstStyle>
            <a:lvl1pPr>
              <a:defRPr/>
            </a:lvl1pPr>
          </a:lstStyle>
          <a:p>
            <a:fld id="{97A19790-03BD-48C5-AF70-90EA54061AE6}" type="datetime1">
              <a:rPr lang="en-US" smtClean="0"/>
              <a:t>10/21/2013</a:t>
            </a:fld>
            <a:endParaRPr lang="en-US"/>
          </a:p>
        </p:txBody>
      </p:sp>
      <p:sp>
        <p:nvSpPr>
          <p:cNvPr id="7" name="Rectangle 9"/>
          <p:cNvSpPr>
            <a:spLocks noGrp="1" noChangeArrowheads="1"/>
          </p:cNvSpPr>
          <p:nvPr>
            <p:ph type="ftr" sz="quarter" idx="12"/>
          </p:nvPr>
        </p:nvSpPr>
        <p:spPr>
          <a:ln/>
        </p:spPr>
        <p:txBody>
          <a:bodyPr/>
          <a:lstStyle>
            <a:lvl1pPr>
              <a:defRPr/>
            </a:lvl1pPr>
          </a:lstStyle>
          <a:p>
            <a:endParaRPr lang="en-US"/>
          </a:p>
        </p:txBody>
      </p:sp>
    </p:spTree>
    <p:extLst>
      <p:ext uri="{BB962C8B-B14F-4D97-AF65-F5344CB8AC3E}">
        <p14:creationId xmlns:p14="http://schemas.microsoft.com/office/powerpoint/2010/main" val="98017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0" y="0"/>
            <a:ext cx="9144000" cy="1144588"/>
          </a:xfrm>
          <a:prstGeom prst="rect">
            <a:avLst/>
          </a:prstGeom>
          <a:gradFill rotWithShape="1">
            <a:gsLst>
              <a:gs pos="0">
                <a:srgbClr val="0038A8"/>
              </a:gs>
              <a:gs pos="100000">
                <a:srgbClr val="3A75C4"/>
              </a:gs>
            </a:gsLst>
            <a:lin ang="0" scaled="1"/>
          </a:gradFill>
          <a:ln>
            <a:noFill/>
          </a:ln>
          <a:effectLst/>
          <a:extLs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179" name="Rectangle 3"/>
          <p:cNvSpPr>
            <a:spLocks noGrp="1" noChangeArrowheads="1"/>
          </p:cNvSpPr>
          <p:nvPr>
            <p:ph type="sldNum" sz="quarter" idx="4"/>
          </p:nvPr>
        </p:nvSpPr>
        <p:spPr bwMode="auto">
          <a:xfrm>
            <a:off x="8077200" y="6629400"/>
            <a:ext cx="1066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228600" rIns="457200" bIns="164592" numCol="1" anchor="ctr" anchorCtr="0" compatLnSpc="1">
            <a:prstTxWarp prst="textNoShape">
              <a:avLst/>
            </a:prstTxWarp>
          </a:bodyPr>
          <a:lstStyle>
            <a:lvl1pPr algn="r">
              <a:defRPr>
                <a:solidFill>
                  <a:schemeClr val="tx1"/>
                </a:solidFill>
                <a:latin typeface="Arial" charset="0"/>
                <a:ea typeface="Gulim" pitchFamily="50" charset="-127"/>
              </a:defRPr>
            </a:lvl1pPr>
          </a:lstStyle>
          <a:p>
            <a:fld id="{11D0641D-6455-4374-9517-F3B790035A30}" type="slidenum">
              <a:rPr lang="en-US" smtClean="0"/>
              <a:t>‹#›</a:t>
            </a:fld>
            <a:endParaRPr lang="en-US"/>
          </a:p>
        </p:txBody>
      </p:sp>
      <p:sp>
        <p:nvSpPr>
          <p:cNvPr id="1028" name="Rectangle 4"/>
          <p:cNvSpPr>
            <a:spLocks noGrp="1" noChangeArrowheads="1"/>
          </p:cNvSpPr>
          <p:nvPr>
            <p:ph type="body" idx="1"/>
          </p:nvPr>
        </p:nvSpPr>
        <p:spPr bwMode="auto">
          <a:xfrm>
            <a:off x="0" y="1169988"/>
            <a:ext cx="9144000" cy="5002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0" tIns="182880" rIns="457200" bIns="44450" numCol="1" anchor="t" anchorCtr="0" compatLnSpc="1">
            <a:prstTxWarp prst="textNoShape">
              <a:avLst/>
            </a:prstTxWarp>
          </a:bodyPr>
          <a:lstStyle/>
          <a:p>
            <a:pPr lvl="0"/>
            <a:r>
              <a:rPr lang="en-US" smtClean="0"/>
              <a:t>Body Text</a:t>
            </a:r>
          </a:p>
          <a:p>
            <a:pPr lvl="1"/>
            <a:r>
              <a:rPr lang="en-US" smtClean="0"/>
              <a:t>Second Level</a:t>
            </a:r>
          </a:p>
          <a:p>
            <a:pPr lvl="2"/>
            <a:r>
              <a:rPr lang="en-US" smtClean="0"/>
              <a:t>Third Level</a:t>
            </a:r>
          </a:p>
        </p:txBody>
      </p:sp>
      <p:sp>
        <p:nvSpPr>
          <p:cNvPr id="1029" name="Rectangle 5"/>
          <p:cNvSpPr>
            <a:spLocks noGrp="1" noChangeArrowheads="1"/>
          </p:cNvSpPr>
          <p:nvPr>
            <p:ph type="title"/>
          </p:nvPr>
        </p:nvSpPr>
        <p:spPr bwMode="auto">
          <a:xfrm>
            <a:off x="0" y="196850"/>
            <a:ext cx="8194675" cy="55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0" tIns="228600" rIns="457200" bIns="0" numCol="1" anchor="ctr" anchorCtr="0" compatLnSpc="1">
            <a:prstTxWarp prst="textNoShape">
              <a:avLst/>
            </a:prstTxWarp>
            <a:spAutoFit/>
          </a:bodyPr>
          <a:lstStyle/>
          <a:p>
            <a:pPr lvl="0"/>
            <a:r>
              <a:rPr lang="en-US" smtClean="0"/>
              <a:t>Slide Title</a:t>
            </a:r>
          </a:p>
        </p:txBody>
      </p:sp>
      <p:sp>
        <p:nvSpPr>
          <p:cNvPr id="1030" name="Rectangle 6"/>
          <p:cNvSpPr>
            <a:spLocks noChangeArrowheads="1"/>
          </p:cNvSpPr>
          <p:nvPr/>
        </p:nvSpPr>
        <p:spPr bwMode="auto">
          <a:xfrm>
            <a:off x="0" y="858838"/>
            <a:ext cx="9144000" cy="284162"/>
          </a:xfrm>
          <a:prstGeom prst="rect">
            <a:avLst/>
          </a:prstGeom>
          <a:solidFill>
            <a:srgbClr val="A32638"/>
          </a:solidFill>
          <a:ln>
            <a:noFill/>
          </a:ln>
          <a:effectLst/>
          <a:extLs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solidFill>
                <a:schemeClr val="bg1"/>
              </a:solidFill>
            </a:endParaRPr>
          </a:p>
        </p:txBody>
      </p:sp>
      <p:sp>
        <p:nvSpPr>
          <p:cNvPr id="50183" name="Text Box 7"/>
          <p:cNvSpPr txBox="1">
            <a:spLocks noChangeArrowheads="1"/>
          </p:cNvSpPr>
          <p:nvPr/>
        </p:nvSpPr>
        <p:spPr bwMode="auto">
          <a:xfrm>
            <a:off x="0" y="850900"/>
            <a:ext cx="45720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0" rIns="457200">
            <a:spAutoFit/>
          </a:bodyPr>
          <a:lstStyle>
            <a:lvl1pPr latinLnBrk="1">
              <a:defRPr kumimoji="1">
                <a:solidFill>
                  <a:schemeClr val="tx1"/>
                </a:solidFill>
                <a:latin typeface="Gulim" pitchFamily="50" charset="-127"/>
                <a:ea typeface="Gulim" pitchFamily="50" charset="-127"/>
              </a:defRPr>
            </a:lvl1pPr>
            <a:lvl2pPr marL="114300" latinLnBrk="1">
              <a:defRPr kumimoji="1">
                <a:solidFill>
                  <a:schemeClr val="tx1"/>
                </a:solidFill>
                <a:latin typeface="Gulim" pitchFamily="50" charset="-127"/>
                <a:ea typeface="Gulim" pitchFamily="50" charset="-127"/>
              </a:defRPr>
            </a:lvl2pPr>
            <a:lvl3pPr latinLnBrk="1">
              <a:defRPr kumimoji="1">
                <a:solidFill>
                  <a:schemeClr val="tx1"/>
                </a:solidFill>
                <a:latin typeface="Gulim" pitchFamily="50" charset="-127"/>
                <a:ea typeface="Gulim" pitchFamily="50" charset="-127"/>
              </a:defRPr>
            </a:lvl3pPr>
            <a:lvl4pPr latinLnBrk="1">
              <a:defRPr kumimoji="1">
                <a:solidFill>
                  <a:schemeClr val="tx1"/>
                </a:solidFill>
                <a:latin typeface="Gulim" pitchFamily="50" charset="-127"/>
                <a:ea typeface="Gulim" pitchFamily="50" charset="-127"/>
              </a:defRPr>
            </a:lvl4pPr>
            <a:lvl5pPr latinLnBrk="1">
              <a:defRPr kumimoji="1">
                <a:solidFill>
                  <a:schemeClr val="tx1"/>
                </a:solidFill>
                <a:latin typeface="Gulim" pitchFamily="50" charset="-127"/>
                <a:ea typeface="Gulim" pitchFamily="50" charset="-127"/>
              </a:defRPr>
            </a:lvl5pPr>
            <a:lvl6pPr fontAlgn="base" latinLnBrk="1">
              <a:spcBef>
                <a:spcPct val="0"/>
              </a:spcBef>
              <a:spcAft>
                <a:spcPct val="0"/>
              </a:spcAft>
              <a:defRPr kumimoji="1">
                <a:solidFill>
                  <a:schemeClr val="tx1"/>
                </a:solidFill>
                <a:latin typeface="Gulim" pitchFamily="50" charset="-127"/>
                <a:ea typeface="Gulim" pitchFamily="50" charset="-127"/>
              </a:defRPr>
            </a:lvl6pPr>
            <a:lvl7pPr fontAlgn="base" latinLnBrk="1">
              <a:spcBef>
                <a:spcPct val="0"/>
              </a:spcBef>
              <a:spcAft>
                <a:spcPct val="0"/>
              </a:spcAft>
              <a:defRPr kumimoji="1">
                <a:solidFill>
                  <a:schemeClr val="tx1"/>
                </a:solidFill>
                <a:latin typeface="Gulim" pitchFamily="50" charset="-127"/>
                <a:ea typeface="Gulim" pitchFamily="50" charset="-127"/>
              </a:defRPr>
            </a:lvl7pPr>
            <a:lvl8pPr fontAlgn="base" latinLnBrk="1">
              <a:spcBef>
                <a:spcPct val="0"/>
              </a:spcBef>
              <a:spcAft>
                <a:spcPct val="0"/>
              </a:spcAft>
              <a:defRPr kumimoji="1">
                <a:solidFill>
                  <a:schemeClr val="tx1"/>
                </a:solidFill>
                <a:latin typeface="Gulim" pitchFamily="50" charset="-127"/>
                <a:ea typeface="Gulim" pitchFamily="50" charset="-127"/>
              </a:defRPr>
            </a:lvl8pPr>
            <a:lvl9pPr fontAlgn="base" latinLnBrk="1">
              <a:spcBef>
                <a:spcPct val="0"/>
              </a:spcBef>
              <a:spcAft>
                <a:spcPct val="0"/>
              </a:spcAft>
              <a:defRPr kumimoji="1">
                <a:solidFill>
                  <a:schemeClr val="tx1"/>
                </a:solidFill>
                <a:latin typeface="Gulim" pitchFamily="50" charset="-127"/>
                <a:ea typeface="Gulim" pitchFamily="50" charset="-127"/>
              </a:defRPr>
            </a:lvl9pPr>
          </a:lstStyle>
          <a:p>
            <a:pPr latinLnBrk="0">
              <a:spcBef>
                <a:spcPct val="50000"/>
              </a:spcBef>
              <a:defRPr/>
            </a:pPr>
            <a:r>
              <a:rPr kumimoji="0" lang="en-US" sz="1200" smtClean="0">
                <a:solidFill>
                  <a:schemeClr val="bg1"/>
                </a:solidFill>
                <a:latin typeface="Arial" charset="0"/>
              </a:rPr>
              <a:t>   </a:t>
            </a:r>
          </a:p>
        </p:txBody>
      </p:sp>
      <p:sp>
        <p:nvSpPr>
          <p:cNvPr id="50184" name="Rectangle 8"/>
          <p:cNvSpPr>
            <a:spLocks noGrp="1" noChangeArrowheads="1"/>
          </p:cNvSpPr>
          <p:nvPr>
            <p:ph type="dt" sz="half" idx="2"/>
          </p:nvPr>
        </p:nvSpPr>
        <p:spPr bwMode="auto">
          <a:xfrm>
            <a:off x="5321300" y="6629400"/>
            <a:ext cx="275590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a:solidFill>
                  <a:schemeClr val="tx1"/>
                </a:solidFill>
                <a:latin typeface="Arial" charset="0"/>
                <a:ea typeface="Gulim" pitchFamily="50" charset="-127"/>
              </a:defRPr>
            </a:lvl1pPr>
          </a:lstStyle>
          <a:p>
            <a:fld id="{2048213C-A4C9-455C-BD62-2E6EC4CA4E4C}" type="datetime1">
              <a:rPr lang="en-US" smtClean="0"/>
              <a:t>10/21/2013</a:t>
            </a:fld>
            <a:endParaRPr lang="en-US"/>
          </a:p>
        </p:txBody>
      </p:sp>
      <p:sp>
        <p:nvSpPr>
          <p:cNvPr id="50185" name="Rectangle 9"/>
          <p:cNvSpPr>
            <a:spLocks noGrp="1" noChangeArrowheads="1"/>
          </p:cNvSpPr>
          <p:nvPr>
            <p:ph type="ftr" sz="quarter" idx="3"/>
          </p:nvPr>
        </p:nvSpPr>
        <p:spPr bwMode="auto">
          <a:xfrm>
            <a:off x="0" y="6629400"/>
            <a:ext cx="532130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solidFill>
                  <a:schemeClr val="tx1"/>
                </a:solidFill>
                <a:latin typeface="Arial" charset="0"/>
                <a:ea typeface="Gulim" pitchFamily="50" charset="-127"/>
              </a:defRPr>
            </a:lvl1pPr>
          </a:lstStyle>
          <a:p>
            <a:endParaRPr lang="en-US"/>
          </a:p>
        </p:txBody>
      </p:sp>
      <p:pic>
        <p:nvPicPr>
          <p:cNvPr id="1034" name="Picture 10" descr="ucbseal_larg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305800" y="762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5" name="Rectangle 11"/>
          <p:cNvSpPr>
            <a:spLocks noChangeArrowheads="1"/>
          </p:cNvSpPr>
          <p:nvPr/>
        </p:nvSpPr>
        <p:spPr bwMode="auto">
          <a:xfrm>
            <a:off x="1588" y="2457450"/>
            <a:ext cx="9144000" cy="0"/>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endParaRPr lang="en-US" sz="2400">
              <a:solidFill>
                <a:schemeClr val="tx1"/>
              </a:solidFill>
              <a:latin typeface="Times New Roman" pitchFamily="18"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l" defTabSz="885825" rtl="0" eaLnBrk="1" fontAlgn="base" hangingPunct="1">
        <a:lnSpc>
          <a:spcPts val="2600"/>
        </a:lnSpc>
        <a:spcBef>
          <a:spcPct val="0"/>
        </a:spcBef>
        <a:spcAft>
          <a:spcPct val="0"/>
        </a:spcAft>
        <a:defRPr sz="2400" b="1">
          <a:solidFill>
            <a:schemeClr val="bg1"/>
          </a:solidFill>
          <a:latin typeface="+mj-lt"/>
          <a:ea typeface="+mj-ea"/>
          <a:cs typeface="+mj-cs"/>
        </a:defRPr>
      </a:lvl1pPr>
      <a:lvl2pPr algn="l" defTabSz="885825" rtl="0" eaLnBrk="1" fontAlgn="base" hangingPunct="1">
        <a:lnSpc>
          <a:spcPts val="2600"/>
        </a:lnSpc>
        <a:spcBef>
          <a:spcPct val="0"/>
        </a:spcBef>
        <a:spcAft>
          <a:spcPct val="0"/>
        </a:spcAft>
        <a:defRPr sz="2400" b="1">
          <a:solidFill>
            <a:schemeClr val="bg1"/>
          </a:solidFill>
          <a:latin typeface="Arial" charset="0"/>
        </a:defRPr>
      </a:lvl2pPr>
      <a:lvl3pPr algn="l" defTabSz="885825" rtl="0" eaLnBrk="1" fontAlgn="base" hangingPunct="1">
        <a:lnSpc>
          <a:spcPts val="2600"/>
        </a:lnSpc>
        <a:spcBef>
          <a:spcPct val="0"/>
        </a:spcBef>
        <a:spcAft>
          <a:spcPct val="0"/>
        </a:spcAft>
        <a:defRPr sz="2400" b="1">
          <a:solidFill>
            <a:schemeClr val="bg1"/>
          </a:solidFill>
          <a:latin typeface="Arial" charset="0"/>
        </a:defRPr>
      </a:lvl3pPr>
      <a:lvl4pPr algn="l" defTabSz="885825" rtl="0" eaLnBrk="1" fontAlgn="base" hangingPunct="1">
        <a:lnSpc>
          <a:spcPts val="2600"/>
        </a:lnSpc>
        <a:spcBef>
          <a:spcPct val="0"/>
        </a:spcBef>
        <a:spcAft>
          <a:spcPct val="0"/>
        </a:spcAft>
        <a:defRPr sz="2400" b="1">
          <a:solidFill>
            <a:schemeClr val="bg1"/>
          </a:solidFill>
          <a:latin typeface="Arial" charset="0"/>
        </a:defRPr>
      </a:lvl4pPr>
      <a:lvl5pPr algn="l" defTabSz="885825" rtl="0" eaLnBrk="1" fontAlgn="base" hangingPunct="1">
        <a:lnSpc>
          <a:spcPts val="2600"/>
        </a:lnSpc>
        <a:spcBef>
          <a:spcPct val="0"/>
        </a:spcBef>
        <a:spcAft>
          <a:spcPct val="0"/>
        </a:spcAft>
        <a:defRPr sz="2400" b="1">
          <a:solidFill>
            <a:schemeClr val="bg1"/>
          </a:solidFill>
          <a:latin typeface="Arial" charset="0"/>
        </a:defRPr>
      </a:lvl5pPr>
      <a:lvl6pPr marL="457200" algn="l" defTabSz="885825" rtl="0" eaLnBrk="1" fontAlgn="base" hangingPunct="1">
        <a:lnSpc>
          <a:spcPts val="2600"/>
        </a:lnSpc>
        <a:spcBef>
          <a:spcPct val="0"/>
        </a:spcBef>
        <a:spcAft>
          <a:spcPct val="0"/>
        </a:spcAft>
        <a:defRPr sz="2400" b="1">
          <a:solidFill>
            <a:schemeClr val="bg1"/>
          </a:solidFill>
          <a:latin typeface="Arial" charset="0"/>
        </a:defRPr>
      </a:lvl6pPr>
      <a:lvl7pPr marL="914400" algn="l" defTabSz="885825" rtl="0" eaLnBrk="1" fontAlgn="base" hangingPunct="1">
        <a:lnSpc>
          <a:spcPts val="2600"/>
        </a:lnSpc>
        <a:spcBef>
          <a:spcPct val="0"/>
        </a:spcBef>
        <a:spcAft>
          <a:spcPct val="0"/>
        </a:spcAft>
        <a:defRPr sz="2400" b="1">
          <a:solidFill>
            <a:schemeClr val="bg1"/>
          </a:solidFill>
          <a:latin typeface="Arial" charset="0"/>
        </a:defRPr>
      </a:lvl7pPr>
      <a:lvl8pPr marL="1371600" algn="l" defTabSz="885825" rtl="0" eaLnBrk="1" fontAlgn="base" hangingPunct="1">
        <a:lnSpc>
          <a:spcPts val="2600"/>
        </a:lnSpc>
        <a:spcBef>
          <a:spcPct val="0"/>
        </a:spcBef>
        <a:spcAft>
          <a:spcPct val="0"/>
        </a:spcAft>
        <a:defRPr sz="2400" b="1">
          <a:solidFill>
            <a:schemeClr val="bg1"/>
          </a:solidFill>
          <a:latin typeface="Arial" charset="0"/>
        </a:defRPr>
      </a:lvl8pPr>
      <a:lvl9pPr marL="1828800" algn="l" defTabSz="885825" rtl="0" eaLnBrk="1" fontAlgn="base" hangingPunct="1">
        <a:lnSpc>
          <a:spcPts val="2600"/>
        </a:lnSpc>
        <a:spcBef>
          <a:spcPct val="0"/>
        </a:spcBef>
        <a:spcAft>
          <a:spcPct val="0"/>
        </a:spcAft>
        <a:defRPr sz="2400" b="1">
          <a:solidFill>
            <a:schemeClr val="bg1"/>
          </a:solidFill>
          <a:latin typeface="Arial" charset="0"/>
        </a:defRPr>
      </a:lvl9pPr>
    </p:titleStyle>
    <p:bodyStyle>
      <a:lvl1pPr marL="225425" indent="-225425" algn="l" defTabSz="885825" rtl="0" eaLnBrk="1" fontAlgn="base" hangingPunct="1">
        <a:spcBef>
          <a:spcPct val="0"/>
        </a:spcBef>
        <a:spcAft>
          <a:spcPct val="0"/>
        </a:spcAft>
        <a:buClr>
          <a:schemeClr val="accent2"/>
        </a:buClr>
        <a:buChar char="•"/>
        <a:defRPr sz="2400" b="1">
          <a:solidFill>
            <a:srgbClr val="000000"/>
          </a:solidFill>
          <a:latin typeface="+mn-lt"/>
          <a:ea typeface="+mn-ea"/>
          <a:cs typeface="+mn-cs"/>
        </a:defRPr>
      </a:lvl1pPr>
      <a:lvl2pPr marL="687388" indent="-233363" algn="l" defTabSz="885825" rtl="0" eaLnBrk="1" fontAlgn="base" hangingPunct="1">
        <a:spcBef>
          <a:spcPct val="0"/>
        </a:spcBef>
        <a:spcAft>
          <a:spcPct val="0"/>
        </a:spcAft>
        <a:buClr>
          <a:schemeClr val="accent2"/>
        </a:buClr>
        <a:buChar char="•"/>
        <a:defRPr sz="2000" b="1">
          <a:solidFill>
            <a:srgbClr val="000000"/>
          </a:solidFill>
          <a:latin typeface="+mn-lt"/>
        </a:defRPr>
      </a:lvl2pPr>
      <a:lvl3pPr marL="1144588" indent="-222250" algn="l" defTabSz="885825" rtl="0" eaLnBrk="1" fontAlgn="base" hangingPunct="1">
        <a:spcBef>
          <a:spcPct val="0"/>
        </a:spcBef>
        <a:spcAft>
          <a:spcPct val="0"/>
        </a:spcAft>
        <a:buClr>
          <a:schemeClr val="accent2"/>
        </a:buClr>
        <a:buChar char="–"/>
        <a:defRPr b="1">
          <a:solidFill>
            <a:srgbClr val="000000"/>
          </a:solidFill>
          <a:latin typeface="+mn-lt"/>
        </a:defRPr>
      </a:lvl3pPr>
      <a:lvl4pPr marL="1712913" indent="-228600" algn="l" defTabSz="885825" rtl="0" eaLnBrk="1" fontAlgn="base" hangingPunct="1">
        <a:spcBef>
          <a:spcPct val="20000"/>
        </a:spcBef>
        <a:spcAft>
          <a:spcPct val="0"/>
        </a:spcAft>
        <a:buChar char="–"/>
        <a:defRPr sz="2000">
          <a:solidFill>
            <a:schemeClr val="tx1"/>
          </a:solidFill>
          <a:latin typeface="Times New Roman" pitchFamily="18" charset="0"/>
        </a:defRPr>
      </a:lvl4pPr>
      <a:lvl5pPr marL="2057400" indent="-228600" algn="l" defTabSz="885825" rtl="0" eaLnBrk="1" fontAlgn="base" hangingPunct="1">
        <a:spcBef>
          <a:spcPct val="20000"/>
        </a:spcBef>
        <a:spcAft>
          <a:spcPct val="0"/>
        </a:spcAft>
        <a:buChar char="•"/>
        <a:defRPr sz="2000">
          <a:solidFill>
            <a:schemeClr val="tx1"/>
          </a:solidFill>
          <a:latin typeface="Times New Roman" pitchFamily="18" charset="0"/>
        </a:defRPr>
      </a:lvl5pPr>
      <a:lvl6pPr marL="2514600" indent="-228600" algn="l" defTabSz="885825" rtl="0" eaLnBrk="1" fontAlgn="base" hangingPunct="1">
        <a:spcBef>
          <a:spcPct val="20000"/>
        </a:spcBef>
        <a:spcAft>
          <a:spcPct val="0"/>
        </a:spcAft>
        <a:buChar char="•"/>
        <a:defRPr sz="2000">
          <a:solidFill>
            <a:schemeClr val="tx1"/>
          </a:solidFill>
          <a:latin typeface="Times New Roman" pitchFamily="18" charset="0"/>
        </a:defRPr>
      </a:lvl6pPr>
      <a:lvl7pPr marL="2971800" indent="-228600" algn="l" defTabSz="885825" rtl="0" eaLnBrk="1" fontAlgn="base" hangingPunct="1">
        <a:spcBef>
          <a:spcPct val="20000"/>
        </a:spcBef>
        <a:spcAft>
          <a:spcPct val="0"/>
        </a:spcAft>
        <a:buChar char="•"/>
        <a:defRPr sz="2000">
          <a:solidFill>
            <a:schemeClr val="tx1"/>
          </a:solidFill>
          <a:latin typeface="Times New Roman" pitchFamily="18" charset="0"/>
        </a:defRPr>
      </a:lvl7pPr>
      <a:lvl8pPr marL="3429000" indent="-228600" algn="l" defTabSz="885825" rtl="0" eaLnBrk="1" fontAlgn="base" hangingPunct="1">
        <a:spcBef>
          <a:spcPct val="20000"/>
        </a:spcBef>
        <a:spcAft>
          <a:spcPct val="0"/>
        </a:spcAft>
        <a:buChar char="•"/>
        <a:defRPr sz="2000">
          <a:solidFill>
            <a:schemeClr val="tx1"/>
          </a:solidFill>
          <a:latin typeface="Times New Roman" pitchFamily="18" charset="0"/>
        </a:defRPr>
      </a:lvl8pPr>
      <a:lvl9pPr marL="3886200" indent="-228600" algn="l" defTabSz="885825" rtl="0" eaLnBrk="1" fontAlgn="base" hangingPunct="1">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10.png"/><Relationship Id="rId7"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43.png"/><Relationship Id="rId5" Type="http://schemas.openxmlformats.org/officeDocument/2006/relationships/image" Target="../media/image30.png"/><Relationship Id="rId10" Type="http://schemas.openxmlformats.org/officeDocument/2006/relationships/image" Target="../media/image8.png"/><Relationship Id="rId4" Type="http://schemas.openxmlformats.org/officeDocument/2006/relationships/image" Target="../media/image23.png"/><Relationship Id="rId9"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10.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0.png"/><Relationship Id="rId10" Type="http://schemas.openxmlformats.org/officeDocument/2006/relationships/image" Target="../media/image8.png"/><Relationship Id="rId4" Type="http://schemas.openxmlformats.org/officeDocument/2006/relationships/image" Target="../media/image23.png"/><Relationship Id="rId9"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51.png"/></Relationships>
</file>

<file path=ppt/slides/_rels/slide44.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70.png"/><Relationship Id="rId4" Type="http://schemas.openxmlformats.org/officeDocument/2006/relationships/image" Target="../media/image451.png"/></Relationships>
</file>

<file path=ppt/slides/_rels/slide4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70.png"/></Relationships>
</file>

<file path=ppt/slides/_rels/slide4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70.png"/></Relationships>
</file>

<file path=ppt/slides/_rels/slide47.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5" Type="http://schemas.openxmlformats.org/officeDocument/2006/relationships/image" Target="../media/image52.png"/><Relationship Id="rId4" Type="http://schemas.openxmlformats.org/officeDocument/2006/relationships/notesSlide" Target="../notesSlides/notesSlide44.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wmv"/><Relationship Id="rId1" Type="http://schemas.microsoft.com/office/2007/relationships/media" Target="../media/media3.wmv"/><Relationship Id="rId5" Type="http://schemas.openxmlformats.org/officeDocument/2006/relationships/image" Target="../media/image53.png"/><Relationship Id="rId4"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10.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1.png"/><Relationship Id="rId5" Type="http://schemas.openxmlformats.org/officeDocument/2006/relationships/image" Target="../media/image30.png"/><Relationship Id="rId10" Type="http://schemas.openxmlformats.org/officeDocument/2006/relationships/image" Target="../media/image8.png"/><Relationship Id="rId4" Type="http://schemas.openxmlformats.org/officeDocument/2006/relationships/image" Target="../media/image23.pn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30.png"/></Relationships>
</file>

<file path=ppt/slides/_rels/slide5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wmv"/><Relationship Id="rId1" Type="http://schemas.microsoft.com/office/2007/relationships/media" Target="../media/media4.wmv"/><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notesSlide" Target="../notesSlides/notesSlide50.xml"/></Relationships>
</file>

<file path=ppt/slides/_rels/slide5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460.png"/><Relationship Id="rId4" Type="http://schemas.openxmlformats.org/officeDocument/2006/relationships/image" Target="../media/image45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playwithup.com/wp-content/uploads/2012/08/capture-the-flag-1.jpe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sz="quarter" idx="1"/>
          </p:nvPr>
        </p:nvSpPr>
        <p:spPr/>
        <p:txBody>
          <a:bodyPr/>
          <a:lstStyle/>
          <a:p>
            <a:r>
              <a:rPr lang="en-US" dirty="0" smtClean="0"/>
              <a:t>Mo Chen, </a:t>
            </a:r>
            <a:r>
              <a:rPr lang="en-US" dirty="0" err="1" smtClean="0"/>
              <a:t>Zhengyuan</a:t>
            </a:r>
            <a:r>
              <a:rPr lang="en-US" dirty="0" smtClean="0"/>
              <a:t> Zhou, and Claire Tomlin</a:t>
            </a:r>
            <a:endParaRPr lang="en-US" dirty="0"/>
          </a:p>
        </p:txBody>
      </p:sp>
      <p:sp>
        <p:nvSpPr>
          <p:cNvPr id="2" name="Title 1"/>
          <p:cNvSpPr>
            <a:spLocks noGrp="1"/>
          </p:cNvSpPr>
          <p:nvPr>
            <p:ph type="ctrTitle" sz="quarter"/>
          </p:nvPr>
        </p:nvSpPr>
        <p:spPr/>
        <p:txBody>
          <a:bodyPr>
            <a:normAutofit/>
          </a:bodyPr>
          <a:lstStyle/>
          <a:p>
            <a:r>
              <a:rPr lang="en-US" dirty="0" smtClean="0"/>
              <a:t>Multiplayer Reach-Avoid Games</a:t>
            </a:r>
            <a:endParaRPr lang="en-US" dirty="0"/>
          </a:p>
        </p:txBody>
      </p:sp>
      <p:sp>
        <p:nvSpPr>
          <p:cNvPr id="4" name="Slide Number Placeholder 3"/>
          <p:cNvSpPr>
            <a:spLocks noGrp="1"/>
          </p:cNvSpPr>
          <p:nvPr>
            <p:ph type="sldNum" sz="quarter" idx="12"/>
          </p:nvPr>
        </p:nvSpPr>
        <p:spPr/>
        <p:txBody>
          <a:bodyPr/>
          <a:lstStyle/>
          <a:p>
            <a:fld id="{11D0641D-6455-4374-9517-F3B790035A30}" type="slidenum">
              <a:rPr lang="en-US" smtClean="0"/>
              <a:t>1</a:t>
            </a:fld>
            <a:endParaRPr lang="en-US"/>
          </a:p>
        </p:txBody>
      </p:sp>
    </p:spTree>
    <p:extLst>
      <p:ext uri="{BB962C8B-B14F-4D97-AF65-F5344CB8AC3E}">
        <p14:creationId xmlns:p14="http://schemas.microsoft.com/office/powerpoint/2010/main" val="24575873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3328"/>
            <a:ext cx="8194675" cy="564257"/>
          </a:xfrm>
        </p:spPr>
        <p:txBody>
          <a:bodyPr/>
          <a:lstStyle/>
          <a:p>
            <a:r>
              <a:rPr lang="en-US" dirty="0" smtClean="0"/>
              <a:t>Defining sets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457200" indent="-457200">
                  <a:buFont typeface="+mj-lt"/>
                  <a:buAutoNum type="arabicPeriod"/>
                </a:pPr>
                <a:r>
                  <a:rPr lang="en-US" dirty="0" smtClean="0"/>
                  <a:t>Goal set: </a:t>
                </a:r>
                <a14:m>
                  <m:oMath xmlns:m="http://schemas.openxmlformats.org/officeDocument/2006/math">
                    <m:sSub>
                      <m:sSubPr>
                        <m:ctrlPr>
                          <a:rPr lang="en-US" b="1" i="1" smtClean="0">
                            <a:latin typeface="Cambria Math"/>
                          </a:rPr>
                        </m:ctrlPr>
                      </m:sSubPr>
                      <m:e>
                        <m:r>
                          <a:rPr lang="en-US" b="1" i="1" smtClean="0">
                            <a:latin typeface="Cambria Math"/>
                          </a:rPr>
                          <m:t>𝝓</m:t>
                        </m:r>
                      </m:e>
                      <m:sub>
                        <m:r>
                          <a:rPr lang="en-US" b="1" i="1" smtClean="0">
                            <a:latin typeface="Cambria Math"/>
                          </a:rPr>
                          <m:t>𝑹</m:t>
                        </m:r>
                      </m:sub>
                    </m:sSub>
                  </m:oMath>
                </a14:m>
                <a:endParaRPr lang="en-US" b="1" dirty="0" smtClean="0"/>
              </a:p>
              <a:p>
                <a:pPr lvl="1"/>
                <a:r>
                  <a:rPr lang="en-US" dirty="0" smtClean="0"/>
                  <a:t>Attacker wins if she reaches the target or if the defender gets stuck at an obstacle</a:t>
                </a:r>
                <a:endParaRPr lang="en-US" b="1" dirty="0" smtClean="0"/>
              </a:p>
              <a:p>
                <a:pPr marL="454025" lvl="1" indent="0">
                  <a:buNone/>
                </a:pPr>
                <a14:m>
                  <m:oMathPara xmlns:m="http://schemas.openxmlformats.org/officeDocument/2006/math">
                    <m:oMathParaPr>
                      <m:jc m:val="centerGroup"/>
                    </m:oMathParaPr>
                    <m:oMath xmlns:m="http://schemas.openxmlformats.org/officeDocument/2006/math">
                      <m:r>
                        <a:rPr lang="en-US" b="1" i="1" smtClean="0">
                          <a:latin typeface="Cambria Math"/>
                        </a:rPr>
                        <m:t>𝑹</m:t>
                      </m:r>
                      <m:r>
                        <a:rPr lang="en-US" b="1" i="1" smtClean="0">
                          <a:latin typeface="Cambria Math"/>
                        </a:rPr>
                        <m:t>=</m:t>
                      </m:r>
                      <m:d>
                        <m:dPr>
                          <m:begChr m:val="{"/>
                          <m:endChr m:val="}"/>
                          <m:ctrlPr>
                            <a:rPr lang="en-US" b="1" i="1" smtClean="0">
                              <a:latin typeface="Cambria Math"/>
                            </a:rPr>
                          </m:ctrlPr>
                        </m:dPr>
                        <m:e>
                          <m:r>
                            <a:rPr lang="en-US" b="1" i="1" smtClean="0">
                              <a:latin typeface="Cambria Math"/>
                            </a:rPr>
                            <m:t>𝒙</m:t>
                          </m:r>
                          <m:r>
                            <a:rPr lang="en-US" b="1" i="1" smtClean="0">
                              <a:latin typeface="Cambria Math"/>
                            </a:rPr>
                            <m:t>∈</m:t>
                          </m:r>
                          <m:sSup>
                            <m:sSupPr>
                              <m:ctrlPr>
                                <a:rPr lang="en-US" b="1" i="1" smtClean="0">
                                  <a:latin typeface="Cambria Math"/>
                                </a:rPr>
                              </m:ctrlPr>
                            </m:sSupPr>
                            <m:e>
                              <m:r>
                                <a:rPr lang="en-US" b="1" i="1" smtClean="0">
                                  <a:latin typeface="Cambria Math"/>
                                </a:rPr>
                                <m:t>ℝ</m:t>
                              </m:r>
                            </m:e>
                            <m:sup>
                              <m:r>
                                <a:rPr lang="en-US" b="1" i="1" smtClean="0">
                                  <a:latin typeface="Cambria Math"/>
                                </a:rPr>
                                <m:t>𝟒</m:t>
                              </m:r>
                            </m:sup>
                          </m:sSup>
                          <m:r>
                            <a:rPr lang="en-US" b="1" i="1" smtClean="0">
                              <a:latin typeface="Cambria Math"/>
                            </a:rPr>
                            <m:t>:</m:t>
                          </m:r>
                          <m:sSub>
                            <m:sSubPr>
                              <m:ctrlPr>
                                <a:rPr lang="en-US" b="1" i="1" smtClean="0">
                                  <a:latin typeface="Cambria Math"/>
                                </a:rPr>
                              </m:ctrlPr>
                            </m:sSubPr>
                            <m:e>
                              <m:r>
                                <a:rPr lang="en-US" b="1" i="1" smtClean="0">
                                  <a:latin typeface="Cambria Math"/>
                                </a:rPr>
                                <m:t>𝒙</m:t>
                              </m:r>
                            </m:e>
                            <m:sub>
                              <m:r>
                                <a:rPr lang="en-US" b="1" i="1" smtClean="0">
                                  <a:latin typeface="Cambria Math"/>
                                </a:rPr>
                                <m:t>𝑨</m:t>
                              </m:r>
                            </m:sub>
                          </m:sSub>
                          <m:r>
                            <a:rPr lang="en-US" b="1" i="1" smtClean="0">
                              <a:latin typeface="Cambria Math"/>
                            </a:rPr>
                            <m:t>∈</m:t>
                          </m:r>
                          <m:r>
                            <a:rPr lang="en-US" b="1" i="1" smtClean="0">
                              <a:latin typeface="Cambria Math"/>
                            </a:rPr>
                            <m:t>𝒯</m:t>
                          </m:r>
                        </m:e>
                      </m:d>
                      <m:r>
                        <a:rPr lang="en-US" b="1" i="1" smtClean="0">
                          <a:latin typeface="Cambria Math"/>
                        </a:rPr>
                        <m:t>∪</m:t>
                      </m:r>
                      <m:d>
                        <m:dPr>
                          <m:begChr m:val="{"/>
                          <m:endChr m:val="}"/>
                          <m:ctrlPr>
                            <a:rPr lang="en-US" b="1" i="1" smtClean="0">
                              <a:latin typeface="Cambria Math"/>
                            </a:rPr>
                          </m:ctrlPr>
                        </m:dPr>
                        <m:e>
                          <m:r>
                            <a:rPr lang="en-US" b="1" i="1" smtClean="0">
                              <a:latin typeface="Cambria Math"/>
                            </a:rPr>
                            <m:t>𝒙</m:t>
                          </m:r>
                          <m:r>
                            <a:rPr lang="en-US" b="1" i="1" smtClean="0">
                              <a:latin typeface="Cambria Math"/>
                            </a:rPr>
                            <m:t>∈</m:t>
                          </m:r>
                          <m:sSup>
                            <m:sSupPr>
                              <m:ctrlPr>
                                <a:rPr lang="en-US" b="1" i="1" smtClean="0">
                                  <a:latin typeface="Cambria Math"/>
                                </a:rPr>
                              </m:ctrlPr>
                            </m:sSupPr>
                            <m:e>
                              <m:r>
                                <a:rPr lang="en-US" b="1" i="1" smtClean="0">
                                  <a:latin typeface="Cambria Math"/>
                                </a:rPr>
                                <m:t>ℝ</m:t>
                              </m:r>
                            </m:e>
                            <m:sup>
                              <m:r>
                                <a:rPr lang="en-US" b="1" i="1" smtClean="0">
                                  <a:latin typeface="Cambria Math"/>
                                </a:rPr>
                                <m:t>𝟒</m:t>
                              </m:r>
                            </m:sup>
                          </m:sSup>
                          <m:r>
                            <a:rPr lang="en-US" b="1" i="1" smtClean="0">
                              <a:latin typeface="Cambria Math"/>
                            </a:rPr>
                            <m:t>:</m:t>
                          </m:r>
                          <m:sSub>
                            <m:sSubPr>
                              <m:ctrlPr>
                                <a:rPr lang="en-US" b="1" i="1" smtClean="0">
                                  <a:latin typeface="Cambria Math"/>
                                </a:rPr>
                              </m:ctrlPr>
                            </m:sSubPr>
                            <m:e>
                              <m:r>
                                <a:rPr lang="en-US" b="1" i="1" smtClean="0">
                                  <a:latin typeface="Cambria Math"/>
                                </a:rPr>
                                <m:t>𝒙</m:t>
                              </m:r>
                            </m:e>
                            <m:sub>
                              <m:r>
                                <a:rPr lang="en-US" b="1" i="1" smtClean="0">
                                  <a:latin typeface="Cambria Math"/>
                                </a:rPr>
                                <m:t>𝑫</m:t>
                              </m:r>
                            </m:sub>
                          </m:sSub>
                          <m:r>
                            <a:rPr lang="en-US" b="1" i="1" smtClean="0">
                              <a:latin typeface="Cambria Math"/>
                            </a:rPr>
                            <m:t>∈</m:t>
                          </m:r>
                          <m:sSub>
                            <m:sSubPr>
                              <m:ctrlPr>
                                <a:rPr lang="en-US" b="1" i="1" smtClean="0">
                                  <a:latin typeface="Cambria Math"/>
                                </a:rPr>
                              </m:ctrlPr>
                            </m:sSubPr>
                            <m:e>
                              <m:r>
                                <a:rPr lang="en-US" b="1" i="0" smtClean="0">
                                  <a:latin typeface="Cambria Math"/>
                                </a:rPr>
                                <m:t>𝛀</m:t>
                              </m:r>
                            </m:e>
                            <m:sub>
                              <m:r>
                                <a:rPr lang="en-US" b="1" i="0" smtClean="0">
                                  <a:latin typeface="Cambria Math"/>
                                </a:rPr>
                                <m:t>𝐨𝐛𝐬</m:t>
                              </m:r>
                            </m:sub>
                          </m:sSub>
                        </m:e>
                      </m:d>
                    </m:oMath>
                  </m:oMathPara>
                </a14:m>
                <a:endParaRPr lang="en-US" b="1" dirty="0" smtClean="0"/>
              </a:p>
              <a:p>
                <a:pPr marL="454025" lvl="1" indent="0">
                  <a:buNone/>
                </a:pPr>
                <a:endParaRPr lang="en-US" b="1" dirty="0" smtClean="0"/>
              </a:p>
              <a:p>
                <a:pPr marL="454025" lvl="1" indent="0">
                  <a:buNone/>
                </a:pPr>
                <a:endParaRPr lang="en-US" b="1" dirty="0" smtClean="0"/>
              </a:p>
              <a:p>
                <a:pPr marL="457200" indent="-457200">
                  <a:buFont typeface="+mj-lt"/>
                  <a:buAutoNum type="arabicPeriod"/>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11D0641D-6455-4374-9517-F3B790035A30}" type="slidenum">
              <a:rPr lang="en-US" smtClean="0"/>
              <a:t>10</a:t>
            </a:fld>
            <a:endParaRPr lang="en-US"/>
          </a:p>
        </p:txBody>
      </p:sp>
    </p:spTree>
    <p:extLst>
      <p:ext uri="{BB962C8B-B14F-4D97-AF65-F5344CB8AC3E}">
        <p14:creationId xmlns:p14="http://schemas.microsoft.com/office/powerpoint/2010/main" val="1419782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3328"/>
            <a:ext cx="8194675" cy="564257"/>
          </a:xfrm>
        </p:spPr>
        <p:txBody>
          <a:bodyPr/>
          <a:lstStyle/>
          <a:p>
            <a:r>
              <a:rPr lang="en-US" dirty="0" smtClean="0"/>
              <a:t>Defining sets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457200" indent="-457200">
                  <a:buFont typeface="+mj-lt"/>
                  <a:buAutoNum type="arabicPeriod"/>
                </a:pPr>
                <a:r>
                  <a:rPr lang="en-US" dirty="0" smtClean="0"/>
                  <a:t>Goal set: </a:t>
                </a:r>
                <a14:m>
                  <m:oMath xmlns:m="http://schemas.openxmlformats.org/officeDocument/2006/math">
                    <m:sSub>
                      <m:sSubPr>
                        <m:ctrlPr>
                          <a:rPr lang="en-US" b="1" i="1" smtClean="0">
                            <a:latin typeface="Cambria Math"/>
                          </a:rPr>
                        </m:ctrlPr>
                      </m:sSubPr>
                      <m:e>
                        <m:r>
                          <a:rPr lang="en-US" b="1" i="1" smtClean="0">
                            <a:latin typeface="Cambria Math"/>
                          </a:rPr>
                          <m:t>𝝓</m:t>
                        </m:r>
                      </m:e>
                      <m:sub>
                        <m:r>
                          <a:rPr lang="en-US" b="1" i="1" smtClean="0">
                            <a:latin typeface="Cambria Math"/>
                          </a:rPr>
                          <m:t>𝑹</m:t>
                        </m:r>
                      </m:sub>
                    </m:sSub>
                  </m:oMath>
                </a14:m>
                <a:endParaRPr lang="en-US" b="1" dirty="0" smtClean="0"/>
              </a:p>
              <a:p>
                <a:pPr lvl="1"/>
                <a:r>
                  <a:rPr lang="en-US" dirty="0" smtClean="0"/>
                  <a:t>Attacker wins if she reaches the target or if the defender gets stuck at an obstacle</a:t>
                </a:r>
                <a:endParaRPr lang="en-US" b="1" dirty="0" smtClean="0"/>
              </a:p>
              <a:p>
                <a:pPr marL="454025" lvl="1" indent="0">
                  <a:buNone/>
                </a:pPr>
                <a14:m>
                  <m:oMathPara xmlns:m="http://schemas.openxmlformats.org/officeDocument/2006/math">
                    <m:oMathParaPr>
                      <m:jc m:val="centerGroup"/>
                    </m:oMathParaPr>
                    <m:oMath xmlns:m="http://schemas.openxmlformats.org/officeDocument/2006/math">
                      <m:r>
                        <a:rPr lang="en-US" b="1" i="1" smtClean="0">
                          <a:latin typeface="Cambria Math"/>
                        </a:rPr>
                        <m:t>𝑹</m:t>
                      </m:r>
                      <m:r>
                        <a:rPr lang="en-US" b="1" i="1" smtClean="0">
                          <a:latin typeface="Cambria Math"/>
                        </a:rPr>
                        <m:t>=</m:t>
                      </m:r>
                      <m:d>
                        <m:dPr>
                          <m:begChr m:val="{"/>
                          <m:endChr m:val="}"/>
                          <m:ctrlPr>
                            <a:rPr lang="en-US" b="1" i="1" smtClean="0">
                              <a:latin typeface="Cambria Math"/>
                            </a:rPr>
                          </m:ctrlPr>
                        </m:dPr>
                        <m:e>
                          <m:r>
                            <a:rPr lang="en-US" b="1" i="1" smtClean="0">
                              <a:latin typeface="Cambria Math"/>
                            </a:rPr>
                            <m:t>𝒙</m:t>
                          </m:r>
                          <m:r>
                            <a:rPr lang="en-US" b="1" i="1" smtClean="0">
                              <a:latin typeface="Cambria Math"/>
                            </a:rPr>
                            <m:t>∈</m:t>
                          </m:r>
                          <m:sSup>
                            <m:sSupPr>
                              <m:ctrlPr>
                                <a:rPr lang="en-US" b="1" i="1" smtClean="0">
                                  <a:latin typeface="Cambria Math"/>
                                </a:rPr>
                              </m:ctrlPr>
                            </m:sSupPr>
                            <m:e>
                              <m:r>
                                <a:rPr lang="en-US" b="1" i="1" smtClean="0">
                                  <a:latin typeface="Cambria Math"/>
                                </a:rPr>
                                <m:t>ℝ</m:t>
                              </m:r>
                            </m:e>
                            <m:sup>
                              <m:r>
                                <a:rPr lang="en-US" b="1" i="1" smtClean="0">
                                  <a:latin typeface="Cambria Math"/>
                                </a:rPr>
                                <m:t>𝟒</m:t>
                              </m:r>
                            </m:sup>
                          </m:sSup>
                          <m:r>
                            <a:rPr lang="en-US" b="1" i="1" smtClean="0">
                              <a:latin typeface="Cambria Math"/>
                            </a:rPr>
                            <m:t>:</m:t>
                          </m:r>
                          <m:sSub>
                            <m:sSubPr>
                              <m:ctrlPr>
                                <a:rPr lang="en-US" b="1" i="1" smtClean="0">
                                  <a:latin typeface="Cambria Math"/>
                                </a:rPr>
                              </m:ctrlPr>
                            </m:sSubPr>
                            <m:e>
                              <m:r>
                                <a:rPr lang="en-US" b="1" i="1" smtClean="0">
                                  <a:latin typeface="Cambria Math"/>
                                </a:rPr>
                                <m:t>𝒙</m:t>
                              </m:r>
                            </m:e>
                            <m:sub>
                              <m:r>
                                <a:rPr lang="en-US" b="1" i="1" smtClean="0">
                                  <a:latin typeface="Cambria Math"/>
                                </a:rPr>
                                <m:t>𝑨</m:t>
                              </m:r>
                            </m:sub>
                          </m:sSub>
                          <m:r>
                            <a:rPr lang="en-US" b="1" i="1" smtClean="0">
                              <a:latin typeface="Cambria Math"/>
                            </a:rPr>
                            <m:t>∈</m:t>
                          </m:r>
                          <m:r>
                            <a:rPr lang="en-US" b="1" i="1" smtClean="0">
                              <a:latin typeface="Cambria Math"/>
                            </a:rPr>
                            <m:t>𝒯</m:t>
                          </m:r>
                        </m:e>
                      </m:d>
                      <m:r>
                        <a:rPr lang="en-US" b="1" i="1" smtClean="0">
                          <a:latin typeface="Cambria Math"/>
                        </a:rPr>
                        <m:t>∪</m:t>
                      </m:r>
                      <m:d>
                        <m:dPr>
                          <m:begChr m:val="{"/>
                          <m:endChr m:val="}"/>
                          <m:ctrlPr>
                            <a:rPr lang="en-US" b="1" i="1" smtClean="0">
                              <a:latin typeface="Cambria Math"/>
                            </a:rPr>
                          </m:ctrlPr>
                        </m:dPr>
                        <m:e>
                          <m:r>
                            <a:rPr lang="en-US" b="1" i="1" smtClean="0">
                              <a:latin typeface="Cambria Math"/>
                            </a:rPr>
                            <m:t>𝒙</m:t>
                          </m:r>
                          <m:r>
                            <a:rPr lang="en-US" b="1" i="1" smtClean="0">
                              <a:latin typeface="Cambria Math"/>
                            </a:rPr>
                            <m:t>∈</m:t>
                          </m:r>
                          <m:sSup>
                            <m:sSupPr>
                              <m:ctrlPr>
                                <a:rPr lang="en-US" b="1" i="1" smtClean="0">
                                  <a:latin typeface="Cambria Math"/>
                                </a:rPr>
                              </m:ctrlPr>
                            </m:sSupPr>
                            <m:e>
                              <m:r>
                                <a:rPr lang="en-US" b="1" i="1" smtClean="0">
                                  <a:latin typeface="Cambria Math"/>
                                </a:rPr>
                                <m:t>ℝ</m:t>
                              </m:r>
                            </m:e>
                            <m:sup>
                              <m:r>
                                <a:rPr lang="en-US" b="1" i="1" smtClean="0">
                                  <a:latin typeface="Cambria Math"/>
                                </a:rPr>
                                <m:t>𝟒</m:t>
                              </m:r>
                            </m:sup>
                          </m:sSup>
                          <m:r>
                            <a:rPr lang="en-US" b="1" i="1" smtClean="0">
                              <a:latin typeface="Cambria Math"/>
                            </a:rPr>
                            <m:t>:</m:t>
                          </m:r>
                          <m:sSub>
                            <m:sSubPr>
                              <m:ctrlPr>
                                <a:rPr lang="en-US" b="1" i="1" smtClean="0">
                                  <a:latin typeface="Cambria Math"/>
                                </a:rPr>
                              </m:ctrlPr>
                            </m:sSubPr>
                            <m:e>
                              <m:r>
                                <a:rPr lang="en-US" b="1" i="1" smtClean="0">
                                  <a:latin typeface="Cambria Math"/>
                                </a:rPr>
                                <m:t>𝒙</m:t>
                              </m:r>
                            </m:e>
                            <m:sub>
                              <m:r>
                                <a:rPr lang="en-US" b="1" i="1" smtClean="0">
                                  <a:latin typeface="Cambria Math"/>
                                </a:rPr>
                                <m:t>𝑫</m:t>
                              </m:r>
                            </m:sub>
                          </m:sSub>
                          <m:r>
                            <a:rPr lang="en-US" b="1" i="1" smtClean="0">
                              <a:latin typeface="Cambria Math"/>
                            </a:rPr>
                            <m:t>∈</m:t>
                          </m:r>
                          <m:sSub>
                            <m:sSubPr>
                              <m:ctrlPr>
                                <a:rPr lang="en-US" b="1" i="1" smtClean="0">
                                  <a:latin typeface="Cambria Math"/>
                                </a:rPr>
                              </m:ctrlPr>
                            </m:sSubPr>
                            <m:e>
                              <m:r>
                                <a:rPr lang="en-US" b="1" i="0" smtClean="0">
                                  <a:latin typeface="Cambria Math"/>
                                </a:rPr>
                                <m:t>𝛀</m:t>
                              </m:r>
                            </m:e>
                            <m:sub>
                              <m:r>
                                <a:rPr lang="en-US" b="1" i="0" smtClean="0">
                                  <a:latin typeface="Cambria Math"/>
                                </a:rPr>
                                <m:t>𝐨𝐛𝐬</m:t>
                              </m:r>
                            </m:sub>
                          </m:sSub>
                        </m:e>
                      </m:d>
                    </m:oMath>
                  </m:oMathPara>
                </a14:m>
                <a:endParaRPr lang="en-US" b="1" dirty="0" smtClean="0"/>
              </a:p>
              <a:p>
                <a:pPr marL="454025" lvl="1" indent="0">
                  <a:buNone/>
                </a:pPr>
                <a:endParaRPr lang="en-US" b="1" dirty="0" smtClean="0"/>
              </a:p>
              <a:p>
                <a:pPr marL="454025" lvl="1" indent="0">
                  <a:buNone/>
                </a:pPr>
                <a:endParaRPr lang="en-US" b="1" dirty="0" smtClean="0"/>
              </a:p>
              <a:p>
                <a:pPr marL="457200" indent="-457200">
                  <a:buFont typeface="+mj-lt"/>
                  <a:buAutoNum type="arabicPeriod"/>
                </a:pPr>
                <a:r>
                  <a:rPr lang="en-US" dirty="0" smtClean="0"/>
                  <a:t>Avoid set: </a:t>
                </a:r>
                <a14:m>
                  <m:oMath xmlns:m="http://schemas.openxmlformats.org/officeDocument/2006/math">
                    <m:sSub>
                      <m:sSubPr>
                        <m:ctrlPr>
                          <a:rPr lang="en-US" b="1" i="1" smtClean="0">
                            <a:latin typeface="Cambria Math"/>
                          </a:rPr>
                        </m:ctrlPr>
                      </m:sSubPr>
                      <m:e>
                        <m:r>
                          <a:rPr lang="en-US" b="1" i="1" smtClean="0">
                            <a:latin typeface="Cambria Math"/>
                          </a:rPr>
                          <m:t>𝝓</m:t>
                        </m:r>
                      </m:e>
                      <m:sub>
                        <m:r>
                          <a:rPr lang="en-US" b="1" i="1" smtClean="0">
                            <a:latin typeface="Cambria Math"/>
                          </a:rPr>
                          <m:t>𝑨</m:t>
                        </m:r>
                      </m:sub>
                    </m:sSub>
                  </m:oMath>
                </a14:m>
                <a:endParaRPr lang="en-US" dirty="0" smtClean="0"/>
              </a:p>
              <a:p>
                <a:pPr lvl="1"/>
                <a:r>
                  <a:rPr lang="en-US" dirty="0" smtClean="0"/>
                  <a:t>Attacker loses if she gets captured or gets stuck at an obstacle</a:t>
                </a:r>
              </a:p>
              <a:p>
                <a:pPr marL="454025" lvl="1" indent="0">
                  <a:buNone/>
                </a:pPr>
                <a14:m>
                  <m:oMathPara xmlns:m="http://schemas.openxmlformats.org/officeDocument/2006/math">
                    <m:oMathParaPr>
                      <m:jc m:val="centerGroup"/>
                    </m:oMathParaPr>
                    <m:oMath xmlns:m="http://schemas.openxmlformats.org/officeDocument/2006/math">
                      <m:r>
                        <a:rPr lang="en-US" b="1" i="1" smtClean="0">
                          <a:latin typeface="Cambria Math"/>
                        </a:rPr>
                        <m:t>𝑨</m:t>
                      </m:r>
                      <m:r>
                        <a:rPr lang="en-US" b="1" i="1" smtClean="0">
                          <a:latin typeface="Cambria Math"/>
                        </a:rPr>
                        <m:t>=</m:t>
                      </m:r>
                      <m:d>
                        <m:dPr>
                          <m:begChr m:val="{"/>
                          <m:endChr m:val="}"/>
                          <m:ctrlPr>
                            <a:rPr lang="en-US" b="1" i="1" smtClean="0">
                              <a:latin typeface="Cambria Math"/>
                            </a:rPr>
                          </m:ctrlPr>
                        </m:dPr>
                        <m:e>
                          <m:r>
                            <a:rPr lang="en-US" b="1" i="1" smtClean="0">
                              <a:latin typeface="Cambria Math"/>
                            </a:rPr>
                            <m:t>𝒙</m:t>
                          </m:r>
                          <m:r>
                            <a:rPr lang="en-US" b="1" i="1" smtClean="0">
                              <a:latin typeface="Cambria Math"/>
                            </a:rPr>
                            <m:t>∈</m:t>
                          </m:r>
                          <m:sSup>
                            <m:sSupPr>
                              <m:ctrlPr>
                                <a:rPr lang="en-US" b="1" i="1" smtClean="0">
                                  <a:latin typeface="Cambria Math"/>
                                </a:rPr>
                              </m:ctrlPr>
                            </m:sSupPr>
                            <m:e>
                              <m:r>
                                <a:rPr lang="en-US" b="1" i="1" smtClean="0">
                                  <a:latin typeface="Cambria Math"/>
                                </a:rPr>
                                <m:t>ℝ</m:t>
                              </m:r>
                            </m:e>
                            <m:sup>
                              <m:r>
                                <a:rPr lang="en-US" b="1" i="1" smtClean="0">
                                  <a:latin typeface="Cambria Math"/>
                                </a:rPr>
                                <m:t>𝟒</m:t>
                              </m:r>
                            </m:sup>
                          </m:sSup>
                          <m:r>
                            <a:rPr lang="en-US" b="1" i="1" smtClean="0">
                              <a:latin typeface="Cambria Math"/>
                            </a:rPr>
                            <m:t>:</m:t>
                          </m:r>
                          <m:sSub>
                            <m:sSubPr>
                              <m:ctrlPr>
                                <a:rPr lang="en-US" b="1" i="1" smtClean="0">
                                  <a:latin typeface="Cambria Math"/>
                                </a:rPr>
                              </m:ctrlPr>
                            </m:sSubPr>
                            <m:e>
                              <m:d>
                                <m:dPr>
                                  <m:begChr m:val="‖"/>
                                  <m:endChr m:val="‖"/>
                                  <m:ctrlPr>
                                    <a:rPr lang="en-US" b="1" i="1" smtClean="0">
                                      <a:latin typeface="Cambria Math"/>
                                    </a:rPr>
                                  </m:ctrlPr>
                                </m:dPr>
                                <m:e>
                                  <m:sSub>
                                    <m:sSubPr>
                                      <m:ctrlPr>
                                        <a:rPr lang="en-US" b="1" i="1" smtClean="0">
                                          <a:latin typeface="Cambria Math"/>
                                        </a:rPr>
                                      </m:ctrlPr>
                                    </m:sSubPr>
                                    <m:e>
                                      <m:r>
                                        <a:rPr lang="en-US" b="1" i="1" smtClean="0">
                                          <a:latin typeface="Cambria Math"/>
                                        </a:rPr>
                                        <m:t>𝒙</m:t>
                                      </m:r>
                                    </m:e>
                                    <m:sub>
                                      <m:r>
                                        <a:rPr lang="en-US" b="1" i="1" smtClean="0">
                                          <a:latin typeface="Cambria Math"/>
                                        </a:rPr>
                                        <m:t>𝑨</m:t>
                                      </m:r>
                                    </m:sub>
                                  </m:sSub>
                                  <m:r>
                                    <a:rPr lang="en-US" b="1" i="1" smtClean="0">
                                      <a:latin typeface="Cambria Math"/>
                                    </a:rPr>
                                    <m:t>−</m:t>
                                  </m:r>
                                  <m:sSub>
                                    <m:sSubPr>
                                      <m:ctrlPr>
                                        <a:rPr lang="en-US" b="1" i="1" smtClean="0">
                                          <a:latin typeface="Cambria Math"/>
                                        </a:rPr>
                                      </m:ctrlPr>
                                    </m:sSubPr>
                                    <m:e>
                                      <m:r>
                                        <a:rPr lang="en-US" b="1" i="1" smtClean="0">
                                          <a:latin typeface="Cambria Math"/>
                                        </a:rPr>
                                        <m:t>𝒙</m:t>
                                      </m:r>
                                    </m:e>
                                    <m:sub>
                                      <m:r>
                                        <a:rPr lang="en-US" b="1" i="1" smtClean="0">
                                          <a:latin typeface="Cambria Math"/>
                                        </a:rPr>
                                        <m:t>𝑫</m:t>
                                      </m:r>
                                    </m:sub>
                                  </m:sSub>
                                </m:e>
                              </m:d>
                            </m:e>
                            <m:sub>
                              <m:r>
                                <a:rPr lang="en-US" b="1" i="1" smtClean="0">
                                  <a:latin typeface="Cambria Math"/>
                                </a:rPr>
                                <m:t>𝟐</m:t>
                              </m:r>
                            </m:sub>
                          </m:sSub>
                          <m:r>
                            <a:rPr lang="en-US" b="1" i="1" smtClean="0">
                              <a:latin typeface="Cambria Math"/>
                            </a:rPr>
                            <m:t>≤</m:t>
                          </m:r>
                          <m:sSub>
                            <m:sSubPr>
                              <m:ctrlPr>
                                <a:rPr lang="en-US" b="1" i="1" smtClean="0">
                                  <a:latin typeface="Cambria Math"/>
                                </a:rPr>
                              </m:ctrlPr>
                            </m:sSubPr>
                            <m:e>
                              <m:r>
                                <a:rPr lang="en-US" b="1" i="1" smtClean="0">
                                  <a:latin typeface="Cambria Math"/>
                                </a:rPr>
                                <m:t>𝑹</m:t>
                              </m:r>
                            </m:e>
                            <m:sub>
                              <m:r>
                                <a:rPr lang="en-US" b="1" i="1" smtClean="0">
                                  <a:latin typeface="Cambria Math"/>
                                </a:rPr>
                                <m:t>𝑪</m:t>
                              </m:r>
                            </m:sub>
                          </m:sSub>
                        </m:e>
                      </m:d>
                      <m:r>
                        <a:rPr lang="en-US" b="1" i="1" smtClean="0">
                          <a:latin typeface="Cambria Math"/>
                        </a:rPr>
                        <m:t>∪</m:t>
                      </m:r>
                      <m:d>
                        <m:dPr>
                          <m:begChr m:val="{"/>
                          <m:endChr m:val="}"/>
                          <m:ctrlPr>
                            <a:rPr lang="en-US" b="1" i="1" smtClean="0">
                              <a:latin typeface="Cambria Math"/>
                            </a:rPr>
                          </m:ctrlPr>
                        </m:dPr>
                        <m:e>
                          <m:r>
                            <a:rPr lang="en-US" b="1" i="1" smtClean="0">
                              <a:latin typeface="Cambria Math"/>
                            </a:rPr>
                            <m:t>𝒙</m:t>
                          </m:r>
                          <m:r>
                            <a:rPr lang="en-US" b="1" i="1" smtClean="0">
                              <a:latin typeface="Cambria Math"/>
                            </a:rPr>
                            <m:t>∈</m:t>
                          </m:r>
                          <m:sSup>
                            <m:sSupPr>
                              <m:ctrlPr>
                                <a:rPr lang="en-US" b="1" i="1" smtClean="0">
                                  <a:latin typeface="Cambria Math"/>
                                </a:rPr>
                              </m:ctrlPr>
                            </m:sSupPr>
                            <m:e>
                              <m:r>
                                <a:rPr lang="en-US" b="1" i="1" smtClean="0">
                                  <a:latin typeface="Cambria Math"/>
                                </a:rPr>
                                <m:t>ℝ</m:t>
                              </m:r>
                            </m:e>
                            <m:sup>
                              <m:r>
                                <a:rPr lang="en-US" b="1" i="1" smtClean="0">
                                  <a:latin typeface="Cambria Math"/>
                                </a:rPr>
                                <m:t>𝟒</m:t>
                              </m:r>
                            </m:sup>
                          </m:sSup>
                          <m:r>
                            <a:rPr lang="en-US" b="1" i="1" smtClean="0">
                              <a:latin typeface="Cambria Math"/>
                            </a:rPr>
                            <m:t>:</m:t>
                          </m:r>
                          <m:sSub>
                            <m:sSubPr>
                              <m:ctrlPr>
                                <a:rPr lang="en-US" b="1" i="1" smtClean="0">
                                  <a:latin typeface="Cambria Math"/>
                                </a:rPr>
                              </m:ctrlPr>
                            </m:sSubPr>
                            <m:e>
                              <m:r>
                                <a:rPr lang="en-US" b="1" i="1" smtClean="0">
                                  <a:latin typeface="Cambria Math"/>
                                </a:rPr>
                                <m:t>𝒙</m:t>
                              </m:r>
                            </m:e>
                            <m:sub>
                              <m:r>
                                <a:rPr lang="en-US" b="1" i="1" smtClean="0">
                                  <a:latin typeface="Cambria Math"/>
                                </a:rPr>
                                <m:t>𝑨</m:t>
                              </m:r>
                            </m:sub>
                          </m:sSub>
                          <m:r>
                            <a:rPr lang="en-US" b="1" i="1" smtClean="0">
                              <a:latin typeface="Cambria Math"/>
                            </a:rPr>
                            <m:t>∈</m:t>
                          </m:r>
                          <m:sSub>
                            <m:sSubPr>
                              <m:ctrlPr>
                                <a:rPr lang="en-US" b="1" i="1" smtClean="0">
                                  <a:latin typeface="Cambria Math"/>
                                </a:rPr>
                              </m:ctrlPr>
                            </m:sSubPr>
                            <m:e>
                              <m:r>
                                <a:rPr lang="en-US" b="1" i="0" smtClean="0">
                                  <a:latin typeface="Cambria Math"/>
                                </a:rPr>
                                <m:t>𝛀</m:t>
                              </m:r>
                            </m:e>
                            <m:sub>
                              <m:r>
                                <a:rPr lang="en-US" b="1" i="0" smtClean="0">
                                  <a:latin typeface="Cambria Math"/>
                                </a:rPr>
                                <m:t>𝐨𝐛𝐬</m:t>
                              </m:r>
                            </m:sub>
                          </m:sSub>
                        </m:e>
                      </m:d>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11D0641D-6455-4374-9517-F3B790035A30}" type="slidenum">
              <a:rPr lang="en-US" smtClean="0"/>
              <a:t>11</a:t>
            </a:fld>
            <a:endParaRPr lang="en-US"/>
          </a:p>
        </p:txBody>
      </p:sp>
    </p:spTree>
    <p:extLst>
      <p:ext uri="{BB962C8B-B14F-4D97-AF65-F5344CB8AC3E}">
        <p14:creationId xmlns:p14="http://schemas.microsoft.com/office/powerpoint/2010/main" val="1709276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3328"/>
            <a:ext cx="8194675" cy="564257"/>
          </a:xfrm>
        </p:spPr>
        <p:txBody>
          <a:bodyPr/>
          <a:lstStyle/>
          <a:p>
            <a:r>
              <a:rPr lang="en-US" dirty="0" smtClean="0"/>
              <a:t>Level set toolbox: solve HJI PDE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457200" indent="-457200">
                  <a:buFont typeface="+mj-lt"/>
                  <a:buAutoNum type="arabicPeriod" startAt="3"/>
                </a:pPr>
                <a14:m>
                  <m:oMath xmlns:m="http://schemas.openxmlformats.org/officeDocument/2006/math">
                    <m:r>
                      <a:rPr lang="en-US" b="1" i="0" smtClean="0">
                        <a:latin typeface="Cambria Math"/>
                      </a:rPr>
                      <m:t>𝚽</m:t>
                    </m:r>
                    <m:r>
                      <a:rPr lang="en-US" b="1" i="0" smtClean="0">
                        <a:latin typeface="Cambria Math"/>
                      </a:rPr>
                      <m:t>:</m:t>
                    </m:r>
                    <m:sSup>
                      <m:sSupPr>
                        <m:ctrlPr>
                          <a:rPr lang="en-US" b="1" i="1" smtClean="0">
                            <a:latin typeface="Cambria Math"/>
                          </a:rPr>
                        </m:ctrlPr>
                      </m:sSupPr>
                      <m:e>
                        <m:r>
                          <a:rPr lang="en-US" b="1" i="1" smtClean="0">
                            <a:latin typeface="Cambria Math"/>
                          </a:rPr>
                          <m:t>ℝ</m:t>
                        </m:r>
                      </m:e>
                      <m:sup>
                        <m:r>
                          <a:rPr lang="en-US" b="1" i="1" smtClean="0">
                            <a:latin typeface="Cambria Math"/>
                          </a:rPr>
                          <m:t>𝒏</m:t>
                        </m:r>
                      </m:sup>
                    </m:sSup>
                    <m:r>
                      <a:rPr lang="en-US" b="1" i="1" smtClean="0">
                        <a:latin typeface="Cambria Math"/>
                      </a:rPr>
                      <m:t>×</m:t>
                    </m:r>
                    <m:d>
                      <m:dPr>
                        <m:begChr m:val="["/>
                        <m:endChr m:val="]"/>
                        <m:ctrlPr>
                          <a:rPr lang="en-US" b="1" i="1" smtClean="0">
                            <a:latin typeface="Cambria Math"/>
                          </a:rPr>
                        </m:ctrlPr>
                      </m:dPr>
                      <m:e>
                        <m:r>
                          <a:rPr lang="en-US" b="1" i="1" smtClean="0">
                            <a:latin typeface="Cambria Math"/>
                          </a:rPr>
                          <m:t>−</m:t>
                        </m:r>
                        <m:r>
                          <a:rPr lang="en-US" b="1" i="1" smtClean="0">
                            <a:latin typeface="Cambria Math"/>
                          </a:rPr>
                          <m:t>𝑻</m:t>
                        </m:r>
                        <m:r>
                          <a:rPr lang="en-US" b="1" i="1" smtClean="0">
                            <a:latin typeface="Cambria Math"/>
                          </a:rPr>
                          <m:t>,</m:t>
                        </m:r>
                        <m:r>
                          <a:rPr lang="en-US" b="1" i="1" smtClean="0">
                            <a:latin typeface="Cambria Math"/>
                          </a:rPr>
                          <m:t>𝟎</m:t>
                        </m:r>
                      </m:e>
                    </m:d>
                    <m:r>
                      <a:rPr lang="en-US" b="1" i="1" smtClean="0">
                        <a:latin typeface="Cambria Math"/>
                      </a:rPr>
                      <m:t>→</m:t>
                    </m:r>
                    <m:r>
                      <a:rPr lang="en-US" b="1" i="1" smtClean="0">
                        <a:latin typeface="Cambria Math"/>
                      </a:rPr>
                      <m:t>ℝ</m:t>
                    </m:r>
                  </m:oMath>
                </a14:m>
                <a:r>
                  <a:rPr lang="en-US" dirty="0" smtClean="0"/>
                  <a:t> is the viscosity solution to the HJI PDE</a:t>
                </a:r>
              </a:p>
              <a:p>
                <a:endParaRPr lang="en-US" dirty="0"/>
              </a:p>
              <a:p>
                <a:pPr marL="0" indent="0">
                  <a:buNone/>
                </a:pPr>
                <a14:m>
                  <m:oMathPara xmlns:m="http://schemas.openxmlformats.org/officeDocument/2006/math">
                    <m:oMathParaPr>
                      <m:jc m:val="centerGroup"/>
                    </m:oMathParaPr>
                    <m:oMath xmlns:m="http://schemas.openxmlformats.org/officeDocument/2006/math">
                      <m:f>
                        <m:fPr>
                          <m:ctrlPr>
                            <a:rPr lang="en-US" b="1" i="1" smtClean="0">
                              <a:latin typeface="Cambria Math"/>
                            </a:rPr>
                          </m:ctrlPr>
                        </m:fPr>
                        <m:num>
                          <m:r>
                            <a:rPr lang="en-US" b="1" i="1" smtClean="0">
                              <a:latin typeface="Cambria Math"/>
                            </a:rPr>
                            <m:t>𝝏</m:t>
                          </m:r>
                          <m:r>
                            <a:rPr lang="en-US" b="1" i="0" smtClean="0">
                              <a:latin typeface="Cambria Math"/>
                            </a:rPr>
                            <m:t>𝚽</m:t>
                          </m:r>
                        </m:num>
                        <m:den>
                          <m:r>
                            <a:rPr lang="en-US" b="1" i="1" smtClean="0">
                              <a:latin typeface="Cambria Math"/>
                            </a:rPr>
                            <m:t>𝝏</m:t>
                          </m:r>
                          <m:r>
                            <a:rPr lang="en-US" b="1" i="1" smtClean="0">
                              <a:latin typeface="Cambria Math"/>
                            </a:rPr>
                            <m:t>𝒕</m:t>
                          </m:r>
                        </m:den>
                      </m:f>
                      <m:r>
                        <a:rPr lang="en-US" b="1" i="0" smtClean="0">
                          <a:latin typeface="Cambria Math"/>
                        </a:rPr>
                        <m:t>+</m:t>
                      </m:r>
                      <m:r>
                        <a:rPr lang="en-US" b="1" i="0" smtClean="0">
                          <a:latin typeface="Cambria Math"/>
                        </a:rPr>
                        <m:t>𝐦𝐢𝐧</m:t>
                      </m:r>
                      <m:d>
                        <m:dPr>
                          <m:begChr m:val="["/>
                          <m:endChr m:val="]"/>
                          <m:ctrlPr>
                            <a:rPr lang="en-US" b="1" i="1" smtClean="0">
                              <a:latin typeface="Cambria Math"/>
                            </a:rPr>
                          </m:ctrlPr>
                        </m:dPr>
                        <m:e>
                          <m:r>
                            <a:rPr lang="en-US" b="1" i="1" smtClean="0">
                              <a:latin typeface="Cambria Math"/>
                            </a:rPr>
                            <m:t>𝟎</m:t>
                          </m:r>
                          <m:r>
                            <a:rPr lang="en-US" b="1" i="1" smtClean="0">
                              <a:latin typeface="Cambria Math"/>
                            </a:rPr>
                            <m:t>,</m:t>
                          </m:r>
                          <m:r>
                            <a:rPr lang="en-US" b="1" i="1" smtClean="0">
                              <a:latin typeface="Cambria Math"/>
                            </a:rPr>
                            <m:t>𝑯</m:t>
                          </m:r>
                          <m:d>
                            <m:dPr>
                              <m:ctrlPr>
                                <a:rPr lang="en-US" b="1" i="1" smtClean="0">
                                  <a:latin typeface="Cambria Math"/>
                                </a:rPr>
                              </m:ctrlPr>
                            </m:dPr>
                            <m:e>
                              <m:r>
                                <a:rPr lang="en-US" b="1" i="1" smtClean="0">
                                  <a:latin typeface="Cambria Math"/>
                                </a:rPr>
                                <m:t>𝒙</m:t>
                              </m:r>
                              <m:r>
                                <a:rPr lang="en-US" b="1" i="1" smtClean="0">
                                  <a:latin typeface="Cambria Math"/>
                                </a:rPr>
                                <m:t>,</m:t>
                              </m:r>
                              <m:r>
                                <a:rPr lang="en-US" b="1" i="0" smtClean="0">
                                  <a:latin typeface="Cambria Math"/>
                                </a:rPr>
                                <m:t>𝛁𝚽</m:t>
                              </m:r>
                              <m:r>
                                <a:rPr lang="en-US" b="1" i="1" smtClean="0">
                                  <a:latin typeface="Cambria Math"/>
                                </a:rPr>
                                <m:t> </m:t>
                              </m:r>
                            </m:e>
                          </m:d>
                        </m:e>
                      </m:d>
                      <m:r>
                        <a:rPr lang="en-US" b="1" i="1" smtClean="0">
                          <a:latin typeface="Cambria Math"/>
                        </a:rPr>
                        <m:t>=</m:t>
                      </m:r>
                      <m:r>
                        <a:rPr lang="en-US" b="1" i="1" smtClean="0">
                          <a:latin typeface="Cambria Math"/>
                        </a:rPr>
                        <m:t>𝟎</m:t>
                      </m:r>
                      <m:r>
                        <a:rPr lang="en-US" b="1" i="1" smtClean="0">
                          <a:latin typeface="Cambria Math"/>
                        </a:rPr>
                        <m:t>,</m:t>
                      </m:r>
                      <m:r>
                        <a:rPr lang="en-US" b="1" i="0" smtClean="0">
                          <a:latin typeface="Cambria Math"/>
                        </a:rPr>
                        <m:t>𝚽</m:t>
                      </m:r>
                      <m:d>
                        <m:dPr>
                          <m:ctrlPr>
                            <a:rPr lang="en-US" b="1" i="1" smtClean="0">
                              <a:latin typeface="Cambria Math"/>
                            </a:rPr>
                          </m:ctrlPr>
                        </m:dPr>
                        <m:e>
                          <m:r>
                            <a:rPr lang="en-US" b="1" i="1" smtClean="0">
                              <a:latin typeface="Cambria Math"/>
                            </a:rPr>
                            <m:t>𝒙</m:t>
                          </m:r>
                          <m:r>
                            <a:rPr lang="en-US" b="1" i="1" smtClean="0">
                              <a:latin typeface="Cambria Math"/>
                            </a:rPr>
                            <m:t>,</m:t>
                          </m:r>
                          <m:r>
                            <a:rPr lang="en-US" b="1" i="1" smtClean="0">
                              <a:latin typeface="Cambria Math"/>
                            </a:rPr>
                            <m:t>𝟎</m:t>
                          </m:r>
                        </m:e>
                      </m:d>
                      <m:r>
                        <a:rPr lang="en-US" b="1" i="1" smtClean="0">
                          <a:latin typeface="Cambria Math"/>
                        </a:rPr>
                        <m:t>=</m:t>
                      </m:r>
                      <m:sSub>
                        <m:sSubPr>
                          <m:ctrlPr>
                            <a:rPr lang="en-US" b="1" i="1" smtClean="0">
                              <a:latin typeface="Cambria Math"/>
                            </a:rPr>
                          </m:ctrlPr>
                        </m:sSubPr>
                        <m:e>
                          <m:r>
                            <a:rPr lang="en-US" b="1" i="1" smtClean="0">
                              <a:latin typeface="Cambria Math"/>
                            </a:rPr>
                            <m:t>𝝓</m:t>
                          </m:r>
                        </m:e>
                        <m:sub>
                          <m:r>
                            <a:rPr lang="en-US" b="1" i="1" smtClean="0">
                              <a:latin typeface="Cambria Math"/>
                            </a:rPr>
                            <m:t>𝑹</m:t>
                          </m:r>
                        </m:sub>
                      </m:sSub>
                      <m:d>
                        <m:dPr>
                          <m:ctrlPr>
                            <a:rPr lang="en-US" b="1" i="1" smtClean="0">
                              <a:latin typeface="Cambria Math"/>
                            </a:rPr>
                          </m:ctrlPr>
                        </m:dPr>
                        <m:e>
                          <m:r>
                            <a:rPr lang="en-US" b="1" i="1" smtClean="0">
                              <a:latin typeface="Cambria Math"/>
                            </a:rPr>
                            <m:t>𝒙</m:t>
                          </m:r>
                        </m:e>
                      </m:d>
                    </m:oMath>
                  </m:oMathPara>
                </a14:m>
                <a:endParaRPr lang="en-US" dirty="0" smtClean="0"/>
              </a:p>
              <a:p>
                <a:pPr marL="0" indent="0">
                  <a:buNone/>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11D0641D-6455-4374-9517-F3B790035A30}" type="slidenum">
              <a:rPr lang="en-US" smtClean="0"/>
              <a:t>12</a:t>
            </a:fld>
            <a:endParaRPr lang="en-US"/>
          </a:p>
        </p:txBody>
      </p:sp>
    </p:spTree>
    <p:extLst>
      <p:ext uri="{BB962C8B-B14F-4D97-AF65-F5344CB8AC3E}">
        <p14:creationId xmlns:p14="http://schemas.microsoft.com/office/powerpoint/2010/main" val="2893221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3328"/>
            <a:ext cx="8194675" cy="564257"/>
          </a:xfrm>
        </p:spPr>
        <p:txBody>
          <a:bodyPr/>
          <a:lstStyle/>
          <a:p>
            <a:r>
              <a:rPr lang="en-US" dirty="0" smtClean="0"/>
              <a:t>Level set toolbox: solve HJI PDE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457200" indent="-457200">
                  <a:buFont typeface="+mj-lt"/>
                  <a:buAutoNum type="arabicPeriod" startAt="3"/>
                </a:pPr>
                <a14:m>
                  <m:oMath xmlns:m="http://schemas.openxmlformats.org/officeDocument/2006/math">
                    <m:r>
                      <a:rPr lang="en-US" b="1" i="0" smtClean="0">
                        <a:latin typeface="Cambria Math"/>
                      </a:rPr>
                      <m:t>𝚽</m:t>
                    </m:r>
                    <m:r>
                      <a:rPr lang="en-US" b="1" i="0" smtClean="0">
                        <a:latin typeface="Cambria Math"/>
                      </a:rPr>
                      <m:t>:</m:t>
                    </m:r>
                    <m:sSup>
                      <m:sSupPr>
                        <m:ctrlPr>
                          <a:rPr lang="en-US" b="1" i="1" smtClean="0">
                            <a:latin typeface="Cambria Math"/>
                          </a:rPr>
                        </m:ctrlPr>
                      </m:sSupPr>
                      <m:e>
                        <m:r>
                          <a:rPr lang="en-US" b="1" i="1" smtClean="0">
                            <a:latin typeface="Cambria Math"/>
                          </a:rPr>
                          <m:t>ℝ</m:t>
                        </m:r>
                      </m:e>
                      <m:sup>
                        <m:r>
                          <a:rPr lang="en-US" b="1" i="1" smtClean="0">
                            <a:latin typeface="Cambria Math"/>
                          </a:rPr>
                          <m:t>𝒏</m:t>
                        </m:r>
                      </m:sup>
                    </m:sSup>
                    <m:r>
                      <a:rPr lang="en-US" b="1" i="1" smtClean="0">
                        <a:latin typeface="Cambria Math"/>
                      </a:rPr>
                      <m:t>×</m:t>
                    </m:r>
                    <m:d>
                      <m:dPr>
                        <m:begChr m:val="["/>
                        <m:endChr m:val="]"/>
                        <m:ctrlPr>
                          <a:rPr lang="en-US" b="1" i="1" smtClean="0">
                            <a:latin typeface="Cambria Math"/>
                          </a:rPr>
                        </m:ctrlPr>
                      </m:dPr>
                      <m:e>
                        <m:r>
                          <a:rPr lang="en-US" b="1" i="1" smtClean="0">
                            <a:latin typeface="Cambria Math"/>
                          </a:rPr>
                          <m:t>−</m:t>
                        </m:r>
                        <m:r>
                          <a:rPr lang="en-US" b="1" i="1" smtClean="0">
                            <a:latin typeface="Cambria Math"/>
                          </a:rPr>
                          <m:t>𝑻</m:t>
                        </m:r>
                        <m:r>
                          <a:rPr lang="en-US" b="1" i="1" smtClean="0">
                            <a:latin typeface="Cambria Math"/>
                          </a:rPr>
                          <m:t>,</m:t>
                        </m:r>
                        <m:r>
                          <a:rPr lang="en-US" b="1" i="1" smtClean="0">
                            <a:latin typeface="Cambria Math"/>
                          </a:rPr>
                          <m:t>𝟎</m:t>
                        </m:r>
                      </m:e>
                    </m:d>
                    <m:r>
                      <a:rPr lang="en-US" b="1" i="1" smtClean="0">
                        <a:latin typeface="Cambria Math"/>
                      </a:rPr>
                      <m:t>→</m:t>
                    </m:r>
                    <m:r>
                      <a:rPr lang="en-US" b="1" i="1" smtClean="0">
                        <a:latin typeface="Cambria Math"/>
                      </a:rPr>
                      <m:t>ℝ</m:t>
                    </m:r>
                  </m:oMath>
                </a14:m>
                <a:r>
                  <a:rPr lang="en-US" dirty="0" smtClean="0"/>
                  <a:t> is the solution to</a:t>
                </a:r>
              </a:p>
              <a:p>
                <a:endParaRPr lang="en-US" dirty="0"/>
              </a:p>
              <a:p>
                <a:pPr marL="0" indent="0">
                  <a:buNone/>
                </a:pPr>
                <a14:m>
                  <m:oMathPara xmlns:m="http://schemas.openxmlformats.org/officeDocument/2006/math">
                    <m:oMathParaPr>
                      <m:jc m:val="centerGroup"/>
                    </m:oMathParaPr>
                    <m:oMath xmlns:m="http://schemas.openxmlformats.org/officeDocument/2006/math">
                      <m:f>
                        <m:fPr>
                          <m:ctrlPr>
                            <a:rPr lang="en-US" b="1" i="1" smtClean="0">
                              <a:latin typeface="Cambria Math"/>
                            </a:rPr>
                          </m:ctrlPr>
                        </m:fPr>
                        <m:num>
                          <m:r>
                            <a:rPr lang="en-US" b="1" i="1" smtClean="0">
                              <a:latin typeface="Cambria Math"/>
                            </a:rPr>
                            <m:t>𝝏</m:t>
                          </m:r>
                          <m:r>
                            <a:rPr lang="en-US" b="1" i="0" smtClean="0">
                              <a:latin typeface="Cambria Math"/>
                            </a:rPr>
                            <m:t>𝚽</m:t>
                          </m:r>
                        </m:num>
                        <m:den>
                          <m:r>
                            <a:rPr lang="en-US" b="1" i="1" smtClean="0">
                              <a:latin typeface="Cambria Math"/>
                            </a:rPr>
                            <m:t>𝝏</m:t>
                          </m:r>
                          <m:r>
                            <a:rPr lang="en-US" b="1" i="1" smtClean="0">
                              <a:latin typeface="Cambria Math"/>
                            </a:rPr>
                            <m:t>𝒕</m:t>
                          </m:r>
                        </m:den>
                      </m:f>
                      <m:r>
                        <a:rPr lang="en-US" b="1" i="0" smtClean="0">
                          <a:latin typeface="Cambria Math"/>
                        </a:rPr>
                        <m:t>+</m:t>
                      </m:r>
                      <m:r>
                        <a:rPr lang="en-US" b="1" i="0" smtClean="0">
                          <a:latin typeface="Cambria Math"/>
                        </a:rPr>
                        <m:t>𝐦𝐢𝐧</m:t>
                      </m:r>
                      <m:d>
                        <m:dPr>
                          <m:begChr m:val="["/>
                          <m:endChr m:val="]"/>
                          <m:ctrlPr>
                            <a:rPr lang="en-US" b="1" i="1" smtClean="0">
                              <a:latin typeface="Cambria Math"/>
                            </a:rPr>
                          </m:ctrlPr>
                        </m:dPr>
                        <m:e>
                          <m:r>
                            <a:rPr lang="en-US" b="1" i="1" smtClean="0">
                              <a:latin typeface="Cambria Math"/>
                            </a:rPr>
                            <m:t>𝟎</m:t>
                          </m:r>
                          <m:r>
                            <a:rPr lang="en-US" b="1" i="1" smtClean="0">
                              <a:latin typeface="Cambria Math"/>
                            </a:rPr>
                            <m:t>,</m:t>
                          </m:r>
                          <m:r>
                            <a:rPr lang="en-US" b="1" i="1" smtClean="0">
                              <a:latin typeface="Cambria Math"/>
                            </a:rPr>
                            <m:t>𝑯</m:t>
                          </m:r>
                          <m:d>
                            <m:dPr>
                              <m:ctrlPr>
                                <a:rPr lang="en-US" b="1" i="1" smtClean="0">
                                  <a:latin typeface="Cambria Math"/>
                                </a:rPr>
                              </m:ctrlPr>
                            </m:dPr>
                            <m:e>
                              <m:r>
                                <a:rPr lang="en-US" b="1" i="1" smtClean="0">
                                  <a:latin typeface="Cambria Math"/>
                                </a:rPr>
                                <m:t>𝒙</m:t>
                              </m:r>
                              <m:r>
                                <a:rPr lang="en-US" b="1" i="1" smtClean="0">
                                  <a:latin typeface="Cambria Math"/>
                                </a:rPr>
                                <m:t>,</m:t>
                              </m:r>
                              <m:r>
                                <a:rPr lang="en-US" b="1" i="0" smtClean="0">
                                  <a:latin typeface="Cambria Math"/>
                                </a:rPr>
                                <m:t>𝛁𝚽</m:t>
                              </m:r>
                              <m:r>
                                <a:rPr lang="en-US" b="1" i="1" smtClean="0">
                                  <a:latin typeface="Cambria Math"/>
                                </a:rPr>
                                <m:t> </m:t>
                              </m:r>
                            </m:e>
                          </m:d>
                        </m:e>
                      </m:d>
                      <m:r>
                        <a:rPr lang="en-US" b="1" i="1" smtClean="0">
                          <a:latin typeface="Cambria Math"/>
                        </a:rPr>
                        <m:t>=</m:t>
                      </m:r>
                      <m:r>
                        <a:rPr lang="en-US" b="1" i="1" smtClean="0">
                          <a:latin typeface="Cambria Math"/>
                        </a:rPr>
                        <m:t>𝟎</m:t>
                      </m:r>
                      <m:r>
                        <a:rPr lang="en-US" b="1" i="1" smtClean="0">
                          <a:latin typeface="Cambria Math"/>
                        </a:rPr>
                        <m:t>,</m:t>
                      </m:r>
                      <m:r>
                        <a:rPr lang="en-US" b="1" i="0" smtClean="0">
                          <a:latin typeface="Cambria Math"/>
                        </a:rPr>
                        <m:t>𝚽</m:t>
                      </m:r>
                      <m:d>
                        <m:dPr>
                          <m:ctrlPr>
                            <a:rPr lang="en-US" b="1" i="1" smtClean="0">
                              <a:latin typeface="Cambria Math"/>
                            </a:rPr>
                          </m:ctrlPr>
                        </m:dPr>
                        <m:e>
                          <m:r>
                            <a:rPr lang="en-US" b="1" i="1" smtClean="0">
                              <a:latin typeface="Cambria Math"/>
                            </a:rPr>
                            <m:t>𝒙</m:t>
                          </m:r>
                          <m:r>
                            <a:rPr lang="en-US" b="1" i="1" smtClean="0">
                              <a:latin typeface="Cambria Math"/>
                            </a:rPr>
                            <m:t>,</m:t>
                          </m:r>
                          <m:r>
                            <a:rPr lang="en-US" b="1" i="1" smtClean="0">
                              <a:latin typeface="Cambria Math"/>
                            </a:rPr>
                            <m:t>𝟎</m:t>
                          </m:r>
                        </m:e>
                      </m:d>
                      <m:r>
                        <a:rPr lang="en-US" b="1" i="1" smtClean="0">
                          <a:latin typeface="Cambria Math"/>
                        </a:rPr>
                        <m:t>=</m:t>
                      </m:r>
                      <m:sSub>
                        <m:sSubPr>
                          <m:ctrlPr>
                            <a:rPr lang="en-US" b="1" i="1" smtClean="0">
                              <a:latin typeface="Cambria Math"/>
                            </a:rPr>
                          </m:ctrlPr>
                        </m:sSubPr>
                        <m:e>
                          <m:r>
                            <a:rPr lang="en-US" b="1" i="1" smtClean="0">
                              <a:latin typeface="Cambria Math"/>
                            </a:rPr>
                            <m:t>𝝓</m:t>
                          </m:r>
                        </m:e>
                        <m:sub>
                          <m:r>
                            <a:rPr lang="en-US" b="1" i="1" smtClean="0">
                              <a:latin typeface="Cambria Math"/>
                            </a:rPr>
                            <m:t>𝑹</m:t>
                          </m:r>
                        </m:sub>
                      </m:sSub>
                      <m:d>
                        <m:dPr>
                          <m:ctrlPr>
                            <a:rPr lang="en-US" b="1" i="1" smtClean="0">
                              <a:latin typeface="Cambria Math"/>
                            </a:rPr>
                          </m:ctrlPr>
                        </m:dPr>
                        <m:e>
                          <m:r>
                            <a:rPr lang="en-US" b="1" i="1" smtClean="0">
                              <a:latin typeface="Cambria Math"/>
                            </a:rPr>
                            <m:t>𝒙</m:t>
                          </m:r>
                        </m:e>
                      </m:d>
                    </m:oMath>
                  </m:oMathPara>
                </a14:m>
                <a:endParaRPr lang="en-US" dirty="0" smtClean="0"/>
              </a:p>
              <a:p>
                <a:pPr marL="0" indent="0">
                  <a:buNone/>
                </a:pPr>
                <a:endParaRPr lang="en-US" dirty="0" smtClean="0"/>
              </a:p>
              <a:p>
                <a:pPr marL="0" indent="0">
                  <a:buNone/>
                </a:pPr>
                <a:r>
                  <a:rPr lang="en-US" dirty="0" smtClean="0"/>
                  <a:t>subject to</a:t>
                </a:r>
                <a14:m>
                  <m:oMath xmlns:m="http://schemas.openxmlformats.org/officeDocument/2006/math">
                    <m:r>
                      <a:rPr lang="en-US" b="1" i="0" smtClean="0">
                        <a:latin typeface="Cambria Math"/>
                      </a:rPr>
                      <m:t> </m:t>
                    </m:r>
                  </m:oMath>
                </a14:m>
                <a:endParaRPr lang="en-US" b="1" i="0" dirty="0" smtClean="0">
                  <a:latin typeface="Cambria Math"/>
                </a:endParaRPr>
              </a:p>
              <a:p>
                <a:pPr marL="0" indent="0">
                  <a:buNone/>
                </a:pPr>
                <a14:m>
                  <m:oMathPara xmlns:m="http://schemas.openxmlformats.org/officeDocument/2006/math">
                    <m:oMathParaPr>
                      <m:jc m:val="centerGroup"/>
                    </m:oMathParaPr>
                    <m:oMath xmlns:m="http://schemas.openxmlformats.org/officeDocument/2006/math">
                      <m:r>
                        <a:rPr lang="en-US" b="1" i="0" smtClean="0">
                          <a:latin typeface="Cambria Math"/>
                        </a:rPr>
                        <m:t>𝚽</m:t>
                      </m:r>
                      <m:d>
                        <m:dPr>
                          <m:ctrlPr>
                            <a:rPr lang="en-US" b="1" i="1" smtClean="0">
                              <a:latin typeface="Cambria Math"/>
                            </a:rPr>
                          </m:ctrlPr>
                        </m:dPr>
                        <m:e>
                          <m:r>
                            <a:rPr lang="en-US" b="1" i="1" smtClean="0">
                              <a:latin typeface="Cambria Math"/>
                            </a:rPr>
                            <m:t>𝒙</m:t>
                          </m:r>
                          <m:r>
                            <a:rPr lang="en-US" b="1" i="1" smtClean="0">
                              <a:latin typeface="Cambria Math"/>
                            </a:rPr>
                            <m:t>,</m:t>
                          </m:r>
                          <m:r>
                            <a:rPr lang="en-US" b="1" i="1" smtClean="0">
                              <a:latin typeface="Cambria Math"/>
                            </a:rPr>
                            <m:t>𝒕</m:t>
                          </m:r>
                        </m:e>
                      </m:d>
                      <m:r>
                        <a:rPr lang="en-US" b="1" i="0" smtClean="0">
                          <a:latin typeface="Cambria Math"/>
                        </a:rPr>
                        <m:t>≥−</m:t>
                      </m:r>
                      <m:sSub>
                        <m:sSubPr>
                          <m:ctrlPr>
                            <a:rPr lang="en-US" b="1" i="1" smtClean="0">
                              <a:latin typeface="Cambria Math"/>
                            </a:rPr>
                          </m:ctrlPr>
                        </m:sSubPr>
                        <m:e>
                          <m:r>
                            <a:rPr lang="en-US" b="1" i="1" smtClean="0">
                              <a:latin typeface="Cambria Math"/>
                            </a:rPr>
                            <m:t>𝝓</m:t>
                          </m:r>
                        </m:e>
                        <m:sub>
                          <m:r>
                            <a:rPr lang="en-US" b="1" i="1" smtClean="0">
                              <a:latin typeface="Cambria Math"/>
                            </a:rPr>
                            <m:t>𝑨</m:t>
                          </m:r>
                        </m:sub>
                      </m:sSub>
                      <m:d>
                        <m:dPr>
                          <m:ctrlPr>
                            <a:rPr lang="en-US" b="1" i="1" smtClean="0">
                              <a:latin typeface="Cambria Math"/>
                            </a:rPr>
                          </m:ctrlPr>
                        </m:dPr>
                        <m:e>
                          <m:r>
                            <a:rPr lang="en-US" b="1" i="1" smtClean="0">
                              <a:latin typeface="Cambria Math"/>
                            </a:rPr>
                            <m:t>𝒙</m:t>
                          </m:r>
                        </m:e>
                      </m:d>
                    </m:oMath>
                  </m:oMathPara>
                </a14:m>
                <a:endParaRPr lang="en-US" dirty="0" smtClean="0"/>
              </a:p>
              <a:p>
                <a:pPr marL="0" indent="0">
                  <a:buNone/>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11D0641D-6455-4374-9517-F3B790035A30}" type="slidenum">
              <a:rPr lang="en-US" smtClean="0"/>
              <a:t>13</a:t>
            </a:fld>
            <a:endParaRPr lang="en-US"/>
          </a:p>
        </p:txBody>
      </p:sp>
    </p:spTree>
    <p:extLst>
      <p:ext uri="{BB962C8B-B14F-4D97-AF65-F5344CB8AC3E}">
        <p14:creationId xmlns:p14="http://schemas.microsoft.com/office/powerpoint/2010/main" val="1073738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3328"/>
            <a:ext cx="8194675" cy="564257"/>
          </a:xfrm>
        </p:spPr>
        <p:txBody>
          <a:bodyPr/>
          <a:lstStyle/>
          <a:p>
            <a:r>
              <a:rPr lang="en-US" dirty="0" smtClean="0"/>
              <a:t>Level set toolbox: solve HJI PDE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457200" indent="-457200">
                  <a:buFont typeface="+mj-lt"/>
                  <a:buAutoNum type="arabicPeriod" startAt="3"/>
                </a:pPr>
                <a14:m>
                  <m:oMath xmlns:m="http://schemas.openxmlformats.org/officeDocument/2006/math">
                    <m:r>
                      <a:rPr lang="en-US" b="1" i="0" smtClean="0">
                        <a:latin typeface="Cambria Math"/>
                      </a:rPr>
                      <m:t>𝚽</m:t>
                    </m:r>
                    <m:r>
                      <a:rPr lang="en-US" b="1" i="0" smtClean="0">
                        <a:latin typeface="Cambria Math"/>
                      </a:rPr>
                      <m:t>:</m:t>
                    </m:r>
                    <m:sSup>
                      <m:sSupPr>
                        <m:ctrlPr>
                          <a:rPr lang="en-US" b="1" i="1" smtClean="0">
                            <a:latin typeface="Cambria Math"/>
                          </a:rPr>
                        </m:ctrlPr>
                      </m:sSupPr>
                      <m:e>
                        <m:r>
                          <a:rPr lang="en-US" b="1" i="1" smtClean="0">
                            <a:latin typeface="Cambria Math"/>
                          </a:rPr>
                          <m:t>ℝ</m:t>
                        </m:r>
                      </m:e>
                      <m:sup>
                        <m:r>
                          <a:rPr lang="en-US" b="1" i="1" smtClean="0">
                            <a:latin typeface="Cambria Math"/>
                          </a:rPr>
                          <m:t>𝒏</m:t>
                        </m:r>
                      </m:sup>
                    </m:sSup>
                    <m:r>
                      <a:rPr lang="en-US" b="1" i="1" smtClean="0">
                        <a:latin typeface="Cambria Math"/>
                      </a:rPr>
                      <m:t>×</m:t>
                    </m:r>
                    <m:d>
                      <m:dPr>
                        <m:begChr m:val="["/>
                        <m:endChr m:val="]"/>
                        <m:ctrlPr>
                          <a:rPr lang="en-US" b="1" i="1" smtClean="0">
                            <a:latin typeface="Cambria Math"/>
                          </a:rPr>
                        </m:ctrlPr>
                      </m:dPr>
                      <m:e>
                        <m:r>
                          <a:rPr lang="en-US" b="1" i="1" smtClean="0">
                            <a:latin typeface="Cambria Math"/>
                          </a:rPr>
                          <m:t>−</m:t>
                        </m:r>
                        <m:r>
                          <a:rPr lang="en-US" b="1" i="1" smtClean="0">
                            <a:latin typeface="Cambria Math"/>
                          </a:rPr>
                          <m:t>𝑻</m:t>
                        </m:r>
                        <m:r>
                          <a:rPr lang="en-US" b="1" i="1" smtClean="0">
                            <a:latin typeface="Cambria Math"/>
                          </a:rPr>
                          <m:t>,</m:t>
                        </m:r>
                        <m:r>
                          <a:rPr lang="en-US" b="1" i="1" smtClean="0">
                            <a:latin typeface="Cambria Math"/>
                          </a:rPr>
                          <m:t>𝟎</m:t>
                        </m:r>
                      </m:e>
                    </m:d>
                    <m:r>
                      <a:rPr lang="en-US" b="1" i="1" smtClean="0">
                        <a:latin typeface="Cambria Math"/>
                      </a:rPr>
                      <m:t>→</m:t>
                    </m:r>
                    <m:r>
                      <a:rPr lang="en-US" b="1" i="1" smtClean="0">
                        <a:latin typeface="Cambria Math"/>
                      </a:rPr>
                      <m:t>ℝ</m:t>
                    </m:r>
                  </m:oMath>
                </a14:m>
                <a:r>
                  <a:rPr lang="en-US" dirty="0" smtClean="0"/>
                  <a:t> is the solution to</a:t>
                </a:r>
              </a:p>
              <a:p>
                <a:endParaRPr lang="en-US" dirty="0"/>
              </a:p>
              <a:p>
                <a:pPr marL="0" indent="0">
                  <a:buNone/>
                </a:pPr>
                <a14:m>
                  <m:oMathPara xmlns:m="http://schemas.openxmlformats.org/officeDocument/2006/math">
                    <m:oMathParaPr>
                      <m:jc m:val="centerGroup"/>
                    </m:oMathParaPr>
                    <m:oMath xmlns:m="http://schemas.openxmlformats.org/officeDocument/2006/math">
                      <m:f>
                        <m:fPr>
                          <m:ctrlPr>
                            <a:rPr lang="en-US" b="1" i="1" smtClean="0">
                              <a:latin typeface="Cambria Math"/>
                            </a:rPr>
                          </m:ctrlPr>
                        </m:fPr>
                        <m:num>
                          <m:r>
                            <a:rPr lang="en-US" b="1" i="1" smtClean="0">
                              <a:latin typeface="Cambria Math"/>
                            </a:rPr>
                            <m:t>𝝏</m:t>
                          </m:r>
                          <m:r>
                            <a:rPr lang="en-US" b="1" i="0" smtClean="0">
                              <a:latin typeface="Cambria Math"/>
                            </a:rPr>
                            <m:t>𝚽</m:t>
                          </m:r>
                        </m:num>
                        <m:den>
                          <m:r>
                            <a:rPr lang="en-US" b="1" i="1" smtClean="0">
                              <a:latin typeface="Cambria Math"/>
                            </a:rPr>
                            <m:t>𝝏</m:t>
                          </m:r>
                          <m:r>
                            <a:rPr lang="en-US" b="1" i="1" smtClean="0">
                              <a:latin typeface="Cambria Math"/>
                            </a:rPr>
                            <m:t>𝒕</m:t>
                          </m:r>
                        </m:den>
                      </m:f>
                      <m:r>
                        <a:rPr lang="en-US" b="1" i="0" smtClean="0">
                          <a:latin typeface="Cambria Math"/>
                        </a:rPr>
                        <m:t>+</m:t>
                      </m:r>
                      <m:r>
                        <a:rPr lang="en-US" b="1" i="0" smtClean="0">
                          <a:latin typeface="Cambria Math"/>
                        </a:rPr>
                        <m:t>𝐦𝐢𝐧</m:t>
                      </m:r>
                      <m:d>
                        <m:dPr>
                          <m:begChr m:val="["/>
                          <m:endChr m:val="]"/>
                          <m:ctrlPr>
                            <a:rPr lang="en-US" b="1" i="1" smtClean="0">
                              <a:latin typeface="Cambria Math"/>
                            </a:rPr>
                          </m:ctrlPr>
                        </m:dPr>
                        <m:e>
                          <m:r>
                            <a:rPr lang="en-US" b="1" i="1" smtClean="0">
                              <a:latin typeface="Cambria Math"/>
                            </a:rPr>
                            <m:t>𝟎</m:t>
                          </m:r>
                          <m:r>
                            <a:rPr lang="en-US" b="1" i="1" smtClean="0">
                              <a:latin typeface="Cambria Math"/>
                            </a:rPr>
                            <m:t>,</m:t>
                          </m:r>
                          <m:r>
                            <a:rPr lang="en-US" b="1" i="1" smtClean="0">
                              <a:latin typeface="Cambria Math"/>
                            </a:rPr>
                            <m:t>𝑯</m:t>
                          </m:r>
                          <m:d>
                            <m:dPr>
                              <m:ctrlPr>
                                <a:rPr lang="en-US" b="1" i="1" smtClean="0">
                                  <a:latin typeface="Cambria Math"/>
                                </a:rPr>
                              </m:ctrlPr>
                            </m:dPr>
                            <m:e>
                              <m:r>
                                <a:rPr lang="en-US" b="1" i="1" smtClean="0">
                                  <a:latin typeface="Cambria Math"/>
                                </a:rPr>
                                <m:t>𝒙</m:t>
                              </m:r>
                              <m:r>
                                <a:rPr lang="en-US" b="1" i="1" smtClean="0">
                                  <a:latin typeface="Cambria Math"/>
                                </a:rPr>
                                <m:t>,</m:t>
                              </m:r>
                              <m:r>
                                <a:rPr lang="en-US" b="1" i="0" smtClean="0">
                                  <a:latin typeface="Cambria Math"/>
                                </a:rPr>
                                <m:t>𝛁𝚽</m:t>
                              </m:r>
                              <m:r>
                                <a:rPr lang="en-US" b="1" i="1" smtClean="0">
                                  <a:latin typeface="Cambria Math"/>
                                </a:rPr>
                                <m:t> </m:t>
                              </m:r>
                            </m:e>
                          </m:d>
                        </m:e>
                      </m:d>
                      <m:r>
                        <a:rPr lang="en-US" b="1" i="1" smtClean="0">
                          <a:latin typeface="Cambria Math"/>
                        </a:rPr>
                        <m:t>=</m:t>
                      </m:r>
                      <m:r>
                        <a:rPr lang="en-US" b="1" i="1" smtClean="0">
                          <a:latin typeface="Cambria Math"/>
                        </a:rPr>
                        <m:t>𝟎</m:t>
                      </m:r>
                      <m:r>
                        <a:rPr lang="en-US" b="1" i="1" smtClean="0">
                          <a:latin typeface="Cambria Math"/>
                        </a:rPr>
                        <m:t>,</m:t>
                      </m:r>
                      <m:r>
                        <a:rPr lang="en-US" b="1" i="0" smtClean="0">
                          <a:latin typeface="Cambria Math"/>
                        </a:rPr>
                        <m:t>𝚽</m:t>
                      </m:r>
                      <m:d>
                        <m:dPr>
                          <m:ctrlPr>
                            <a:rPr lang="en-US" b="1" i="1" smtClean="0">
                              <a:latin typeface="Cambria Math"/>
                            </a:rPr>
                          </m:ctrlPr>
                        </m:dPr>
                        <m:e>
                          <m:r>
                            <a:rPr lang="en-US" b="1" i="1" smtClean="0">
                              <a:latin typeface="Cambria Math"/>
                            </a:rPr>
                            <m:t>𝒙</m:t>
                          </m:r>
                          <m:r>
                            <a:rPr lang="en-US" b="1" i="1" smtClean="0">
                              <a:latin typeface="Cambria Math"/>
                            </a:rPr>
                            <m:t>,</m:t>
                          </m:r>
                          <m:r>
                            <a:rPr lang="en-US" b="1" i="1" smtClean="0">
                              <a:latin typeface="Cambria Math"/>
                            </a:rPr>
                            <m:t>𝟎</m:t>
                          </m:r>
                        </m:e>
                      </m:d>
                      <m:r>
                        <a:rPr lang="en-US" b="1" i="1" smtClean="0">
                          <a:latin typeface="Cambria Math"/>
                        </a:rPr>
                        <m:t>=</m:t>
                      </m:r>
                      <m:sSub>
                        <m:sSubPr>
                          <m:ctrlPr>
                            <a:rPr lang="en-US" b="1" i="1" smtClean="0">
                              <a:latin typeface="Cambria Math"/>
                            </a:rPr>
                          </m:ctrlPr>
                        </m:sSubPr>
                        <m:e>
                          <m:r>
                            <a:rPr lang="en-US" b="1" i="1" smtClean="0">
                              <a:latin typeface="Cambria Math"/>
                            </a:rPr>
                            <m:t>𝝓</m:t>
                          </m:r>
                        </m:e>
                        <m:sub>
                          <m:r>
                            <a:rPr lang="en-US" b="1" i="1" smtClean="0">
                              <a:latin typeface="Cambria Math"/>
                            </a:rPr>
                            <m:t>𝑹</m:t>
                          </m:r>
                        </m:sub>
                      </m:sSub>
                      <m:d>
                        <m:dPr>
                          <m:ctrlPr>
                            <a:rPr lang="en-US" b="1" i="1" smtClean="0">
                              <a:latin typeface="Cambria Math"/>
                            </a:rPr>
                          </m:ctrlPr>
                        </m:dPr>
                        <m:e>
                          <m:r>
                            <a:rPr lang="en-US" b="1" i="1" smtClean="0">
                              <a:latin typeface="Cambria Math"/>
                            </a:rPr>
                            <m:t>𝒙</m:t>
                          </m:r>
                        </m:e>
                      </m:d>
                    </m:oMath>
                  </m:oMathPara>
                </a14:m>
                <a:endParaRPr lang="en-US" dirty="0" smtClean="0"/>
              </a:p>
              <a:p>
                <a:pPr marL="0" indent="0">
                  <a:buNone/>
                </a:pPr>
                <a:endParaRPr lang="en-US" dirty="0" smtClean="0"/>
              </a:p>
              <a:p>
                <a:pPr marL="0" indent="0">
                  <a:buNone/>
                </a:pPr>
                <a:r>
                  <a:rPr lang="en-US" dirty="0" smtClean="0"/>
                  <a:t>subject to</a:t>
                </a:r>
                <a14:m>
                  <m:oMath xmlns:m="http://schemas.openxmlformats.org/officeDocument/2006/math">
                    <m:r>
                      <a:rPr lang="en-US" b="1" i="0" smtClean="0">
                        <a:latin typeface="Cambria Math"/>
                      </a:rPr>
                      <m:t> </m:t>
                    </m:r>
                  </m:oMath>
                </a14:m>
                <a:endParaRPr lang="en-US" b="1" i="0" dirty="0" smtClean="0">
                  <a:latin typeface="Cambria Math"/>
                </a:endParaRPr>
              </a:p>
              <a:p>
                <a:pPr marL="0" indent="0">
                  <a:buNone/>
                </a:pPr>
                <a14:m>
                  <m:oMathPara xmlns:m="http://schemas.openxmlformats.org/officeDocument/2006/math">
                    <m:oMathParaPr>
                      <m:jc m:val="centerGroup"/>
                    </m:oMathParaPr>
                    <m:oMath xmlns:m="http://schemas.openxmlformats.org/officeDocument/2006/math">
                      <m:r>
                        <a:rPr lang="en-US" b="1" i="0" smtClean="0">
                          <a:latin typeface="Cambria Math"/>
                        </a:rPr>
                        <m:t>𝚽</m:t>
                      </m:r>
                      <m:d>
                        <m:dPr>
                          <m:ctrlPr>
                            <a:rPr lang="en-US" b="1" i="1" smtClean="0">
                              <a:latin typeface="Cambria Math"/>
                            </a:rPr>
                          </m:ctrlPr>
                        </m:dPr>
                        <m:e>
                          <m:r>
                            <a:rPr lang="en-US" b="1" i="1" smtClean="0">
                              <a:latin typeface="Cambria Math"/>
                            </a:rPr>
                            <m:t>𝒙</m:t>
                          </m:r>
                          <m:r>
                            <a:rPr lang="en-US" b="1" i="1" smtClean="0">
                              <a:latin typeface="Cambria Math"/>
                            </a:rPr>
                            <m:t>,</m:t>
                          </m:r>
                          <m:r>
                            <a:rPr lang="en-US" b="1" i="1" smtClean="0">
                              <a:latin typeface="Cambria Math"/>
                            </a:rPr>
                            <m:t>𝒕</m:t>
                          </m:r>
                        </m:e>
                      </m:d>
                      <m:r>
                        <a:rPr lang="en-US" b="1" i="0" smtClean="0">
                          <a:latin typeface="Cambria Math"/>
                        </a:rPr>
                        <m:t>≥−</m:t>
                      </m:r>
                      <m:sSub>
                        <m:sSubPr>
                          <m:ctrlPr>
                            <a:rPr lang="en-US" b="1" i="1" smtClean="0">
                              <a:latin typeface="Cambria Math"/>
                            </a:rPr>
                          </m:ctrlPr>
                        </m:sSubPr>
                        <m:e>
                          <m:r>
                            <a:rPr lang="en-US" b="1" i="1" smtClean="0">
                              <a:latin typeface="Cambria Math"/>
                            </a:rPr>
                            <m:t>𝝓</m:t>
                          </m:r>
                        </m:e>
                        <m:sub>
                          <m:r>
                            <a:rPr lang="en-US" b="1" i="1" smtClean="0">
                              <a:latin typeface="Cambria Math"/>
                            </a:rPr>
                            <m:t>𝑨</m:t>
                          </m:r>
                        </m:sub>
                      </m:sSub>
                      <m:d>
                        <m:dPr>
                          <m:ctrlPr>
                            <a:rPr lang="en-US" b="1" i="1" smtClean="0">
                              <a:latin typeface="Cambria Math"/>
                            </a:rPr>
                          </m:ctrlPr>
                        </m:dPr>
                        <m:e>
                          <m:r>
                            <a:rPr lang="en-US" b="1" i="1" smtClean="0">
                              <a:latin typeface="Cambria Math"/>
                            </a:rPr>
                            <m:t>𝒙</m:t>
                          </m:r>
                        </m:e>
                      </m:d>
                    </m:oMath>
                  </m:oMathPara>
                </a14:m>
                <a:endParaRPr lang="en-US" dirty="0" smtClean="0"/>
              </a:p>
              <a:p>
                <a:pPr marL="0" indent="0">
                  <a:buNone/>
                </a:pPr>
                <a:endParaRPr lang="en-US" dirty="0" smtClean="0"/>
              </a:p>
              <a:p>
                <a:pPr marL="0" indent="0">
                  <a:buNone/>
                </a:pPr>
                <a:r>
                  <a:rPr lang="en-US" dirty="0" smtClean="0"/>
                  <a:t>where the Hamiltonian is given by</a:t>
                </a: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a:rPr>
                        <m:t>𝑯</m:t>
                      </m:r>
                      <m:d>
                        <m:dPr>
                          <m:ctrlPr>
                            <a:rPr lang="en-US" b="1" i="1" smtClean="0">
                              <a:latin typeface="Cambria Math"/>
                            </a:rPr>
                          </m:ctrlPr>
                        </m:dPr>
                        <m:e>
                          <m:r>
                            <a:rPr lang="en-US" b="1" i="1" smtClean="0">
                              <a:latin typeface="Cambria Math"/>
                            </a:rPr>
                            <m:t>𝒙</m:t>
                          </m:r>
                          <m:r>
                            <a:rPr lang="en-US" b="1" i="1" smtClean="0">
                              <a:latin typeface="Cambria Math"/>
                            </a:rPr>
                            <m:t>,</m:t>
                          </m:r>
                          <m:r>
                            <a:rPr lang="en-US" b="1" i="1" smtClean="0">
                              <a:latin typeface="Cambria Math"/>
                            </a:rPr>
                            <m:t>𝒑</m:t>
                          </m:r>
                        </m:e>
                      </m:d>
                      <m:r>
                        <a:rPr lang="en-US" b="1" i="1" smtClean="0">
                          <a:latin typeface="Cambria Math"/>
                        </a:rPr>
                        <m:t>=</m:t>
                      </m:r>
                      <m:func>
                        <m:funcPr>
                          <m:ctrlPr>
                            <a:rPr lang="en-US" b="1" i="1" smtClean="0">
                              <a:latin typeface="Cambria Math"/>
                            </a:rPr>
                          </m:ctrlPr>
                        </m:funcPr>
                        <m:fName>
                          <m:limLow>
                            <m:limLowPr>
                              <m:ctrlPr>
                                <a:rPr lang="en-US" b="1" i="1" smtClean="0">
                                  <a:latin typeface="Cambria Math"/>
                                </a:rPr>
                              </m:ctrlPr>
                            </m:limLowPr>
                            <m:e>
                              <m:r>
                                <m:rPr>
                                  <m:sty m:val="p"/>
                                </m:rPr>
                                <a:rPr lang="en-US" b="0" i="0" smtClean="0">
                                  <a:latin typeface="Cambria Math"/>
                                </a:rPr>
                                <m:t>min</m:t>
                              </m:r>
                            </m:e>
                            <m:lim>
                              <m:r>
                                <a:rPr lang="en-US" b="1" i="1" smtClean="0">
                                  <a:latin typeface="Cambria Math"/>
                                </a:rPr>
                                <m:t>𝒂</m:t>
                              </m:r>
                            </m:lim>
                          </m:limLow>
                        </m:fName>
                        <m:e>
                          <m:func>
                            <m:funcPr>
                              <m:ctrlPr>
                                <a:rPr lang="en-US" b="1" i="1" smtClean="0">
                                  <a:latin typeface="Cambria Math"/>
                                </a:rPr>
                              </m:ctrlPr>
                            </m:funcPr>
                            <m:fName>
                              <m:limLow>
                                <m:limLowPr>
                                  <m:ctrlPr>
                                    <a:rPr lang="en-US" b="1" i="1" smtClean="0">
                                      <a:latin typeface="Cambria Math"/>
                                    </a:rPr>
                                  </m:ctrlPr>
                                </m:limLowPr>
                                <m:e>
                                  <m:r>
                                    <m:rPr>
                                      <m:sty m:val="p"/>
                                    </m:rPr>
                                    <a:rPr lang="en-US" b="0" i="0" smtClean="0">
                                      <a:latin typeface="Cambria Math"/>
                                    </a:rPr>
                                    <m:t>max</m:t>
                                  </m:r>
                                </m:e>
                                <m:lim>
                                  <m:r>
                                    <a:rPr lang="en-US" b="1" i="1" smtClean="0">
                                      <a:latin typeface="Cambria Math"/>
                                    </a:rPr>
                                    <m:t>𝒅</m:t>
                                  </m:r>
                                </m:lim>
                              </m:limLow>
                            </m:fName>
                            <m:e>
                              <m:sSup>
                                <m:sSupPr>
                                  <m:ctrlPr>
                                    <a:rPr lang="en-US" b="1" i="1" smtClean="0">
                                      <a:latin typeface="Cambria Math"/>
                                    </a:rPr>
                                  </m:ctrlPr>
                                </m:sSupPr>
                                <m:e>
                                  <m:r>
                                    <a:rPr lang="en-US" b="1" i="1" smtClean="0">
                                      <a:latin typeface="Cambria Math"/>
                                    </a:rPr>
                                    <m:t>𝒑</m:t>
                                  </m:r>
                                </m:e>
                                <m:sup>
                                  <m:r>
                                    <a:rPr lang="en-US" b="1" i="1" smtClean="0">
                                      <a:latin typeface="Cambria Math"/>
                                    </a:rPr>
                                    <m:t>𝑻</m:t>
                                  </m:r>
                                </m:sup>
                              </m:sSup>
                              <m:r>
                                <a:rPr lang="en-US" b="1" i="1" smtClean="0">
                                  <a:latin typeface="Cambria Math"/>
                                </a:rPr>
                                <m:t>𝒇</m:t>
                              </m:r>
                              <m:d>
                                <m:dPr>
                                  <m:ctrlPr>
                                    <a:rPr lang="en-US" b="1" i="1" smtClean="0">
                                      <a:latin typeface="Cambria Math"/>
                                    </a:rPr>
                                  </m:ctrlPr>
                                </m:dPr>
                                <m:e>
                                  <m:r>
                                    <a:rPr lang="en-US" b="1" i="1" smtClean="0">
                                      <a:latin typeface="Cambria Math"/>
                                    </a:rPr>
                                    <m:t>𝒙</m:t>
                                  </m:r>
                                  <m:r>
                                    <a:rPr lang="en-US" b="1" i="1" smtClean="0">
                                      <a:latin typeface="Cambria Math"/>
                                    </a:rPr>
                                    <m:t>,</m:t>
                                  </m:r>
                                  <m:r>
                                    <a:rPr lang="en-US" b="1" i="1" smtClean="0">
                                      <a:latin typeface="Cambria Math"/>
                                    </a:rPr>
                                    <m:t>𝒂</m:t>
                                  </m:r>
                                  <m:r>
                                    <a:rPr lang="en-US" b="1" i="1" smtClean="0">
                                      <a:latin typeface="Cambria Math"/>
                                    </a:rPr>
                                    <m:t>,</m:t>
                                  </m:r>
                                  <m:r>
                                    <a:rPr lang="en-US" b="1" i="1" smtClean="0">
                                      <a:latin typeface="Cambria Math"/>
                                    </a:rPr>
                                    <m:t>𝒅</m:t>
                                  </m:r>
                                </m:e>
                              </m:d>
                            </m:e>
                          </m:func>
                        </m:e>
                      </m:func>
                    </m:oMath>
                  </m:oMathPara>
                </a14:m>
                <a:endParaRPr lang="en-US" dirty="0" smtClean="0"/>
              </a:p>
              <a:p>
                <a:pPr marL="0" indent="0">
                  <a:buNone/>
                </a:pPr>
                <a:endParaRPr lang="en-US" dirty="0" smtClean="0"/>
              </a:p>
              <a:p>
                <a:r>
                  <a:rPr lang="en-US" dirty="0" smtClean="0"/>
                  <a:t>In our case with decoupled dynamics, order of min and max doesn’t matter (Isaac’s condition holds)</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11D0641D-6455-4374-9517-F3B790035A30}" type="slidenum">
              <a:rPr lang="en-US" smtClean="0"/>
              <a:t>14</a:t>
            </a:fld>
            <a:endParaRPr lang="en-US"/>
          </a:p>
        </p:txBody>
      </p:sp>
    </p:spTree>
    <p:extLst>
      <p:ext uri="{BB962C8B-B14F-4D97-AF65-F5344CB8AC3E}">
        <p14:creationId xmlns:p14="http://schemas.microsoft.com/office/powerpoint/2010/main" val="1946603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3328"/>
            <a:ext cx="8194675" cy="564257"/>
          </a:xfrm>
        </p:spPr>
        <p:txBody>
          <a:bodyPr/>
          <a:lstStyle/>
          <a:p>
            <a:r>
              <a:rPr lang="en-US" dirty="0" smtClean="0"/>
              <a:t>The Hamiltonian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Recall we have the following dynamics</a:t>
                </a:r>
              </a:p>
              <a:p>
                <a:pPr marL="454025" lvl="1" indent="0">
                  <a:buNone/>
                </a:pPr>
                <a14:m>
                  <m:oMathPara xmlns:m="http://schemas.openxmlformats.org/officeDocument/2006/math">
                    <m:oMathParaPr>
                      <m:jc m:val="centerGroup"/>
                    </m:oMathParaPr>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𝒙</m:t>
                              </m:r>
                            </m:e>
                          </m:acc>
                        </m:e>
                        <m:sub>
                          <m:r>
                            <a:rPr lang="en-US" sz="2400" i="1">
                              <a:latin typeface="Cambria Math"/>
                            </a:rPr>
                            <m:t>𝑨</m:t>
                          </m:r>
                        </m:sub>
                      </m:sSub>
                      <m:r>
                        <a:rPr lang="en-US" sz="2400" i="1">
                          <a:latin typeface="Cambria Math"/>
                        </a:rPr>
                        <m:t>=</m:t>
                      </m:r>
                      <m:sSub>
                        <m:sSubPr>
                          <m:ctrlPr>
                            <a:rPr lang="en-US" sz="2400" i="1">
                              <a:latin typeface="Cambria Math"/>
                            </a:rPr>
                          </m:ctrlPr>
                        </m:sSubPr>
                        <m:e>
                          <m:r>
                            <a:rPr lang="en-US" sz="2400" i="1">
                              <a:latin typeface="Cambria Math"/>
                            </a:rPr>
                            <m:t>𝒗</m:t>
                          </m:r>
                        </m:e>
                        <m:sub>
                          <m:r>
                            <a:rPr lang="en-US" sz="2400" i="1">
                              <a:latin typeface="Cambria Math"/>
                            </a:rPr>
                            <m:t>𝑨</m:t>
                          </m:r>
                        </m:sub>
                      </m:sSub>
                      <m:r>
                        <a:rPr lang="en-US" sz="2400" i="1">
                          <a:latin typeface="Cambria Math"/>
                        </a:rPr>
                        <m:t>𝒂</m:t>
                      </m:r>
                      <m:d>
                        <m:dPr>
                          <m:ctrlPr>
                            <a:rPr lang="en-US" sz="2400" i="1">
                              <a:latin typeface="Cambria Math"/>
                            </a:rPr>
                          </m:ctrlPr>
                        </m:dPr>
                        <m:e>
                          <m:r>
                            <a:rPr lang="en-US" sz="2400" i="1">
                              <a:latin typeface="Cambria Math"/>
                            </a:rPr>
                            <m:t>𝒕</m:t>
                          </m:r>
                        </m:e>
                      </m:d>
                    </m:oMath>
                  </m:oMathPara>
                </a14:m>
                <a:endParaRPr lang="en-US" sz="2400" dirty="0"/>
              </a:p>
              <a:p>
                <a:pPr marL="454025" lvl="1" indent="0">
                  <a:buNone/>
                </a:pPr>
                <a14:m>
                  <m:oMathPara xmlns:m="http://schemas.openxmlformats.org/officeDocument/2006/math">
                    <m:oMathParaPr>
                      <m:jc m:val="centerGroup"/>
                    </m:oMathParaPr>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𝒙</m:t>
                              </m:r>
                            </m:e>
                          </m:acc>
                        </m:e>
                        <m:sub>
                          <m:r>
                            <a:rPr lang="en-US" sz="2400" i="1">
                              <a:latin typeface="Cambria Math"/>
                            </a:rPr>
                            <m:t>𝑫</m:t>
                          </m:r>
                        </m:sub>
                      </m:sSub>
                      <m:r>
                        <a:rPr lang="en-US" sz="2400" i="1">
                          <a:latin typeface="Cambria Math"/>
                        </a:rPr>
                        <m:t>=</m:t>
                      </m:r>
                      <m:sSub>
                        <m:sSubPr>
                          <m:ctrlPr>
                            <a:rPr lang="en-US" sz="2400" i="1">
                              <a:latin typeface="Cambria Math"/>
                            </a:rPr>
                          </m:ctrlPr>
                        </m:sSubPr>
                        <m:e>
                          <m:r>
                            <a:rPr lang="en-US" sz="2400" i="1">
                              <a:latin typeface="Cambria Math"/>
                            </a:rPr>
                            <m:t>𝒗</m:t>
                          </m:r>
                        </m:e>
                        <m:sub>
                          <m:r>
                            <a:rPr lang="en-US" sz="2400" i="1">
                              <a:latin typeface="Cambria Math"/>
                            </a:rPr>
                            <m:t>𝑫</m:t>
                          </m:r>
                        </m:sub>
                      </m:sSub>
                      <m:r>
                        <a:rPr lang="en-US" sz="2400" i="1">
                          <a:latin typeface="Cambria Math"/>
                        </a:rPr>
                        <m:t>𝒅</m:t>
                      </m:r>
                      <m:d>
                        <m:dPr>
                          <m:ctrlPr>
                            <a:rPr lang="en-US" sz="2400" i="1">
                              <a:latin typeface="Cambria Math"/>
                            </a:rPr>
                          </m:ctrlPr>
                        </m:dPr>
                        <m:e>
                          <m:r>
                            <a:rPr lang="en-US" sz="2400" i="1">
                              <a:latin typeface="Cambria Math"/>
                            </a:rPr>
                            <m:t>𝒕</m:t>
                          </m:r>
                        </m:e>
                      </m:d>
                    </m:oMath>
                  </m:oMathPara>
                </a14:m>
                <a:endParaRPr lang="en-US" sz="2400" dirty="0" smtClean="0"/>
              </a:p>
              <a:p>
                <a:pPr marL="454025" lvl="1" indent="0">
                  <a:buNone/>
                </a:pPr>
                <a:endParaRPr lang="en-US" sz="2400" dirty="0"/>
              </a:p>
              <a:p>
                <a:r>
                  <a:rPr lang="en-US" dirty="0" smtClean="0"/>
                  <a:t>The Hamiltonian becomes</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a:rPr>
                        <m:t>𝑯</m:t>
                      </m:r>
                      <m:d>
                        <m:dPr>
                          <m:ctrlPr>
                            <a:rPr lang="en-US" i="1">
                              <a:latin typeface="Cambria Math"/>
                            </a:rPr>
                          </m:ctrlPr>
                        </m:dPr>
                        <m:e>
                          <m:r>
                            <a:rPr lang="en-US" i="1">
                              <a:latin typeface="Cambria Math"/>
                            </a:rPr>
                            <m:t>𝒙</m:t>
                          </m:r>
                          <m:r>
                            <a:rPr lang="en-US" i="1">
                              <a:latin typeface="Cambria Math"/>
                            </a:rPr>
                            <m:t>,</m:t>
                          </m:r>
                          <m:r>
                            <a:rPr lang="en-US" i="1">
                              <a:latin typeface="Cambria Math"/>
                            </a:rPr>
                            <m:t>𝒑</m:t>
                          </m:r>
                        </m:e>
                      </m:d>
                      <m:r>
                        <a:rPr lang="en-US" i="1">
                          <a:latin typeface="Cambria Math"/>
                        </a:rPr>
                        <m:t>=</m:t>
                      </m:r>
                      <m:func>
                        <m:funcPr>
                          <m:ctrlPr>
                            <a:rPr lang="en-US" i="1">
                              <a:latin typeface="Cambria Math"/>
                            </a:rPr>
                          </m:ctrlPr>
                        </m:funcPr>
                        <m:fName>
                          <m:limLow>
                            <m:limLowPr>
                              <m:ctrlPr>
                                <a:rPr lang="en-US" i="1">
                                  <a:latin typeface="Cambria Math"/>
                                </a:rPr>
                              </m:ctrlPr>
                            </m:limLowPr>
                            <m:e>
                              <m:r>
                                <m:rPr>
                                  <m:sty m:val="p"/>
                                </m:rPr>
                                <a:rPr lang="en-US" b="0">
                                  <a:latin typeface="Cambria Math"/>
                                </a:rPr>
                                <m:t>min</m:t>
                              </m:r>
                            </m:e>
                            <m:lim>
                              <m:r>
                                <a:rPr lang="en-US" i="1">
                                  <a:latin typeface="Cambria Math"/>
                                </a:rPr>
                                <m:t>𝒂</m:t>
                              </m:r>
                            </m:lim>
                          </m:limLow>
                        </m:fName>
                        <m:e>
                          <m:func>
                            <m:funcPr>
                              <m:ctrlPr>
                                <a:rPr lang="en-US" i="1">
                                  <a:latin typeface="Cambria Math"/>
                                </a:rPr>
                              </m:ctrlPr>
                            </m:funcPr>
                            <m:fName>
                              <m:limLow>
                                <m:limLowPr>
                                  <m:ctrlPr>
                                    <a:rPr lang="en-US" i="1">
                                      <a:latin typeface="Cambria Math"/>
                                    </a:rPr>
                                  </m:ctrlPr>
                                </m:limLowPr>
                                <m:e>
                                  <m:r>
                                    <m:rPr>
                                      <m:sty m:val="p"/>
                                    </m:rPr>
                                    <a:rPr lang="en-US" b="0">
                                      <a:latin typeface="Cambria Math"/>
                                    </a:rPr>
                                    <m:t>max</m:t>
                                  </m:r>
                                </m:e>
                                <m:lim>
                                  <m:r>
                                    <a:rPr lang="en-US" i="1">
                                      <a:latin typeface="Cambria Math"/>
                                    </a:rPr>
                                    <m:t>𝒅</m:t>
                                  </m:r>
                                </m:lim>
                              </m:limLow>
                            </m:fName>
                            <m:e>
                              <m:sSup>
                                <m:sSupPr>
                                  <m:ctrlPr>
                                    <a:rPr lang="en-US" i="1">
                                      <a:latin typeface="Cambria Math"/>
                                    </a:rPr>
                                  </m:ctrlPr>
                                </m:sSupPr>
                                <m:e>
                                  <m:r>
                                    <a:rPr lang="en-US" i="1">
                                      <a:latin typeface="Cambria Math"/>
                                    </a:rPr>
                                    <m:t>𝒑</m:t>
                                  </m:r>
                                </m:e>
                                <m:sup>
                                  <m:r>
                                    <a:rPr lang="en-US" i="1">
                                      <a:latin typeface="Cambria Math"/>
                                    </a:rPr>
                                    <m:t>𝑻</m:t>
                                  </m:r>
                                </m:sup>
                              </m:sSup>
                              <m:r>
                                <a:rPr lang="en-US" i="1">
                                  <a:latin typeface="Cambria Math"/>
                                </a:rPr>
                                <m:t>𝒇</m:t>
                              </m:r>
                              <m:d>
                                <m:dPr>
                                  <m:ctrlPr>
                                    <a:rPr lang="en-US" i="1">
                                      <a:latin typeface="Cambria Math"/>
                                    </a:rPr>
                                  </m:ctrlPr>
                                </m:dPr>
                                <m:e>
                                  <m:r>
                                    <a:rPr lang="en-US" i="1">
                                      <a:latin typeface="Cambria Math"/>
                                    </a:rPr>
                                    <m:t>𝒙</m:t>
                                  </m:r>
                                  <m:r>
                                    <a:rPr lang="en-US" i="1">
                                      <a:latin typeface="Cambria Math"/>
                                    </a:rPr>
                                    <m:t>,</m:t>
                                  </m:r>
                                  <m:r>
                                    <a:rPr lang="en-US" i="1">
                                      <a:latin typeface="Cambria Math"/>
                                    </a:rPr>
                                    <m:t>𝒂</m:t>
                                  </m:r>
                                  <m:r>
                                    <a:rPr lang="en-US" i="1">
                                      <a:latin typeface="Cambria Math"/>
                                    </a:rPr>
                                    <m:t>,</m:t>
                                  </m:r>
                                  <m:r>
                                    <a:rPr lang="en-US" i="1">
                                      <a:latin typeface="Cambria Math"/>
                                    </a:rPr>
                                    <m:t>𝒅</m:t>
                                  </m:r>
                                </m:e>
                              </m:d>
                            </m:e>
                          </m:func>
                        </m:e>
                      </m:func>
                    </m:oMath>
                  </m:oMathPara>
                </a14:m>
                <a:endParaRPr lang="en-US" dirty="0" smtClean="0"/>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a:rPr>
                        <m:t>=</m:t>
                      </m:r>
                      <m:func>
                        <m:funcPr>
                          <m:ctrlPr>
                            <a:rPr lang="en-US" i="1">
                              <a:latin typeface="Cambria Math"/>
                            </a:rPr>
                          </m:ctrlPr>
                        </m:funcPr>
                        <m:fName>
                          <m:limLow>
                            <m:limLowPr>
                              <m:ctrlPr>
                                <a:rPr lang="en-US" i="1">
                                  <a:latin typeface="Cambria Math"/>
                                </a:rPr>
                              </m:ctrlPr>
                            </m:limLowPr>
                            <m:e>
                              <m:r>
                                <m:rPr>
                                  <m:sty m:val="p"/>
                                </m:rPr>
                                <a:rPr lang="en-US" b="0">
                                  <a:latin typeface="Cambria Math"/>
                                </a:rPr>
                                <m:t>min</m:t>
                              </m:r>
                            </m:e>
                            <m:lim>
                              <m:r>
                                <a:rPr lang="en-US" i="1">
                                  <a:latin typeface="Cambria Math"/>
                                </a:rPr>
                                <m:t>𝒂</m:t>
                              </m:r>
                            </m:lim>
                          </m:limLow>
                        </m:fName>
                        <m:e>
                          <m:func>
                            <m:funcPr>
                              <m:ctrlPr>
                                <a:rPr lang="en-US" i="1">
                                  <a:latin typeface="Cambria Math"/>
                                </a:rPr>
                              </m:ctrlPr>
                            </m:funcPr>
                            <m:fName>
                              <m:limLow>
                                <m:limLowPr>
                                  <m:ctrlPr>
                                    <a:rPr lang="en-US" i="1">
                                      <a:latin typeface="Cambria Math"/>
                                    </a:rPr>
                                  </m:ctrlPr>
                                </m:limLowPr>
                                <m:e>
                                  <m:r>
                                    <m:rPr>
                                      <m:sty m:val="p"/>
                                    </m:rPr>
                                    <a:rPr lang="en-US" b="0">
                                      <a:latin typeface="Cambria Math"/>
                                    </a:rPr>
                                    <m:t>max</m:t>
                                  </m:r>
                                </m:e>
                                <m:lim>
                                  <m:r>
                                    <a:rPr lang="en-US" i="1">
                                      <a:latin typeface="Cambria Math"/>
                                    </a:rPr>
                                    <m:t>𝒅</m:t>
                                  </m:r>
                                </m:lim>
                              </m:limLow>
                            </m:fName>
                            <m:e>
                              <m:sSubSup>
                                <m:sSubSupPr>
                                  <m:ctrlPr>
                                    <a:rPr lang="en-US" b="1" i="1" smtClean="0">
                                      <a:latin typeface="Cambria Math"/>
                                    </a:rPr>
                                  </m:ctrlPr>
                                </m:sSubSupPr>
                                <m:e>
                                  <m:r>
                                    <a:rPr lang="en-US" b="1" i="1" smtClean="0">
                                      <a:latin typeface="Cambria Math"/>
                                    </a:rPr>
                                    <m:t>𝒑</m:t>
                                  </m:r>
                                </m:e>
                                <m:sub>
                                  <m:r>
                                    <a:rPr lang="en-US" b="1" i="1" smtClean="0">
                                      <a:latin typeface="Cambria Math"/>
                                    </a:rPr>
                                    <m:t>𝑨</m:t>
                                  </m:r>
                                </m:sub>
                                <m:sup>
                                  <m:r>
                                    <a:rPr lang="en-US" b="1" i="1" smtClean="0">
                                      <a:latin typeface="Cambria Math"/>
                                    </a:rPr>
                                    <m:t>𝑻</m:t>
                                  </m:r>
                                </m:sup>
                              </m:sSubSup>
                              <m:r>
                                <a:rPr lang="en-US" b="1" i="1" smtClean="0">
                                  <a:latin typeface="Cambria Math"/>
                                </a:rPr>
                                <m:t>𝒂</m:t>
                              </m:r>
                              <m:d>
                                <m:dPr>
                                  <m:ctrlPr>
                                    <a:rPr lang="en-US" b="1" i="1" smtClean="0">
                                      <a:latin typeface="Cambria Math"/>
                                    </a:rPr>
                                  </m:ctrlPr>
                                </m:dPr>
                                <m:e>
                                  <m:r>
                                    <a:rPr lang="en-US" b="1" i="1" smtClean="0">
                                      <a:latin typeface="Cambria Math"/>
                                    </a:rPr>
                                    <m:t>𝒕</m:t>
                                  </m:r>
                                </m:e>
                              </m:d>
                              <m:r>
                                <a:rPr lang="en-US" b="1" i="1" smtClean="0">
                                  <a:latin typeface="Cambria Math"/>
                                </a:rPr>
                                <m:t>+</m:t>
                              </m:r>
                              <m:sSubSup>
                                <m:sSubSupPr>
                                  <m:ctrlPr>
                                    <a:rPr lang="en-US" b="1" i="1" smtClean="0">
                                      <a:latin typeface="Cambria Math"/>
                                    </a:rPr>
                                  </m:ctrlPr>
                                </m:sSubSupPr>
                                <m:e>
                                  <m:r>
                                    <a:rPr lang="en-US" b="1" i="1" smtClean="0">
                                      <a:latin typeface="Cambria Math"/>
                                    </a:rPr>
                                    <m:t>𝒑</m:t>
                                  </m:r>
                                </m:e>
                                <m:sub>
                                  <m:r>
                                    <a:rPr lang="en-US" b="1" i="1" smtClean="0">
                                      <a:latin typeface="Cambria Math"/>
                                    </a:rPr>
                                    <m:t>𝑫</m:t>
                                  </m:r>
                                </m:sub>
                                <m:sup>
                                  <m:r>
                                    <a:rPr lang="en-US" b="1" i="1" smtClean="0">
                                      <a:latin typeface="Cambria Math"/>
                                    </a:rPr>
                                    <m:t>𝑻</m:t>
                                  </m:r>
                                </m:sup>
                              </m:sSubSup>
                              <m:r>
                                <a:rPr lang="en-US" b="1" i="1" smtClean="0">
                                  <a:latin typeface="Cambria Math"/>
                                </a:rPr>
                                <m:t>(</m:t>
                              </m:r>
                              <m:r>
                                <a:rPr lang="en-US" b="1" i="1" smtClean="0">
                                  <a:latin typeface="Cambria Math"/>
                                </a:rPr>
                                <m:t>𝒅</m:t>
                              </m:r>
                              <m:d>
                                <m:dPr>
                                  <m:ctrlPr>
                                    <a:rPr lang="en-US" b="1" i="1" smtClean="0">
                                      <a:latin typeface="Cambria Math"/>
                                    </a:rPr>
                                  </m:ctrlPr>
                                </m:dPr>
                                <m:e>
                                  <m:r>
                                    <a:rPr lang="en-US" b="1" i="1" smtClean="0">
                                      <a:latin typeface="Cambria Math"/>
                                    </a:rPr>
                                    <m:t>𝒕</m:t>
                                  </m:r>
                                </m:e>
                              </m:d>
                            </m:e>
                          </m:func>
                        </m:e>
                      </m:func>
                    </m:oMath>
                  </m:oMathPara>
                </a14:m>
                <a:endParaRPr lang="en-US" dirty="0" smtClean="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11D0641D-6455-4374-9517-F3B790035A30}" type="slidenum">
              <a:rPr lang="en-US" smtClean="0"/>
              <a:t>15</a:t>
            </a:fld>
            <a:endParaRPr lang="en-US"/>
          </a:p>
        </p:txBody>
      </p:sp>
    </p:spTree>
    <p:extLst>
      <p:ext uri="{BB962C8B-B14F-4D97-AF65-F5344CB8AC3E}">
        <p14:creationId xmlns:p14="http://schemas.microsoft.com/office/powerpoint/2010/main" val="393378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3328"/>
            <a:ext cx="8194675" cy="564257"/>
          </a:xfrm>
        </p:spPr>
        <p:txBody>
          <a:bodyPr/>
          <a:lstStyle/>
          <a:p>
            <a:r>
              <a:rPr lang="en-US" dirty="0" smtClean="0"/>
              <a:t>The Hamiltonian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Recall we have the following dynamics</a:t>
                </a:r>
              </a:p>
              <a:p>
                <a:pPr marL="454025" lvl="1" indent="0">
                  <a:buNone/>
                </a:pPr>
                <a14:m>
                  <m:oMathPara xmlns:m="http://schemas.openxmlformats.org/officeDocument/2006/math">
                    <m:oMathParaPr>
                      <m:jc m:val="centerGroup"/>
                    </m:oMathParaPr>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𝒙</m:t>
                              </m:r>
                            </m:e>
                          </m:acc>
                        </m:e>
                        <m:sub>
                          <m:r>
                            <a:rPr lang="en-US" sz="2400" i="1">
                              <a:latin typeface="Cambria Math"/>
                            </a:rPr>
                            <m:t>𝑨</m:t>
                          </m:r>
                        </m:sub>
                      </m:sSub>
                      <m:r>
                        <a:rPr lang="en-US" sz="2400" i="1">
                          <a:latin typeface="Cambria Math"/>
                        </a:rPr>
                        <m:t>=</m:t>
                      </m:r>
                      <m:sSub>
                        <m:sSubPr>
                          <m:ctrlPr>
                            <a:rPr lang="en-US" sz="2400" i="1">
                              <a:latin typeface="Cambria Math"/>
                            </a:rPr>
                          </m:ctrlPr>
                        </m:sSubPr>
                        <m:e>
                          <m:r>
                            <a:rPr lang="en-US" sz="2400" i="1">
                              <a:latin typeface="Cambria Math"/>
                            </a:rPr>
                            <m:t>𝒗</m:t>
                          </m:r>
                        </m:e>
                        <m:sub>
                          <m:r>
                            <a:rPr lang="en-US" sz="2400" i="1">
                              <a:latin typeface="Cambria Math"/>
                            </a:rPr>
                            <m:t>𝑨</m:t>
                          </m:r>
                        </m:sub>
                      </m:sSub>
                      <m:r>
                        <a:rPr lang="en-US" sz="2400" i="1">
                          <a:latin typeface="Cambria Math"/>
                        </a:rPr>
                        <m:t>𝒂</m:t>
                      </m:r>
                      <m:d>
                        <m:dPr>
                          <m:ctrlPr>
                            <a:rPr lang="en-US" sz="2400" i="1">
                              <a:latin typeface="Cambria Math"/>
                            </a:rPr>
                          </m:ctrlPr>
                        </m:dPr>
                        <m:e>
                          <m:r>
                            <a:rPr lang="en-US" sz="2400" i="1">
                              <a:latin typeface="Cambria Math"/>
                            </a:rPr>
                            <m:t>𝒕</m:t>
                          </m:r>
                        </m:e>
                      </m:d>
                    </m:oMath>
                  </m:oMathPara>
                </a14:m>
                <a:endParaRPr lang="en-US" sz="2400" dirty="0"/>
              </a:p>
              <a:p>
                <a:pPr marL="454025" lvl="1" indent="0">
                  <a:buNone/>
                </a:pPr>
                <a14:m>
                  <m:oMathPara xmlns:m="http://schemas.openxmlformats.org/officeDocument/2006/math">
                    <m:oMathParaPr>
                      <m:jc m:val="centerGroup"/>
                    </m:oMathParaPr>
                    <m:oMath xmlns:m="http://schemas.openxmlformats.org/officeDocument/2006/math">
                      <m:sSub>
                        <m:sSubPr>
                          <m:ctrlPr>
                            <a:rPr lang="en-US" sz="2400" i="1">
                              <a:latin typeface="Cambria Math"/>
                            </a:rPr>
                          </m:ctrlPr>
                        </m:sSubPr>
                        <m:e>
                          <m:acc>
                            <m:accPr>
                              <m:chr m:val="̇"/>
                              <m:ctrlPr>
                                <a:rPr lang="en-US" sz="2400" i="1">
                                  <a:latin typeface="Cambria Math"/>
                                </a:rPr>
                              </m:ctrlPr>
                            </m:accPr>
                            <m:e>
                              <m:r>
                                <a:rPr lang="en-US" sz="2400" i="1">
                                  <a:latin typeface="Cambria Math"/>
                                </a:rPr>
                                <m:t>𝒙</m:t>
                              </m:r>
                            </m:e>
                          </m:acc>
                        </m:e>
                        <m:sub>
                          <m:r>
                            <a:rPr lang="en-US" sz="2400" i="1">
                              <a:latin typeface="Cambria Math"/>
                            </a:rPr>
                            <m:t>𝑫</m:t>
                          </m:r>
                        </m:sub>
                      </m:sSub>
                      <m:r>
                        <a:rPr lang="en-US" sz="2400" i="1">
                          <a:latin typeface="Cambria Math"/>
                        </a:rPr>
                        <m:t>=</m:t>
                      </m:r>
                      <m:sSub>
                        <m:sSubPr>
                          <m:ctrlPr>
                            <a:rPr lang="en-US" sz="2400" i="1">
                              <a:latin typeface="Cambria Math"/>
                            </a:rPr>
                          </m:ctrlPr>
                        </m:sSubPr>
                        <m:e>
                          <m:r>
                            <a:rPr lang="en-US" sz="2400" i="1">
                              <a:latin typeface="Cambria Math"/>
                            </a:rPr>
                            <m:t>𝒗</m:t>
                          </m:r>
                        </m:e>
                        <m:sub>
                          <m:r>
                            <a:rPr lang="en-US" sz="2400" i="1">
                              <a:latin typeface="Cambria Math"/>
                            </a:rPr>
                            <m:t>𝑫</m:t>
                          </m:r>
                        </m:sub>
                      </m:sSub>
                      <m:r>
                        <a:rPr lang="en-US" sz="2400" i="1">
                          <a:latin typeface="Cambria Math"/>
                        </a:rPr>
                        <m:t>𝒅</m:t>
                      </m:r>
                      <m:d>
                        <m:dPr>
                          <m:ctrlPr>
                            <a:rPr lang="en-US" sz="2400" i="1">
                              <a:latin typeface="Cambria Math"/>
                            </a:rPr>
                          </m:ctrlPr>
                        </m:dPr>
                        <m:e>
                          <m:r>
                            <a:rPr lang="en-US" sz="2400" i="1">
                              <a:latin typeface="Cambria Math"/>
                            </a:rPr>
                            <m:t>𝒕</m:t>
                          </m:r>
                        </m:e>
                      </m:d>
                    </m:oMath>
                  </m:oMathPara>
                </a14:m>
                <a:endParaRPr lang="en-US" sz="2400" dirty="0" smtClean="0"/>
              </a:p>
              <a:p>
                <a:pPr marL="454025" lvl="1" indent="0">
                  <a:buNone/>
                </a:pPr>
                <a:endParaRPr lang="en-US" sz="2400" dirty="0"/>
              </a:p>
              <a:p>
                <a:r>
                  <a:rPr lang="en-US" dirty="0" smtClean="0"/>
                  <a:t>The Hamiltonian becomes</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a:rPr>
                        <m:t>𝑯</m:t>
                      </m:r>
                      <m:d>
                        <m:dPr>
                          <m:ctrlPr>
                            <a:rPr lang="en-US" i="1">
                              <a:latin typeface="Cambria Math"/>
                            </a:rPr>
                          </m:ctrlPr>
                        </m:dPr>
                        <m:e>
                          <m:r>
                            <a:rPr lang="en-US" i="1">
                              <a:latin typeface="Cambria Math"/>
                            </a:rPr>
                            <m:t>𝒙</m:t>
                          </m:r>
                          <m:r>
                            <a:rPr lang="en-US" i="1">
                              <a:latin typeface="Cambria Math"/>
                            </a:rPr>
                            <m:t>,</m:t>
                          </m:r>
                          <m:r>
                            <a:rPr lang="en-US" i="1">
                              <a:latin typeface="Cambria Math"/>
                            </a:rPr>
                            <m:t>𝒑</m:t>
                          </m:r>
                        </m:e>
                      </m:d>
                      <m:r>
                        <a:rPr lang="en-US" i="1">
                          <a:latin typeface="Cambria Math"/>
                        </a:rPr>
                        <m:t>=</m:t>
                      </m:r>
                      <m:func>
                        <m:funcPr>
                          <m:ctrlPr>
                            <a:rPr lang="en-US" i="1">
                              <a:latin typeface="Cambria Math"/>
                            </a:rPr>
                          </m:ctrlPr>
                        </m:funcPr>
                        <m:fName>
                          <m:limLow>
                            <m:limLowPr>
                              <m:ctrlPr>
                                <a:rPr lang="en-US" i="1">
                                  <a:latin typeface="Cambria Math"/>
                                </a:rPr>
                              </m:ctrlPr>
                            </m:limLowPr>
                            <m:e>
                              <m:r>
                                <m:rPr>
                                  <m:sty m:val="p"/>
                                </m:rPr>
                                <a:rPr lang="en-US" b="0">
                                  <a:latin typeface="Cambria Math"/>
                                </a:rPr>
                                <m:t>min</m:t>
                              </m:r>
                            </m:e>
                            <m:lim>
                              <m:r>
                                <a:rPr lang="en-US" i="1">
                                  <a:latin typeface="Cambria Math"/>
                                </a:rPr>
                                <m:t>𝒂</m:t>
                              </m:r>
                            </m:lim>
                          </m:limLow>
                        </m:fName>
                        <m:e>
                          <m:func>
                            <m:funcPr>
                              <m:ctrlPr>
                                <a:rPr lang="en-US" i="1">
                                  <a:latin typeface="Cambria Math"/>
                                </a:rPr>
                              </m:ctrlPr>
                            </m:funcPr>
                            <m:fName>
                              <m:limLow>
                                <m:limLowPr>
                                  <m:ctrlPr>
                                    <a:rPr lang="en-US" i="1">
                                      <a:latin typeface="Cambria Math"/>
                                    </a:rPr>
                                  </m:ctrlPr>
                                </m:limLowPr>
                                <m:e>
                                  <m:r>
                                    <m:rPr>
                                      <m:sty m:val="p"/>
                                    </m:rPr>
                                    <a:rPr lang="en-US" b="0">
                                      <a:latin typeface="Cambria Math"/>
                                    </a:rPr>
                                    <m:t>max</m:t>
                                  </m:r>
                                </m:e>
                                <m:lim>
                                  <m:r>
                                    <a:rPr lang="en-US" i="1">
                                      <a:latin typeface="Cambria Math"/>
                                    </a:rPr>
                                    <m:t>𝒅</m:t>
                                  </m:r>
                                </m:lim>
                              </m:limLow>
                            </m:fName>
                            <m:e>
                              <m:sSup>
                                <m:sSupPr>
                                  <m:ctrlPr>
                                    <a:rPr lang="en-US" i="1">
                                      <a:latin typeface="Cambria Math"/>
                                    </a:rPr>
                                  </m:ctrlPr>
                                </m:sSupPr>
                                <m:e>
                                  <m:r>
                                    <a:rPr lang="en-US" i="1">
                                      <a:latin typeface="Cambria Math"/>
                                    </a:rPr>
                                    <m:t>𝒑</m:t>
                                  </m:r>
                                </m:e>
                                <m:sup>
                                  <m:r>
                                    <a:rPr lang="en-US" i="1">
                                      <a:latin typeface="Cambria Math"/>
                                    </a:rPr>
                                    <m:t>𝑻</m:t>
                                  </m:r>
                                </m:sup>
                              </m:sSup>
                              <m:r>
                                <a:rPr lang="en-US" i="1">
                                  <a:latin typeface="Cambria Math"/>
                                </a:rPr>
                                <m:t>𝒇</m:t>
                              </m:r>
                              <m:d>
                                <m:dPr>
                                  <m:ctrlPr>
                                    <a:rPr lang="en-US" i="1">
                                      <a:latin typeface="Cambria Math"/>
                                    </a:rPr>
                                  </m:ctrlPr>
                                </m:dPr>
                                <m:e>
                                  <m:r>
                                    <a:rPr lang="en-US" i="1">
                                      <a:latin typeface="Cambria Math"/>
                                    </a:rPr>
                                    <m:t>𝒙</m:t>
                                  </m:r>
                                  <m:r>
                                    <a:rPr lang="en-US" i="1">
                                      <a:latin typeface="Cambria Math"/>
                                    </a:rPr>
                                    <m:t>,</m:t>
                                  </m:r>
                                  <m:r>
                                    <a:rPr lang="en-US" i="1">
                                      <a:latin typeface="Cambria Math"/>
                                    </a:rPr>
                                    <m:t>𝒂</m:t>
                                  </m:r>
                                  <m:r>
                                    <a:rPr lang="en-US" i="1">
                                      <a:latin typeface="Cambria Math"/>
                                    </a:rPr>
                                    <m:t>,</m:t>
                                  </m:r>
                                  <m:r>
                                    <a:rPr lang="en-US" i="1">
                                      <a:latin typeface="Cambria Math"/>
                                    </a:rPr>
                                    <m:t>𝒅</m:t>
                                  </m:r>
                                </m:e>
                              </m:d>
                            </m:e>
                          </m:func>
                        </m:e>
                      </m:func>
                    </m:oMath>
                  </m:oMathPara>
                </a14:m>
                <a:endParaRPr lang="en-US" dirty="0" smtClean="0"/>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a:rPr>
                        <m:t>=</m:t>
                      </m:r>
                      <m:func>
                        <m:funcPr>
                          <m:ctrlPr>
                            <a:rPr lang="en-US" i="1">
                              <a:latin typeface="Cambria Math"/>
                            </a:rPr>
                          </m:ctrlPr>
                        </m:funcPr>
                        <m:fName>
                          <m:limLow>
                            <m:limLowPr>
                              <m:ctrlPr>
                                <a:rPr lang="en-US" i="1">
                                  <a:latin typeface="Cambria Math"/>
                                </a:rPr>
                              </m:ctrlPr>
                            </m:limLowPr>
                            <m:e>
                              <m:r>
                                <m:rPr>
                                  <m:sty m:val="p"/>
                                </m:rPr>
                                <a:rPr lang="en-US" b="0">
                                  <a:latin typeface="Cambria Math"/>
                                </a:rPr>
                                <m:t>min</m:t>
                              </m:r>
                            </m:e>
                            <m:lim>
                              <m:r>
                                <a:rPr lang="en-US" i="1">
                                  <a:latin typeface="Cambria Math"/>
                                </a:rPr>
                                <m:t>𝒂</m:t>
                              </m:r>
                            </m:lim>
                          </m:limLow>
                        </m:fName>
                        <m:e>
                          <m:func>
                            <m:funcPr>
                              <m:ctrlPr>
                                <a:rPr lang="en-US" i="1">
                                  <a:latin typeface="Cambria Math"/>
                                </a:rPr>
                              </m:ctrlPr>
                            </m:funcPr>
                            <m:fName>
                              <m:limLow>
                                <m:limLowPr>
                                  <m:ctrlPr>
                                    <a:rPr lang="en-US" i="1">
                                      <a:latin typeface="Cambria Math"/>
                                    </a:rPr>
                                  </m:ctrlPr>
                                </m:limLowPr>
                                <m:e>
                                  <m:r>
                                    <m:rPr>
                                      <m:sty m:val="p"/>
                                    </m:rPr>
                                    <a:rPr lang="en-US" b="0">
                                      <a:latin typeface="Cambria Math"/>
                                    </a:rPr>
                                    <m:t>max</m:t>
                                  </m:r>
                                </m:e>
                                <m:lim>
                                  <m:r>
                                    <a:rPr lang="en-US" i="1">
                                      <a:latin typeface="Cambria Math"/>
                                    </a:rPr>
                                    <m:t>𝒅</m:t>
                                  </m:r>
                                </m:lim>
                              </m:limLow>
                            </m:fName>
                            <m:e>
                              <m:sSubSup>
                                <m:sSubSupPr>
                                  <m:ctrlPr>
                                    <a:rPr lang="en-US" b="1" i="1" smtClean="0">
                                      <a:latin typeface="Cambria Math"/>
                                    </a:rPr>
                                  </m:ctrlPr>
                                </m:sSubSupPr>
                                <m:e>
                                  <m:r>
                                    <a:rPr lang="en-US" b="1" i="1" smtClean="0">
                                      <a:latin typeface="Cambria Math"/>
                                    </a:rPr>
                                    <m:t>𝒑</m:t>
                                  </m:r>
                                </m:e>
                                <m:sub>
                                  <m:r>
                                    <a:rPr lang="en-US" b="1" i="1" smtClean="0">
                                      <a:latin typeface="Cambria Math"/>
                                    </a:rPr>
                                    <m:t>𝑨</m:t>
                                  </m:r>
                                </m:sub>
                                <m:sup>
                                  <m:r>
                                    <a:rPr lang="en-US" b="1" i="1" smtClean="0">
                                      <a:latin typeface="Cambria Math"/>
                                    </a:rPr>
                                    <m:t>𝑻</m:t>
                                  </m:r>
                                </m:sup>
                              </m:sSubSup>
                              <m:r>
                                <a:rPr lang="en-US" b="1" i="1" smtClean="0">
                                  <a:latin typeface="Cambria Math"/>
                                </a:rPr>
                                <m:t>𝒂</m:t>
                              </m:r>
                              <m:d>
                                <m:dPr>
                                  <m:ctrlPr>
                                    <a:rPr lang="en-US" b="1" i="1" smtClean="0">
                                      <a:latin typeface="Cambria Math"/>
                                    </a:rPr>
                                  </m:ctrlPr>
                                </m:dPr>
                                <m:e>
                                  <m:r>
                                    <a:rPr lang="en-US" b="1" i="1" smtClean="0">
                                      <a:latin typeface="Cambria Math"/>
                                    </a:rPr>
                                    <m:t>𝒕</m:t>
                                  </m:r>
                                </m:e>
                              </m:d>
                              <m:r>
                                <a:rPr lang="en-US" b="1" i="1" smtClean="0">
                                  <a:latin typeface="Cambria Math"/>
                                </a:rPr>
                                <m:t>+</m:t>
                              </m:r>
                              <m:sSubSup>
                                <m:sSubSupPr>
                                  <m:ctrlPr>
                                    <a:rPr lang="en-US" b="1" i="1" smtClean="0">
                                      <a:latin typeface="Cambria Math"/>
                                    </a:rPr>
                                  </m:ctrlPr>
                                </m:sSubSupPr>
                                <m:e>
                                  <m:r>
                                    <a:rPr lang="en-US" b="1" i="1" smtClean="0">
                                      <a:latin typeface="Cambria Math"/>
                                    </a:rPr>
                                    <m:t>𝒑</m:t>
                                  </m:r>
                                </m:e>
                                <m:sub>
                                  <m:r>
                                    <a:rPr lang="en-US" b="1" i="1" smtClean="0">
                                      <a:latin typeface="Cambria Math"/>
                                    </a:rPr>
                                    <m:t>𝑫</m:t>
                                  </m:r>
                                </m:sub>
                                <m:sup>
                                  <m:r>
                                    <a:rPr lang="en-US" b="1" i="1" smtClean="0">
                                      <a:latin typeface="Cambria Math"/>
                                    </a:rPr>
                                    <m:t>𝑻</m:t>
                                  </m:r>
                                </m:sup>
                              </m:sSubSup>
                              <m:r>
                                <a:rPr lang="en-US" b="1" i="1" smtClean="0">
                                  <a:latin typeface="Cambria Math"/>
                                </a:rPr>
                                <m:t>𝒅</m:t>
                              </m:r>
                              <m:d>
                                <m:dPr>
                                  <m:ctrlPr>
                                    <a:rPr lang="en-US" b="1" i="1" smtClean="0">
                                      <a:latin typeface="Cambria Math"/>
                                    </a:rPr>
                                  </m:ctrlPr>
                                </m:dPr>
                                <m:e>
                                  <m:r>
                                    <a:rPr lang="en-US" b="1" i="1" smtClean="0">
                                      <a:latin typeface="Cambria Math"/>
                                    </a:rPr>
                                    <m:t>𝒕</m:t>
                                  </m:r>
                                </m:e>
                              </m:d>
                            </m:e>
                          </m:func>
                        </m:e>
                      </m:func>
                    </m:oMath>
                  </m:oMathPara>
                </a14:m>
                <a:endParaRPr lang="en-US" dirty="0" smtClean="0"/>
              </a:p>
              <a:p>
                <a:pPr marL="0" indent="0">
                  <a:buNone/>
                </a:pPr>
                <a:endParaRPr lang="en-US" dirty="0"/>
              </a:p>
              <a:p>
                <a:r>
                  <a:rPr lang="en-US" dirty="0" smtClean="0"/>
                  <a:t>Performing the maximization, we have</a:t>
                </a:r>
              </a:p>
              <a:p>
                <a:pPr marL="0" indent="0">
                  <a:buNone/>
                </a:pPr>
                <a14:m>
                  <m:oMathPara xmlns:m="http://schemas.openxmlformats.org/officeDocument/2006/math">
                    <m:oMathParaPr>
                      <m:jc m:val="centerGroup"/>
                    </m:oMathParaPr>
                    <m:oMath xmlns:m="http://schemas.openxmlformats.org/officeDocument/2006/math">
                      <m:r>
                        <a:rPr lang="en-US" i="1">
                          <a:latin typeface="Cambria Math"/>
                        </a:rPr>
                        <m:t>𝑯</m:t>
                      </m:r>
                      <m:d>
                        <m:dPr>
                          <m:ctrlPr>
                            <a:rPr lang="en-US" i="1">
                              <a:latin typeface="Cambria Math"/>
                            </a:rPr>
                          </m:ctrlPr>
                        </m:dPr>
                        <m:e>
                          <m:r>
                            <a:rPr lang="en-US" i="1">
                              <a:latin typeface="Cambria Math"/>
                            </a:rPr>
                            <m:t>𝒙</m:t>
                          </m:r>
                          <m:r>
                            <a:rPr lang="en-US" i="1">
                              <a:latin typeface="Cambria Math"/>
                            </a:rPr>
                            <m:t>,</m:t>
                          </m:r>
                          <m:r>
                            <a:rPr lang="en-US" i="1">
                              <a:latin typeface="Cambria Math"/>
                            </a:rPr>
                            <m:t>𝒑</m:t>
                          </m:r>
                        </m:e>
                      </m:d>
                      <m:r>
                        <a:rPr lang="en-US" b="1" i="1" smtClean="0">
                          <a:latin typeface="Cambria Math"/>
                        </a:rPr>
                        <m:t>=−</m:t>
                      </m:r>
                      <m:sSub>
                        <m:sSubPr>
                          <m:ctrlPr>
                            <a:rPr lang="en-US" b="1" i="1" smtClean="0">
                              <a:latin typeface="Cambria Math"/>
                            </a:rPr>
                          </m:ctrlPr>
                        </m:sSubPr>
                        <m:e>
                          <m:d>
                            <m:dPr>
                              <m:begChr m:val="‖"/>
                              <m:endChr m:val="‖"/>
                              <m:ctrlPr>
                                <a:rPr lang="en-US" b="1" i="1" smtClean="0">
                                  <a:latin typeface="Cambria Math"/>
                                </a:rPr>
                              </m:ctrlPr>
                            </m:dPr>
                            <m:e>
                              <m:sSubSup>
                                <m:sSubSupPr>
                                  <m:ctrlPr>
                                    <a:rPr lang="en-US" b="1" i="1" smtClean="0">
                                      <a:latin typeface="Cambria Math"/>
                                    </a:rPr>
                                  </m:ctrlPr>
                                </m:sSubSupPr>
                                <m:e>
                                  <m:r>
                                    <a:rPr lang="en-US" b="1" i="1" smtClean="0">
                                      <a:latin typeface="Cambria Math"/>
                                    </a:rPr>
                                    <m:t>𝒑</m:t>
                                  </m:r>
                                </m:e>
                                <m:sub>
                                  <m:r>
                                    <a:rPr lang="en-US" b="1" i="1" smtClean="0">
                                      <a:latin typeface="Cambria Math"/>
                                    </a:rPr>
                                    <m:t>𝑨</m:t>
                                  </m:r>
                                </m:sub>
                                <m:sup>
                                  <m:r>
                                    <a:rPr lang="en-US" b="1" i="1" smtClean="0">
                                      <a:latin typeface="Cambria Math"/>
                                    </a:rPr>
                                    <m:t>𝑻</m:t>
                                  </m:r>
                                </m:sup>
                              </m:sSubSup>
                            </m:e>
                          </m:d>
                        </m:e>
                        <m:sub>
                          <m:r>
                            <a:rPr lang="en-US" b="1" i="1" smtClean="0">
                              <a:latin typeface="Cambria Math"/>
                            </a:rPr>
                            <m:t>𝟐</m:t>
                          </m:r>
                        </m:sub>
                      </m:sSub>
                      <m:r>
                        <a:rPr lang="en-US" b="1" i="1" smtClean="0">
                          <a:latin typeface="Cambria Math"/>
                        </a:rPr>
                        <m:t>+</m:t>
                      </m:r>
                      <m:sSub>
                        <m:sSubPr>
                          <m:ctrlPr>
                            <a:rPr lang="en-US" i="1">
                              <a:latin typeface="Cambria Math"/>
                            </a:rPr>
                          </m:ctrlPr>
                        </m:sSubPr>
                        <m:e>
                          <m:d>
                            <m:dPr>
                              <m:begChr m:val="‖"/>
                              <m:endChr m:val="‖"/>
                              <m:ctrlPr>
                                <a:rPr lang="en-US" i="1">
                                  <a:latin typeface="Cambria Math"/>
                                </a:rPr>
                              </m:ctrlPr>
                            </m:dPr>
                            <m:e>
                              <m:sSubSup>
                                <m:sSubSupPr>
                                  <m:ctrlPr>
                                    <a:rPr lang="en-US" i="1">
                                      <a:latin typeface="Cambria Math"/>
                                    </a:rPr>
                                  </m:ctrlPr>
                                </m:sSubSupPr>
                                <m:e>
                                  <m:r>
                                    <a:rPr lang="en-US" i="1">
                                      <a:latin typeface="Cambria Math"/>
                                    </a:rPr>
                                    <m:t>𝒑</m:t>
                                  </m:r>
                                </m:e>
                                <m:sub>
                                  <m:r>
                                    <a:rPr lang="en-US" b="1" i="1" smtClean="0">
                                      <a:latin typeface="Cambria Math"/>
                                    </a:rPr>
                                    <m:t>𝑫</m:t>
                                  </m:r>
                                </m:sub>
                                <m:sup>
                                  <m:r>
                                    <a:rPr lang="en-US" i="1">
                                      <a:latin typeface="Cambria Math"/>
                                    </a:rPr>
                                    <m:t>𝑻</m:t>
                                  </m:r>
                                </m:sup>
                              </m:sSubSup>
                            </m:e>
                          </m:d>
                        </m:e>
                        <m:sub>
                          <m:r>
                            <a:rPr lang="en-US" i="1">
                              <a:latin typeface="Cambria Math"/>
                            </a:rPr>
                            <m:t>𝟐</m:t>
                          </m:r>
                        </m:sub>
                      </m:sSub>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11D0641D-6455-4374-9517-F3B790035A30}" type="slidenum">
              <a:rPr lang="en-US" smtClean="0"/>
              <a:t>16</a:t>
            </a:fld>
            <a:endParaRPr lang="en-US"/>
          </a:p>
        </p:txBody>
      </p:sp>
      <p:grpSp>
        <p:nvGrpSpPr>
          <p:cNvPr id="11" name="Group 10"/>
          <p:cNvGrpSpPr/>
          <p:nvPr/>
        </p:nvGrpSpPr>
        <p:grpSpPr>
          <a:xfrm>
            <a:off x="7086600" y="4050268"/>
            <a:ext cx="1853734" cy="1664732"/>
            <a:chOff x="7086600" y="4050268"/>
            <a:chExt cx="1853734" cy="1664732"/>
          </a:xfrm>
        </p:grpSpPr>
        <p:sp>
          <p:nvSpPr>
            <p:cNvPr id="5" name="Oval 4"/>
            <p:cNvSpPr/>
            <p:nvPr/>
          </p:nvSpPr>
          <p:spPr bwMode="auto">
            <a:xfrm>
              <a:off x="7086600" y="4419600"/>
              <a:ext cx="1371600" cy="1295400"/>
            </a:xfrm>
            <a:prstGeom prst="ellipse">
              <a:avLst/>
            </a:prstGeom>
            <a:noFill/>
            <a:ln w="38100" cap="flat" cmpd="sng" algn="ctr">
              <a:solidFill>
                <a:schemeClr val="accent2"/>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smtClean="0">
                <a:ln>
                  <a:noFill/>
                </a:ln>
                <a:solidFill>
                  <a:schemeClr val="accent2"/>
                </a:solidFill>
                <a:effectLst/>
                <a:latin typeface="Arial" charset="0"/>
                <a:ea typeface="Gulim" pitchFamily="50" charset="-127"/>
              </a:endParaRPr>
            </a:p>
          </p:txBody>
        </p:sp>
        <p:cxnSp>
          <p:nvCxnSpPr>
            <p:cNvPr id="7" name="Straight Arrow Connector 6"/>
            <p:cNvCxnSpPr>
              <a:endCxn id="5" idx="7"/>
            </p:cNvCxnSpPr>
            <p:nvPr/>
          </p:nvCxnSpPr>
          <p:spPr bwMode="auto">
            <a:xfrm flipV="1">
              <a:off x="7772400" y="4609307"/>
              <a:ext cx="484934" cy="457993"/>
            </a:xfrm>
            <a:prstGeom prst="straightConnector1">
              <a:avLst/>
            </a:prstGeom>
            <a:noFill/>
            <a:ln w="38100" cap="flat" cmpd="sng" algn="ctr">
              <a:solidFill>
                <a:schemeClr val="accent2"/>
              </a:solidFill>
              <a:prstDash val="solid"/>
              <a:round/>
              <a:headEnd type="none" w="sm" len="sm"/>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9" name="TextBox 8"/>
                <p:cNvSpPr txBox="1"/>
                <p:nvPr/>
              </p:nvSpPr>
              <p:spPr>
                <a:xfrm>
                  <a:off x="7924800" y="4050268"/>
                  <a:ext cx="1015534" cy="369332"/>
                </a:xfrm>
                <a:prstGeom prst="rect">
                  <a:avLst/>
                </a:prstGeom>
                <a:noFill/>
              </p:spPr>
              <p:txBody>
                <a:bodyPr wrap="none" rtlCol="0">
                  <a:spAutoFit/>
                </a:bodyPr>
                <a:lstStyle/>
                <a:p>
                  <a14:m>
                    <m:oMath xmlns:m="http://schemas.openxmlformats.org/officeDocument/2006/math">
                      <m:sSub>
                        <m:sSubPr>
                          <m:ctrlPr>
                            <a:rPr lang="en-US" b="0" i="1" smtClean="0">
                              <a:latin typeface="Cambria Math"/>
                            </a:rPr>
                          </m:ctrlPr>
                        </m:sSubPr>
                        <m:e>
                          <m:r>
                            <a:rPr lang="en-US" b="0" i="1" smtClean="0">
                              <a:latin typeface="Cambria Math"/>
                            </a:rPr>
                            <m:t>𝑝</m:t>
                          </m:r>
                        </m:e>
                        <m:sub>
                          <m:r>
                            <a:rPr lang="en-US" b="0" i="1" smtClean="0">
                              <a:latin typeface="Cambria Math"/>
                            </a:rPr>
                            <m:t>𝐷</m:t>
                          </m:r>
                        </m:sub>
                      </m:sSub>
                    </m:oMath>
                  </a14:m>
                  <a:r>
                    <a:rPr lang="en-US" dirty="0" smtClean="0"/>
                    <a:t> or </a:t>
                  </a:r>
                  <a14:m>
                    <m:oMath xmlns:m="http://schemas.openxmlformats.org/officeDocument/2006/math">
                      <m:sSub>
                        <m:sSubPr>
                          <m:ctrlPr>
                            <a:rPr lang="en-US" b="0" i="1" smtClean="0">
                              <a:latin typeface="Cambria Math"/>
                            </a:rPr>
                          </m:ctrlPr>
                        </m:sSubPr>
                        <m:e>
                          <m:r>
                            <a:rPr lang="en-US" b="0" i="1" smtClean="0">
                              <a:latin typeface="Cambria Math"/>
                            </a:rPr>
                            <m:t>𝑝</m:t>
                          </m:r>
                        </m:e>
                        <m:sub>
                          <m:r>
                            <a:rPr lang="en-US" b="0" i="1" smtClean="0">
                              <a:latin typeface="Cambria Math"/>
                            </a:rPr>
                            <m:t>𝐴</m:t>
                          </m:r>
                        </m:sub>
                      </m:sSub>
                    </m:oMath>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7924800" y="4050268"/>
                  <a:ext cx="1015534" cy="369332"/>
                </a:xfrm>
                <a:prstGeom prst="rect">
                  <a:avLst/>
                </a:prstGeom>
                <a:blipFill rotWithShape="1">
                  <a:blip r:embed="rId4"/>
                  <a:stretch>
                    <a:fillRect t="-8197" b="-24590"/>
                  </a:stretch>
                </a:blipFill>
              </p:spPr>
              <p:txBody>
                <a:bodyPr/>
                <a:lstStyle/>
                <a:p>
                  <a:r>
                    <a:rPr lang="en-US">
                      <a:noFill/>
                    </a:rPr>
                    <a:t> </a:t>
                  </a:r>
                </a:p>
              </p:txBody>
            </p:sp>
          </mc:Fallback>
        </mc:AlternateContent>
        <p:sp>
          <p:nvSpPr>
            <p:cNvPr id="10" name="Freeform 9"/>
            <p:cNvSpPr/>
            <p:nvPr/>
          </p:nvSpPr>
          <p:spPr bwMode="auto">
            <a:xfrm>
              <a:off x="7790583" y="4296427"/>
              <a:ext cx="201022" cy="551146"/>
            </a:xfrm>
            <a:custGeom>
              <a:avLst/>
              <a:gdLst>
                <a:gd name="connsiteX0" fmla="*/ 201022 w 201022"/>
                <a:gd name="connsiteY0" fmla="*/ 0 h 551146"/>
                <a:gd name="connsiteX1" fmla="*/ 606 w 201022"/>
                <a:gd name="connsiteY1" fmla="*/ 300625 h 551146"/>
                <a:gd name="connsiteX2" fmla="*/ 150918 w 201022"/>
                <a:gd name="connsiteY2" fmla="*/ 551146 h 551146"/>
              </a:gdLst>
              <a:ahLst/>
              <a:cxnLst>
                <a:cxn ang="0">
                  <a:pos x="connsiteX0" y="connsiteY0"/>
                </a:cxn>
                <a:cxn ang="0">
                  <a:pos x="connsiteX1" y="connsiteY1"/>
                </a:cxn>
                <a:cxn ang="0">
                  <a:pos x="connsiteX2" y="connsiteY2"/>
                </a:cxn>
              </a:cxnLst>
              <a:rect l="l" t="t" r="r" b="b"/>
              <a:pathLst>
                <a:path w="201022" h="551146">
                  <a:moveTo>
                    <a:pt x="201022" y="0"/>
                  </a:moveTo>
                  <a:cubicBezTo>
                    <a:pt x="104989" y="104383"/>
                    <a:pt x="8957" y="208767"/>
                    <a:pt x="606" y="300625"/>
                  </a:cubicBezTo>
                  <a:cubicBezTo>
                    <a:pt x="-7745" y="392483"/>
                    <a:pt x="71586" y="471814"/>
                    <a:pt x="150918" y="551146"/>
                  </a:cubicBezTo>
                </a:path>
              </a:pathLst>
            </a:custGeom>
            <a:ln>
              <a:headEnd type="none" w="sm" len="sm"/>
              <a:tailEnd type="none" w="sm" len="sm"/>
            </a:ln>
            <a:extLst/>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smtClean="0">
                <a:ln>
                  <a:noFill/>
                </a:ln>
                <a:solidFill>
                  <a:schemeClr val="accent2"/>
                </a:solidFill>
                <a:effectLst/>
                <a:latin typeface="Arial" charset="0"/>
                <a:ea typeface="Gulim" pitchFamily="50" charset="-127"/>
              </a:endParaRPr>
            </a:p>
          </p:txBody>
        </p:sp>
      </p:grpSp>
    </p:spTree>
    <p:extLst>
      <p:ext uri="{BB962C8B-B14F-4D97-AF65-F5344CB8AC3E}">
        <p14:creationId xmlns:p14="http://schemas.microsoft.com/office/powerpoint/2010/main" val="1480786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3328"/>
            <a:ext cx="8194675" cy="564257"/>
          </a:xfrm>
        </p:spPr>
        <p:txBody>
          <a:bodyPr/>
          <a:lstStyle/>
          <a:p>
            <a:r>
              <a:rPr lang="en-US" dirty="0" smtClean="0"/>
              <a:t>Solution to the 4D HJI PDE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Set of initial conditions from which the attacker guaranteed to win after time </a:t>
                </a:r>
                <a14:m>
                  <m:oMath xmlns:m="http://schemas.openxmlformats.org/officeDocument/2006/math">
                    <m:r>
                      <a:rPr lang="en-US" i="1">
                        <a:latin typeface="Cambria Math"/>
                      </a:rPr>
                      <m:t>𝑻</m:t>
                    </m:r>
                  </m:oMath>
                </a14:m>
                <a:r>
                  <a:rPr lang="en-US" dirty="0"/>
                  <a:t>:</a:t>
                </a:r>
              </a:p>
              <a:p>
                <a:pPr marL="0" indent="0">
                  <a:buNone/>
                </a:pPr>
                <a14:m>
                  <m:oMathPara xmlns:m="http://schemas.openxmlformats.org/officeDocument/2006/math">
                    <m:oMathParaPr>
                      <m:jc m:val="centerGroup"/>
                    </m:oMathParaPr>
                    <m:oMath xmlns:m="http://schemas.openxmlformats.org/officeDocument/2006/math">
                      <m:r>
                        <a:rPr lang="en-US" i="1">
                          <a:latin typeface="Cambria Math"/>
                        </a:rPr>
                        <m:t>ℛ</m:t>
                      </m:r>
                      <m:sSub>
                        <m:sSubPr>
                          <m:ctrlPr>
                            <a:rPr lang="en-US" i="1">
                              <a:latin typeface="Cambria Math"/>
                            </a:rPr>
                          </m:ctrlPr>
                        </m:sSubPr>
                        <m:e>
                          <m:r>
                            <a:rPr lang="en-US" i="1">
                              <a:latin typeface="Cambria Math"/>
                            </a:rPr>
                            <m:t>𝒜</m:t>
                          </m:r>
                        </m:e>
                        <m:sub>
                          <m:r>
                            <a:rPr lang="en-US" i="1">
                              <a:latin typeface="Cambria Math"/>
                            </a:rPr>
                            <m:t>𝑻</m:t>
                          </m:r>
                        </m:sub>
                      </m:sSub>
                      <m:d>
                        <m:dPr>
                          <m:ctrlPr>
                            <a:rPr lang="en-US" i="1">
                              <a:latin typeface="Cambria Math"/>
                            </a:rPr>
                          </m:ctrlPr>
                        </m:dPr>
                        <m:e>
                          <m:r>
                            <a:rPr lang="en-US" i="1">
                              <a:latin typeface="Cambria Math"/>
                            </a:rPr>
                            <m:t>𝑹</m:t>
                          </m:r>
                          <m:r>
                            <a:rPr lang="en-US" i="1">
                              <a:latin typeface="Cambria Math"/>
                            </a:rPr>
                            <m:t>,</m:t>
                          </m:r>
                          <m:r>
                            <a:rPr lang="en-US" i="1">
                              <a:latin typeface="Cambria Math"/>
                            </a:rPr>
                            <m:t>𝑨</m:t>
                          </m:r>
                        </m:e>
                      </m:d>
                      <m:r>
                        <a:rPr lang="en-US" i="1">
                          <a:latin typeface="Cambria Math"/>
                        </a:rPr>
                        <m:t>=</m:t>
                      </m:r>
                      <m:d>
                        <m:dPr>
                          <m:begChr m:val="{"/>
                          <m:endChr m:val="}"/>
                          <m:ctrlPr>
                            <a:rPr lang="en-US" i="1">
                              <a:latin typeface="Cambria Math"/>
                            </a:rPr>
                          </m:ctrlPr>
                        </m:dPr>
                        <m:e>
                          <m:r>
                            <a:rPr lang="en-US" i="1">
                              <a:latin typeface="Cambria Math"/>
                            </a:rPr>
                            <m:t>𝒙</m:t>
                          </m:r>
                          <m:r>
                            <a:rPr lang="en-US" i="1">
                              <a:latin typeface="Cambria Math"/>
                            </a:rPr>
                            <m:t>∈</m:t>
                          </m:r>
                          <m:sSup>
                            <m:sSupPr>
                              <m:ctrlPr>
                                <a:rPr lang="en-US" i="1">
                                  <a:latin typeface="Cambria Math"/>
                                </a:rPr>
                              </m:ctrlPr>
                            </m:sSupPr>
                            <m:e>
                              <m:r>
                                <a:rPr lang="en-US" i="1">
                                  <a:latin typeface="Cambria Math"/>
                                </a:rPr>
                                <m:t>ℝ</m:t>
                              </m:r>
                            </m:e>
                            <m:sup>
                              <m:r>
                                <a:rPr lang="en-US" i="1">
                                  <a:latin typeface="Cambria Math"/>
                                </a:rPr>
                                <m:t>𝟒</m:t>
                              </m:r>
                            </m:sup>
                          </m:sSup>
                          <m:r>
                            <a:rPr lang="en-US" i="1">
                              <a:latin typeface="Cambria Math"/>
                            </a:rPr>
                            <m:t>:</m:t>
                          </m:r>
                          <m:r>
                            <a:rPr lang="en-US">
                              <a:latin typeface="Cambria Math"/>
                            </a:rPr>
                            <m:t>𝚽</m:t>
                          </m:r>
                          <m:d>
                            <m:dPr>
                              <m:ctrlPr>
                                <a:rPr lang="en-US" i="1">
                                  <a:latin typeface="Cambria Math"/>
                                </a:rPr>
                              </m:ctrlPr>
                            </m:dPr>
                            <m:e>
                              <m:r>
                                <a:rPr lang="en-US" i="1">
                                  <a:latin typeface="Cambria Math"/>
                                </a:rPr>
                                <m:t>𝒙</m:t>
                              </m:r>
                              <m:r>
                                <a:rPr lang="en-US" i="1">
                                  <a:latin typeface="Cambria Math"/>
                                </a:rPr>
                                <m:t>,−</m:t>
                              </m:r>
                              <m:r>
                                <a:rPr lang="en-US" i="1">
                                  <a:latin typeface="Cambria Math"/>
                                </a:rPr>
                                <m:t>𝑻</m:t>
                              </m:r>
                            </m:e>
                          </m:d>
                          <m:r>
                            <a:rPr lang="en-US" i="1">
                              <a:latin typeface="Cambria Math"/>
                            </a:rPr>
                            <m:t>≤</m:t>
                          </m:r>
                          <m:r>
                            <a:rPr lang="en-US" i="1">
                              <a:latin typeface="Cambria Math"/>
                            </a:rPr>
                            <m:t>𝟎</m:t>
                          </m:r>
                        </m:e>
                      </m:d>
                    </m:oMath>
                  </m:oMathPara>
                </a14:m>
                <a:endParaRPr lang="en-US" i="1" dirty="0"/>
              </a:p>
              <a:p>
                <a:pPr marL="0" indent="0">
                  <a:buNone/>
                </a:pPr>
                <a:endParaRPr lang="en-US" i="1" dirty="0" smtClean="0"/>
              </a:p>
              <a:p>
                <a:pPr marL="0" indent="0">
                  <a:buNone/>
                </a:pPr>
                <a:endParaRPr lang="en-US" i="1" dirty="0"/>
              </a:p>
              <a:p>
                <a14:m>
                  <m:oMath xmlns:m="http://schemas.openxmlformats.org/officeDocument/2006/math">
                    <m:r>
                      <a:rPr lang="en-US" i="1">
                        <a:latin typeface="Cambria Math"/>
                      </a:rPr>
                      <m:t>𝑻</m:t>
                    </m:r>
                    <m:r>
                      <a:rPr lang="en-US" i="1">
                        <a:latin typeface="Cambria Math"/>
                      </a:rPr>
                      <m:t>→∞⇒</m:t>
                    </m:r>
                    <m:r>
                      <a:rPr lang="en-US" i="1">
                        <a:latin typeface="Cambria Math"/>
                      </a:rPr>
                      <m:t>ℛ</m:t>
                    </m:r>
                    <m:sSub>
                      <m:sSubPr>
                        <m:ctrlPr>
                          <a:rPr lang="en-US" i="1">
                            <a:latin typeface="Cambria Math"/>
                          </a:rPr>
                        </m:ctrlPr>
                      </m:sSubPr>
                      <m:e>
                        <m:r>
                          <a:rPr lang="en-US" i="1">
                            <a:latin typeface="Cambria Math"/>
                          </a:rPr>
                          <m:t>𝒜</m:t>
                        </m:r>
                      </m:e>
                      <m:sub>
                        <m:r>
                          <a:rPr lang="en-US" i="1">
                            <a:latin typeface="Cambria Math"/>
                          </a:rPr>
                          <m:t>∞</m:t>
                        </m:r>
                      </m:sub>
                    </m:sSub>
                    <m:d>
                      <m:dPr>
                        <m:ctrlPr>
                          <a:rPr lang="en-US" i="1">
                            <a:latin typeface="Cambria Math"/>
                          </a:rPr>
                        </m:ctrlPr>
                      </m:dPr>
                      <m:e>
                        <m:r>
                          <a:rPr lang="en-US" i="1">
                            <a:latin typeface="Cambria Math"/>
                          </a:rPr>
                          <m:t>𝑹</m:t>
                        </m:r>
                        <m:r>
                          <a:rPr lang="en-US" i="1">
                            <a:latin typeface="Cambria Math"/>
                          </a:rPr>
                          <m:t>,</m:t>
                        </m:r>
                        <m:r>
                          <a:rPr lang="en-US" i="1">
                            <a:latin typeface="Cambria Math"/>
                          </a:rPr>
                          <m:t>𝑨</m:t>
                        </m:r>
                      </m:e>
                    </m:d>
                  </m:oMath>
                </a14:m>
                <a:r>
                  <a:rPr lang="en-US" dirty="0"/>
                  <a:t> -- reach-avoid set</a:t>
                </a:r>
              </a:p>
              <a:p>
                <a:pPr lvl="1"/>
                <a:endParaRPr lang="en-US" dirty="0" smtClean="0"/>
              </a:p>
              <a:p>
                <a:pPr lvl="1"/>
                <a:endParaRPr lang="en-US" dirty="0"/>
              </a:p>
              <a:p>
                <a:r>
                  <a:rPr lang="en-US" dirty="0" smtClean="0"/>
                  <a:t>Level </a:t>
                </a:r>
                <a:r>
                  <a:rPr lang="en-US" dirty="0"/>
                  <a:t>set representation: </a:t>
                </a:r>
                <a14:m>
                  <m:oMath xmlns:m="http://schemas.openxmlformats.org/officeDocument/2006/math">
                    <m:sSub>
                      <m:sSubPr>
                        <m:ctrlPr>
                          <a:rPr lang="en-US" i="1">
                            <a:latin typeface="Cambria Math"/>
                          </a:rPr>
                        </m:ctrlPr>
                      </m:sSubPr>
                      <m:e>
                        <m:r>
                          <a:rPr lang="en-US">
                            <a:latin typeface="Cambria Math"/>
                          </a:rPr>
                          <m:t>𝚽</m:t>
                        </m:r>
                      </m:e>
                      <m:sub>
                        <m:r>
                          <a:rPr lang="en-US">
                            <a:latin typeface="Cambria Math"/>
                          </a:rPr>
                          <m:t>𝟒</m:t>
                        </m:r>
                      </m:sub>
                    </m:sSub>
                    <m:d>
                      <m:dPr>
                        <m:ctrlPr>
                          <a:rPr lang="en-US" i="1">
                            <a:latin typeface="Cambria Math"/>
                          </a:rPr>
                        </m:ctrlPr>
                      </m:dPr>
                      <m:e>
                        <m:r>
                          <a:rPr lang="en-US" i="1">
                            <a:latin typeface="Cambria Math"/>
                          </a:rPr>
                          <m:t>𝒙</m:t>
                        </m:r>
                      </m:e>
                    </m:d>
                  </m:oMath>
                </a14:m>
                <a:endParaRPr lang="en-US" dirty="0"/>
              </a:p>
              <a:p>
                <a:pPr lvl="1"/>
                <a14:m>
                  <m:oMath xmlns:m="http://schemas.openxmlformats.org/officeDocument/2006/math">
                    <m:r>
                      <a:rPr lang="en-US" b="1" i="1" smtClean="0">
                        <a:latin typeface="Cambria Math"/>
                      </a:rPr>
                      <m:t>𝒙</m:t>
                    </m:r>
                    <m:r>
                      <a:rPr lang="en-US" b="1" i="1" smtClean="0">
                        <a:latin typeface="Cambria Math"/>
                      </a:rPr>
                      <m:t>∈</m:t>
                    </m:r>
                    <m:r>
                      <a:rPr lang="en-US" i="1">
                        <a:latin typeface="Cambria Math"/>
                      </a:rPr>
                      <m:t>ℛ</m:t>
                    </m:r>
                    <m:sSub>
                      <m:sSubPr>
                        <m:ctrlPr>
                          <a:rPr lang="en-US" i="1">
                            <a:latin typeface="Cambria Math"/>
                          </a:rPr>
                        </m:ctrlPr>
                      </m:sSubPr>
                      <m:e>
                        <m:r>
                          <a:rPr lang="en-US" i="1">
                            <a:latin typeface="Cambria Math"/>
                          </a:rPr>
                          <m:t>𝒜</m:t>
                        </m:r>
                      </m:e>
                      <m:sub>
                        <m:r>
                          <a:rPr lang="en-US" i="1">
                            <a:latin typeface="Cambria Math"/>
                          </a:rPr>
                          <m:t>∞</m:t>
                        </m:r>
                      </m:sub>
                    </m:sSub>
                    <m:d>
                      <m:dPr>
                        <m:ctrlPr>
                          <a:rPr lang="en-US" i="1">
                            <a:latin typeface="Cambria Math"/>
                          </a:rPr>
                        </m:ctrlPr>
                      </m:dPr>
                      <m:e>
                        <m:r>
                          <a:rPr lang="en-US" i="1">
                            <a:latin typeface="Cambria Math"/>
                          </a:rPr>
                          <m:t>𝑹</m:t>
                        </m:r>
                        <m:r>
                          <a:rPr lang="en-US" i="1">
                            <a:latin typeface="Cambria Math"/>
                          </a:rPr>
                          <m:t>,</m:t>
                        </m:r>
                        <m:r>
                          <a:rPr lang="en-US" i="1">
                            <a:latin typeface="Cambria Math"/>
                          </a:rPr>
                          <m:t>𝑨</m:t>
                        </m:r>
                      </m:e>
                    </m:d>
                    <m:r>
                      <a:rPr lang="en-US" b="1" i="1" smtClean="0">
                        <a:latin typeface="Cambria Math"/>
                      </a:rPr>
                      <m:t>⇔</m:t>
                    </m:r>
                  </m:oMath>
                </a14:m>
                <a:r>
                  <a:rPr lang="en-US" dirty="0"/>
                  <a:t> </a:t>
                </a:r>
                <a14:m>
                  <m:oMath xmlns:m="http://schemas.openxmlformats.org/officeDocument/2006/math">
                    <m:sSub>
                      <m:sSubPr>
                        <m:ctrlPr>
                          <a:rPr lang="en-US" i="1">
                            <a:latin typeface="Cambria Math"/>
                          </a:rPr>
                        </m:ctrlPr>
                      </m:sSubPr>
                      <m:e>
                        <m:r>
                          <a:rPr lang="en-US">
                            <a:latin typeface="Cambria Math"/>
                          </a:rPr>
                          <m:t>𝚽</m:t>
                        </m:r>
                      </m:e>
                      <m:sub>
                        <m:r>
                          <a:rPr lang="en-US">
                            <a:latin typeface="Cambria Math"/>
                          </a:rPr>
                          <m:t>𝟒</m:t>
                        </m:r>
                      </m:sub>
                    </m:sSub>
                    <m:d>
                      <m:dPr>
                        <m:ctrlPr>
                          <a:rPr lang="en-US" i="1">
                            <a:latin typeface="Cambria Math"/>
                          </a:rPr>
                        </m:ctrlPr>
                      </m:dPr>
                      <m:e>
                        <m:r>
                          <a:rPr lang="en-US" i="1">
                            <a:latin typeface="Cambria Math"/>
                          </a:rPr>
                          <m:t>𝒙</m:t>
                        </m:r>
                      </m:e>
                    </m:d>
                    <m:r>
                      <a:rPr lang="en-US" b="1" i="1" smtClean="0">
                        <a:latin typeface="Cambria Math"/>
                      </a:rPr>
                      <m:t>≤</m:t>
                    </m:r>
                    <m:r>
                      <a:rPr lang="en-US" b="1" i="1" smtClean="0">
                        <a:latin typeface="Cambria Math"/>
                      </a:rPr>
                      <m:t>𝟎</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11D0641D-6455-4374-9517-F3B790035A30}" type="slidenum">
              <a:rPr lang="en-US" smtClean="0"/>
              <a:t>17</a:t>
            </a:fld>
            <a:endParaRPr lang="en-US"/>
          </a:p>
        </p:txBody>
      </p:sp>
    </p:spTree>
    <p:extLst>
      <p:ext uri="{BB962C8B-B14F-4D97-AF65-F5344CB8AC3E}">
        <p14:creationId xmlns:p14="http://schemas.microsoft.com/office/powerpoint/2010/main" val="442073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3328"/>
            <a:ext cx="8194675" cy="564257"/>
          </a:xfrm>
        </p:spPr>
        <p:txBody>
          <a:bodyPr/>
          <a:lstStyle/>
          <a:p>
            <a:r>
              <a:rPr lang="en-US" dirty="0" smtClean="0"/>
              <a:t>Optimal controls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A</a:t>
                </a:r>
                <a:r>
                  <a:rPr lang="en-US" b="1" dirty="0" smtClean="0"/>
                  <a:t>ttacker </a:t>
                </a:r>
                <a:r>
                  <a:rPr lang="en-US" dirty="0" smtClean="0"/>
                  <a:t>min</a:t>
                </a:r>
                <a:r>
                  <a:rPr lang="en-US" b="1" dirty="0" smtClean="0"/>
                  <a:t>imizes </a:t>
                </a:r>
                <a14:m>
                  <m:oMath xmlns:m="http://schemas.openxmlformats.org/officeDocument/2006/math">
                    <m:sSub>
                      <m:sSubPr>
                        <m:ctrlPr>
                          <a:rPr lang="en-US" b="1" i="1" smtClean="0">
                            <a:latin typeface="Cambria Math"/>
                          </a:rPr>
                        </m:ctrlPr>
                      </m:sSubPr>
                      <m:e>
                        <m:acc>
                          <m:accPr>
                            <m:chr m:val="̇"/>
                            <m:ctrlPr>
                              <a:rPr lang="en-US" b="1" i="1" smtClean="0">
                                <a:latin typeface="Cambria Math"/>
                              </a:rPr>
                            </m:ctrlPr>
                          </m:accPr>
                          <m:e>
                            <m:r>
                              <a:rPr lang="en-US" b="1" i="0" smtClean="0">
                                <a:latin typeface="Cambria Math"/>
                              </a:rPr>
                              <m:t>𝚽</m:t>
                            </m:r>
                          </m:e>
                        </m:acc>
                      </m:e>
                      <m:sub>
                        <m:r>
                          <a:rPr lang="en-US" b="1" i="1" smtClean="0">
                            <a:latin typeface="Cambria Math"/>
                          </a:rPr>
                          <m:t>𝟒</m:t>
                        </m:r>
                      </m:sub>
                    </m:sSub>
                    <m:r>
                      <a:rPr lang="en-US" b="1" i="1" smtClean="0">
                        <a:latin typeface="Cambria Math"/>
                      </a:rPr>
                      <m:t>=</m:t>
                    </m:r>
                    <m:r>
                      <a:rPr lang="en-US" b="1" i="0" smtClean="0">
                        <a:latin typeface="Cambria Math"/>
                      </a:rPr>
                      <m:t>𝛁</m:t>
                    </m:r>
                    <m:sSub>
                      <m:sSubPr>
                        <m:ctrlPr>
                          <a:rPr lang="en-US" b="1" i="1" smtClean="0">
                            <a:latin typeface="Cambria Math"/>
                          </a:rPr>
                        </m:ctrlPr>
                      </m:sSubPr>
                      <m:e>
                        <m:r>
                          <a:rPr lang="en-US" b="1" i="0" smtClean="0">
                            <a:latin typeface="Cambria Math"/>
                          </a:rPr>
                          <m:t>𝚽</m:t>
                        </m:r>
                      </m:e>
                      <m:sub>
                        <m:r>
                          <a:rPr lang="en-US" b="1" i="0" smtClean="0">
                            <a:latin typeface="Cambria Math"/>
                          </a:rPr>
                          <m:t>𝟒</m:t>
                        </m:r>
                      </m:sub>
                    </m:sSub>
                    <m:d>
                      <m:dPr>
                        <m:ctrlPr>
                          <a:rPr lang="en-US" b="1" i="1" smtClean="0">
                            <a:latin typeface="Cambria Math"/>
                          </a:rPr>
                        </m:ctrlPr>
                      </m:dPr>
                      <m:e>
                        <m:sSub>
                          <m:sSubPr>
                            <m:ctrlPr>
                              <a:rPr lang="en-US" b="1" i="1" smtClean="0">
                                <a:latin typeface="Cambria Math"/>
                              </a:rPr>
                            </m:ctrlPr>
                          </m:sSubPr>
                          <m:e>
                            <m:r>
                              <a:rPr lang="en-US" b="1" i="1" smtClean="0">
                                <a:latin typeface="Cambria Math"/>
                              </a:rPr>
                              <m:t>𝒙</m:t>
                            </m:r>
                          </m:e>
                          <m:sub>
                            <m:r>
                              <a:rPr lang="en-US" b="1" i="1" smtClean="0">
                                <a:latin typeface="Cambria Math"/>
                              </a:rPr>
                              <m:t>𝑨</m:t>
                            </m:r>
                          </m:sub>
                        </m:sSub>
                        <m:r>
                          <a:rPr lang="en-US" b="1" i="1" smtClean="0">
                            <a:latin typeface="Cambria Math"/>
                          </a:rPr>
                          <m:t>,</m:t>
                        </m:r>
                        <m:sSub>
                          <m:sSubPr>
                            <m:ctrlPr>
                              <a:rPr lang="en-US" b="1" i="1" smtClean="0">
                                <a:latin typeface="Cambria Math"/>
                              </a:rPr>
                            </m:ctrlPr>
                          </m:sSubPr>
                          <m:e>
                            <m:r>
                              <a:rPr lang="en-US" b="1" i="1" smtClean="0">
                                <a:latin typeface="Cambria Math"/>
                              </a:rPr>
                              <m:t>𝒙</m:t>
                            </m:r>
                          </m:e>
                          <m:sub>
                            <m:r>
                              <a:rPr lang="en-US" b="1" i="1" smtClean="0">
                                <a:latin typeface="Cambria Math"/>
                              </a:rPr>
                              <m:t>𝑫</m:t>
                            </m:r>
                          </m:sub>
                        </m:sSub>
                      </m:e>
                    </m:d>
                    <m:r>
                      <a:rPr lang="en-US" b="1" i="1" smtClean="0">
                        <a:latin typeface="Cambria Math"/>
                      </a:rPr>
                      <m:t>⋅</m:t>
                    </m:r>
                    <m:r>
                      <a:rPr lang="en-US" b="1" i="1" smtClean="0">
                        <a:latin typeface="Cambria Math"/>
                      </a:rPr>
                      <m:t>𝒇</m:t>
                    </m:r>
                    <m:d>
                      <m:dPr>
                        <m:ctrlPr>
                          <a:rPr lang="en-US" b="1" i="1" smtClean="0">
                            <a:latin typeface="Cambria Math"/>
                          </a:rPr>
                        </m:ctrlPr>
                      </m:dPr>
                      <m:e>
                        <m:sSub>
                          <m:sSubPr>
                            <m:ctrlPr>
                              <a:rPr lang="en-US" b="1" i="1" smtClean="0">
                                <a:latin typeface="Cambria Math"/>
                              </a:rPr>
                            </m:ctrlPr>
                          </m:sSubPr>
                          <m:e>
                            <m:r>
                              <a:rPr lang="en-US" b="1" i="1" smtClean="0">
                                <a:latin typeface="Cambria Math"/>
                              </a:rPr>
                              <m:t>𝒙</m:t>
                            </m:r>
                          </m:e>
                          <m:sub>
                            <m:r>
                              <a:rPr lang="en-US" b="1" i="1" smtClean="0">
                                <a:latin typeface="Cambria Math"/>
                              </a:rPr>
                              <m:t>𝑨</m:t>
                            </m:r>
                          </m:sub>
                        </m:sSub>
                        <m:r>
                          <a:rPr lang="en-US" b="1" i="1" smtClean="0">
                            <a:latin typeface="Cambria Math"/>
                          </a:rPr>
                          <m:t>,</m:t>
                        </m:r>
                        <m:sSub>
                          <m:sSubPr>
                            <m:ctrlPr>
                              <a:rPr lang="en-US" b="1" i="1" smtClean="0">
                                <a:latin typeface="Cambria Math"/>
                              </a:rPr>
                            </m:ctrlPr>
                          </m:sSubPr>
                          <m:e>
                            <m:r>
                              <a:rPr lang="en-US" b="1" i="1" smtClean="0">
                                <a:latin typeface="Cambria Math"/>
                              </a:rPr>
                              <m:t>𝒙</m:t>
                            </m:r>
                          </m:e>
                          <m:sub>
                            <m:r>
                              <a:rPr lang="en-US" b="1" i="1" smtClean="0">
                                <a:latin typeface="Cambria Math"/>
                              </a:rPr>
                              <m:t>𝑫</m:t>
                            </m:r>
                          </m:sub>
                        </m:sSub>
                        <m:r>
                          <a:rPr lang="en-US" b="1" i="1" smtClean="0">
                            <a:latin typeface="Cambria Math"/>
                          </a:rPr>
                          <m:t>,</m:t>
                        </m:r>
                        <m:r>
                          <a:rPr lang="en-US" b="1" i="1" smtClean="0">
                            <a:latin typeface="Cambria Math"/>
                          </a:rPr>
                          <m:t>𝒂</m:t>
                        </m:r>
                        <m:r>
                          <a:rPr lang="en-US" b="1" i="1" smtClean="0">
                            <a:latin typeface="Cambria Math"/>
                          </a:rPr>
                          <m:t>,</m:t>
                        </m:r>
                        <m:r>
                          <a:rPr lang="en-US" b="1" i="1" smtClean="0">
                            <a:latin typeface="Cambria Math"/>
                          </a:rPr>
                          <m:t>𝒅</m:t>
                        </m:r>
                      </m:e>
                    </m:d>
                  </m:oMath>
                </a14:m>
                <a:endParaRPr lang="en-US" b="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11D0641D-6455-4374-9517-F3B790035A30}" type="slidenum">
              <a:rPr lang="en-US" smtClean="0"/>
              <a:t>18</a:t>
            </a:fld>
            <a:endParaRPr lang="en-US"/>
          </a:p>
        </p:txBody>
      </p:sp>
    </p:spTree>
    <p:extLst>
      <p:ext uri="{BB962C8B-B14F-4D97-AF65-F5344CB8AC3E}">
        <p14:creationId xmlns:p14="http://schemas.microsoft.com/office/powerpoint/2010/main" val="952825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3328"/>
            <a:ext cx="8194675" cy="564257"/>
          </a:xfrm>
        </p:spPr>
        <p:txBody>
          <a:bodyPr/>
          <a:lstStyle/>
          <a:p>
            <a:r>
              <a:rPr lang="en-US" dirty="0" smtClean="0"/>
              <a:t>Optimal controls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A</a:t>
                </a:r>
                <a:r>
                  <a:rPr lang="en-US" b="1" dirty="0" smtClean="0"/>
                  <a:t>ttacker </a:t>
                </a:r>
                <a:r>
                  <a:rPr lang="en-US" dirty="0" smtClean="0"/>
                  <a:t>min</a:t>
                </a:r>
                <a:r>
                  <a:rPr lang="en-US" b="1" dirty="0" smtClean="0"/>
                  <a:t>imizes </a:t>
                </a:r>
                <a14:m>
                  <m:oMath xmlns:m="http://schemas.openxmlformats.org/officeDocument/2006/math">
                    <m:sSub>
                      <m:sSubPr>
                        <m:ctrlPr>
                          <a:rPr lang="en-US" b="1" i="1" smtClean="0">
                            <a:latin typeface="Cambria Math"/>
                          </a:rPr>
                        </m:ctrlPr>
                      </m:sSubPr>
                      <m:e>
                        <m:acc>
                          <m:accPr>
                            <m:chr m:val="̇"/>
                            <m:ctrlPr>
                              <a:rPr lang="en-US" b="1" i="1" smtClean="0">
                                <a:latin typeface="Cambria Math"/>
                              </a:rPr>
                            </m:ctrlPr>
                          </m:accPr>
                          <m:e>
                            <m:r>
                              <a:rPr lang="en-US" b="1" i="0" smtClean="0">
                                <a:latin typeface="Cambria Math"/>
                              </a:rPr>
                              <m:t>𝚽</m:t>
                            </m:r>
                          </m:e>
                        </m:acc>
                      </m:e>
                      <m:sub>
                        <m:r>
                          <a:rPr lang="en-US" b="1" i="1" smtClean="0">
                            <a:latin typeface="Cambria Math"/>
                          </a:rPr>
                          <m:t>𝟒</m:t>
                        </m:r>
                      </m:sub>
                    </m:sSub>
                    <m:r>
                      <a:rPr lang="en-US" b="1" i="1" smtClean="0">
                        <a:latin typeface="Cambria Math"/>
                      </a:rPr>
                      <m:t>=</m:t>
                    </m:r>
                    <m:r>
                      <a:rPr lang="en-US" b="1" i="0" smtClean="0">
                        <a:latin typeface="Cambria Math"/>
                      </a:rPr>
                      <m:t>𝛁</m:t>
                    </m:r>
                    <m:sSub>
                      <m:sSubPr>
                        <m:ctrlPr>
                          <a:rPr lang="en-US" b="1" i="1" smtClean="0">
                            <a:latin typeface="Cambria Math"/>
                          </a:rPr>
                        </m:ctrlPr>
                      </m:sSubPr>
                      <m:e>
                        <m:r>
                          <a:rPr lang="en-US" b="1" i="0" smtClean="0">
                            <a:latin typeface="Cambria Math"/>
                          </a:rPr>
                          <m:t>𝚽</m:t>
                        </m:r>
                      </m:e>
                      <m:sub>
                        <m:r>
                          <a:rPr lang="en-US" b="1" i="0" smtClean="0">
                            <a:latin typeface="Cambria Math"/>
                          </a:rPr>
                          <m:t>𝟒</m:t>
                        </m:r>
                      </m:sub>
                    </m:sSub>
                    <m:d>
                      <m:dPr>
                        <m:ctrlPr>
                          <a:rPr lang="en-US" b="1" i="1" smtClean="0">
                            <a:latin typeface="Cambria Math"/>
                          </a:rPr>
                        </m:ctrlPr>
                      </m:dPr>
                      <m:e>
                        <m:sSub>
                          <m:sSubPr>
                            <m:ctrlPr>
                              <a:rPr lang="en-US" b="1" i="1" smtClean="0">
                                <a:latin typeface="Cambria Math"/>
                              </a:rPr>
                            </m:ctrlPr>
                          </m:sSubPr>
                          <m:e>
                            <m:r>
                              <a:rPr lang="en-US" b="1" i="1" smtClean="0">
                                <a:latin typeface="Cambria Math"/>
                              </a:rPr>
                              <m:t>𝒙</m:t>
                            </m:r>
                          </m:e>
                          <m:sub>
                            <m:r>
                              <a:rPr lang="en-US" b="1" i="1" smtClean="0">
                                <a:latin typeface="Cambria Math"/>
                              </a:rPr>
                              <m:t>𝑨</m:t>
                            </m:r>
                          </m:sub>
                        </m:sSub>
                        <m:r>
                          <a:rPr lang="en-US" b="1" i="1" smtClean="0">
                            <a:latin typeface="Cambria Math"/>
                          </a:rPr>
                          <m:t>,</m:t>
                        </m:r>
                        <m:sSub>
                          <m:sSubPr>
                            <m:ctrlPr>
                              <a:rPr lang="en-US" b="1" i="1" smtClean="0">
                                <a:latin typeface="Cambria Math"/>
                              </a:rPr>
                            </m:ctrlPr>
                          </m:sSubPr>
                          <m:e>
                            <m:r>
                              <a:rPr lang="en-US" b="1" i="1" smtClean="0">
                                <a:latin typeface="Cambria Math"/>
                              </a:rPr>
                              <m:t>𝒙</m:t>
                            </m:r>
                          </m:e>
                          <m:sub>
                            <m:r>
                              <a:rPr lang="en-US" b="1" i="1" smtClean="0">
                                <a:latin typeface="Cambria Math"/>
                              </a:rPr>
                              <m:t>𝑫</m:t>
                            </m:r>
                          </m:sub>
                        </m:sSub>
                      </m:e>
                    </m:d>
                    <m:r>
                      <a:rPr lang="en-US" b="1" i="1" smtClean="0">
                        <a:latin typeface="Cambria Math"/>
                      </a:rPr>
                      <m:t>⋅</m:t>
                    </m:r>
                    <m:r>
                      <a:rPr lang="en-US" b="1" i="1" smtClean="0">
                        <a:latin typeface="Cambria Math"/>
                      </a:rPr>
                      <m:t>𝒇</m:t>
                    </m:r>
                    <m:d>
                      <m:dPr>
                        <m:ctrlPr>
                          <a:rPr lang="en-US" b="1" i="1" smtClean="0">
                            <a:latin typeface="Cambria Math"/>
                          </a:rPr>
                        </m:ctrlPr>
                      </m:dPr>
                      <m:e>
                        <m:sSub>
                          <m:sSubPr>
                            <m:ctrlPr>
                              <a:rPr lang="en-US" b="1" i="1" smtClean="0">
                                <a:latin typeface="Cambria Math"/>
                              </a:rPr>
                            </m:ctrlPr>
                          </m:sSubPr>
                          <m:e>
                            <m:r>
                              <a:rPr lang="en-US" b="1" i="1" smtClean="0">
                                <a:latin typeface="Cambria Math"/>
                              </a:rPr>
                              <m:t>𝒙</m:t>
                            </m:r>
                          </m:e>
                          <m:sub>
                            <m:r>
                              <a:rPr lang="en-US" b="1" i="1" smtClean="0">
                                <a:latin typeface="Cambria Math"/>
                              </a:rPr>
                              <m:t>𝑨</m:t>
                            </m:r>
                          </m:sub>
                        </m:sSub>
                        <m:r>
                          <a:rPr lang="en-US" b="1" i="1" smtClean="0">
                            <a:latin typeface="Cambria Math"/>
                          </a:rPr>
                          <m:t>,</m:t>
                        </m:r>
                        <m:sSub>
                          <m:sSubPr>
                            <m:ctrlPr>
                              <a:rPr lang="en-US" b="1" i="1" smtClean="0">
                                <a:latin typeface="Cambria Math"/>
                              </a:rPr>
                            </m:ctrlPr>
                          </m:sSubPr>
                          <m:e>
                            <m:r>
                              <a:rPr lang="en-US" b="1" i="1" smtClean="0">
                                <a:latin typeface="Cambria Math"/>
                              </a:rPr>
                              <m:t>𝒙</m:t>
                            </m:r>
                          </m:e>
                          <m:sub>
                            <m:r>
                              <a:rPr lang="en-US" b="1" i="1" smtClean="0">
                                <a:latin typeface="Cambria Math"/>
                              </a:rPr>
                              <m:t>𝑫</m:t>
                            </m:r>
                          </m:sub>
                        </m:sSub>
                        <m:r>
                          <a:rPr lang="en-US" b="1" i="1" smtClean="0">
                            <a:latin typeface="Cambria Math"/>
                          </a:rPr>
                          <m:t>,</m:t>
                        </m:r>
                        <m:r>
                          <a:rPr lang="en-US" b="1" i="1" smtClean="0">
                            <a:latin typeface="Cambria Math"/>
                          </a:rPr>
                          <m:t>𝒂</m:t>
                        </m:r>
                        <m:r>
                          <a:rPr lang="en-US" b="1" i="1" smtClean="0">
                            <a:latin typeface="Cambria Math"/>
                          </a:rPr>
                          <m:t>,</m:t>
                        </m:r>
                        <m:r>
                          <a:rPr lang="en-US" b="1" i="1" smtClean="0">
                            <a:latin typeface="Cambria Math"/>
                          </a:rPr>
                          <m:t>𝒅</m:t>
                        </m:r>
                      </m:e>
                    </m:d>
                  </m:oMath>
                </a14:m>
                <a:endParaRPr lang="en-US" b="1" dirty="0" smtClean="0"/>
              </a:p>
              <a:p>
                <a:r>
                  <a:rPr lang="en-US" dirty="0" smtClean="0"/>
                  <a:t>Write </a:t>
                </a:r>
                <a:endParaRPr lang="en-US" dirty="0" smtClean="0">
                  <a:latin typeface="Cambria Math"/>
                </a:endParaRPr>
              </a:p>
              <a:p>
                <a:pPr marL="0" indent="0">
                  <a:buNone/>
                </a:pPr>
                <a14:m>
                  <m:oMathPara xmlns:m="http://schemas.openxmlformats.org/officeDocument/2006/math">
                    <m:oMathParaPr>
                      <m:jc m:val="centerGroup"/>
                    </m:oMathParaPr>
                    <m:oMath xmlns:m="http://schemas.openxmlformats.org/officeDocument/2006/math">
                      <m:r>
                        <a:rPr lang="en-US">
                          <a:latin typeface="Cambria Math"/>
                        </a:rPr>
                        <m:t>𝛁</m:t>
                      </m:r>
                      <m:sSub>
                        <m:sSubPr>
                          <m:ctrlPr>
                            <a:rPr lang="en-US" i="1">
                              <a:latin typeface="Cambria Math"/>
                            </a:rPr>
                          </m:ctrlPr>
                        </m:sSubPr>
                        <m:e>
                          <m:r>
                            <a:rPr lang="en-US">
                              <a:latin typeface="Cambria Math"/>
                            </a:rPr>
                            <m:t>𝚽</m:t>
                          </m:r>
                        </m:e>
                        <m:sub>
                          <m:r>
                            <a:rPr lang="en-US">
                              <a:latin typeface="Cambria Math"/>
                            </a:rPr>
                            <m:t>𝟒</m:t>
                          </m:r>
                        </m:sub>
                      </m:sSub>
                      <m:d>
                        <m:dPr>
                          <m:ctrlPr>
                            <a:rPr lang="en-US" i="1">
                              <a:latin typeface="Cambria Math"/>
                            </a:rPr>
                          </m:ctrlPr>
                        </m:dPr>
                        <m:e>
                          <m:sSub>
                            <m:sSubPr>
                              <m:ctrlPr>
                                <a:rPr lang="en-US" i="1">
                                  <a:latin typeface="Cambria Math"/>
                                </a:rPr>
                              </m:ctrlPr>
                            </m:sSubPr>
                            <m:e>
                              <m:r>
                                <a:rPr lang="en-US" i="1">
                                  <a:latin typeface="Cambria Math"/>
                                </a:rPr>
                                <m:t>𝒙</m:t>
                              </m:r>
                            </m:e>
                            <m:sub>
                              <m:r>
                                <a:rPr lang="en-US" i="1">
                                  <a:latin typeface="Cambria Math"/>
                                </a:rPr>
                                <m:t>𝑨</m:t>
                              </m:r>
                            </m:sub>
                          </m:sSub>
                          <m:r>
                            <a:rPr lang="en-US" i="1">
                              <a:latin typeface="Cambria Math"/>
                            </a:rPr>
                            <m:t>,</m:t>
                          </m:r>
                          <m:sSub>
                            <m:sSubPr>
                              <m:ctrlPr>
                                <a:rPr lang="en-US" i="1">
                                  <a:latin typeface="Cambria Math"/>
                                </a:rPr>
                              </m:ctrlPr>
                            </m:sSubPr>
                            <m:e>
                              <m:r>
                                <a:rPr lang="en-US" i="1">
                                  <a:latin typeface="Cambria Math"/>
                                </a:rPr>
                                <m:t>𝒙</m:t>
                              </m:r>
                            </m:e>
                            <m:sub>
                              <m:r>
                                <a:rPr lang="en-US" i="1">
                                  <a:latin typeface="Cambria Math"/>
                                </a:rPr>
                                <m:t>𝑫</m:t>
                              </m:r>
                            </m:sub>
                          </m:sSub>
                        </m:e>
                      </m:d>
                      <m:r>
                        <a:rPr lang="en-US" b="1" i="1" smtClean="0">
                          <a:latin typeface="Cambria Math"/>
                        </a:rPr>
                        <m:t>=</m:t>
                      </m:r>
                      <m:d>
                        <m:dPr>
                          <m:begChr m:val="["/>
                          <m:endChr m:val="]"/>
                          <m:ctrlPr>
                            <a:rPr lang="en-US" b="1" i="1" smtClean="0">
                              <a:latin typeface="Cambria Math"/>
                            </a:rPr>
                          </m:ctrlPr>
                        </m:dPr>
                        <m:e>
                          <m:m>
                            <m:mPr>
                              <m:mcs>
                                <m:mc>
                                  <m:mcPr>
                                    <m:count m:val="1"/>
                                    <m:mcJc m:val="center"/>
                                  </m:mcPr>
                                </m:mc>
                              </m:mcs>
                              <m:ctrlPr>
                                <a:rPr lang="en-US" b="1" i="1" smtClean="0">
                                  <a:latin typeface="Cambria Math"/>
                                </a:rPr>
                              </m:ctrlPr>
                            </m:mPr>
                            <m:mr>
                              <m:e>
                                <m:r>
                                  <a:rPr lang="en-US">
                                    <a:latin typeface="Cambria Math"/>
                                  </a:rPr>
                                  <m:t>𝛁</m:t>
                                </m:r>
                                <m:sSub>
                                  <m:sSubPr>
                                    <m:ctrlPr>
                                      <a:rPr lang="en-US" i="1">
                                        <a:latin typeface="Cambria Math"/>
                                      </a:rPr>
                                    </m:ctrlPr>
                                  </m:sSubPr>
                                  <m:e>
                                    <m:r>
                                      <a:rPr lang="en-US">
                                        <a:latin typeface="Cambria Math"/>
                                      </a:rPr>
                                      <m:t>𝚽</m:t>
                                    </m:r>
                                  </m:e>
                                  <m:sub>
                                    <m:r>
                                      <a:rPr lang="en-US">
                                        <a:latin typeface="Cambria Math"/>
                                      </a:rPr>
                                      <m:t>𝟒</m:t>
                                    </m:r>
                                    <m:r>
                                      <a:rPr lang="en-US">
                                        <a:latin typeface="Cambria Math"/>
                                      </a:rPr>
                                      <m:t>,</m:t>
                                    </m:r>
                                    <m:r>
                                      <a:rPr lang="en-US" i="1">
                                        <a:latin typeface="Cambria Math"/>
                                      </a:rPr>
                                      <m:t>𝑨</m:t>
                                    </m:r>
                                  </m:sub>
                                </m:sSub>
                                <m:d>
                                  <m:dPr>
                                    <m:ctrlPr>
                                      <a:rPr lang="en-US" i="1">
                                        <a:latin typeface="Cambria Math"/>
                                      </a:rPr>
                                    </m:ctrlPr>
                                  </m:dPr>
                                  <m:e>
                                    <m:sSub>
                                      <m:sSubPr>
                                        <m:ctrlPr>
                                          <a:rPr lang="en-US" i="1">
                                            <a:latin typeface="Cambria Math"/>
                                          </a:rPr>
                                        </m:ctrlPr>
                                      </m:sSubPr>
                                      <m:e>
                                        <m:r>
                                          <a:rPr lang="en-US" i="1">
                                            <a:latin typeface="Cambria Math"/>
                                          </a:rPr>
                                          <m:t>𝒙</m:t>
                                        </m:r>
                                      </m:e>
                                      <m:sub>
                                        <m:r>
                                          <a:rPr lang="en-US" i="1">
                                            <a:latin typeface="Cambria Math"/>
                                          </a:rPr>
                                          <m:t>𝑨</m:t>
                                        </m:r>
                                      </m:sub>
                                    </m:sSub>
                                    <m:r>
                                      <a:rPr lang="en-US" i="1">
                                        <a:latin typeface="Cambria Math"/>
                                      </a:rPr>
                                      <m:t>,</m:t>
                                    </m:r>
                                    <m:sSub>
                                      <m:sSubPr>
                                        <m:ctrlPr>
                                          <a:rPr lang="en-US" i="1">
                                            <a:latin typeface="Cambria Math"/>
                                          </a:rPr>
                                        </m:ctrlPr>
                                      </m:sSubPr>
                                      <m:e>
                                        <m:r>
                                          <a:rPr lang="en-US" i="1">
                                            <a:latin typeface="Cambria Math"/>
                                          </a:rPr>
                                          <m:t>𝒙</m:t>
                                        </m:r>
                                      </m:e>
                                      <m:sub>
                                        <m:r>
                                          <a:rPr lang="en-US" i="1">
                                            <a:latin typeface="Cambria Math"/>
                                          </a:rPr>
                                          <m:t>𝑫</m:t>
                                        </m:r>
                                      </m:sub>
                                    </m:sSub>
                                  </m:e>
                                </m:d>
                              </m:e>
                            </m:mr>
                            <m:mr>
                              <m:e>
                                <m:r>
                                  <a:rPr lang="en-US">
                                    <a:latin typeface="Cambria Math"/>
                                  </a:rPr>
                                  <m:t>𝛁</m:t>
                                </m:r>
                                <m:sSub>
                                  <m:sSubPr>
                                    <m:ctrlPr>
                                      <a:rPr lang="en-US" i="1">
                                        <a:latin typeface="Cambria Math"/>
                                      </a:rPr>
                                    </m:ctrlPr>
                                  </m:sSubPr>
                                  <m:e>
                                    <m:r>
                                      <a:rPr lang="en-US">
                                        <a:latin typeface="Cambria Math"/>
                                      </a:rPr>
                                      <m:t>𝚽</m:t>
                                    </m:r>
                                  </m:e>
                                  <m:sub>
                                    <m:r>
                                      <a:rPr lang="en-US">
                                        <a:latin typeface="Cambria Math"/>
                                      </a:rPr>
                                      <m:t>𝟒</m:t>
                                    </m:r>
                                    <m:r>
                                      <a:rPr lang="en-US">
                                        <a:latin typeface="Cambria Math"/>
                                      </a:rPr>
                                      <m:t>,</m:t>
                                    </m:r>
                                    <m:r>
                                      <a:rPr lang="en-US" b="1" i="1" smtClean="0">
                                        <a:latin typeface="Cambria Math"/>
                                      </a:rPr>
                                      <m:t>𝑫</m:t>
                                    </m:r>
                                  </m:sub>
                                </m:sSub>
                                <m:d>
                                  <m:dPr>
                                    <m:ctrlPr>
                                      <a:rPr lang="en-US" i="1">
                                        <a:latin typeface="Cambria Math"/>
                                      </a:rPr>
                                    </m:ctrlPr>
                                  </m:dPr>
                                  <m:e>
                                    <m:sSub>
                                      <m:sSubPr>
                                        <m:ctrlPr>
                                          <a:rPr lang="en-US" i="1">
                                            <a:latin typeface="Cambria Math"/>
                                          </a:rPr>
                                        </m:ctrlPr>
                                      </m:sSubPr>
                                      <m:e>
                                        <m:r>
                                          <a:rPr lang="en-US" i="1">
                                            <a:latin typeface="Cambria Math"/>
                                          </a:rPr>
                                          <m:t>𝒙</m:t>
                                        </m:r>
                                      </m:e>
                                      <m:sub>
                                        <m:r>
                                          <a:rPr lang="en-US" i="1">
                                            <a:latin typeface="Cambria Math"/>
                                          </a:rPr>
                                          <m:t>𝑨</m:t>
                                        </m:r>
                                      </m:sub>
                                    </m:sSub>
                                    <m:r>
                                      <a:rPr lang="en-US" i="1">
                                        <a:latin typeface="Cambria Math"/>
                                      </a:rPr>
                                      <m:t>,</m:t>
                                    </m:r>
                                    <m:sSub>
                                      <m:sSubPr>
                                        <m:ctrlPr>
                                          <a:rPr lang="en-US" i="1">
                                            <a:latin typeface="Cambria Math"/>
                                          </a:rPr>
                                        </m:ctrlPr>
                                      </m:sSubPr>
                                      <m:e>
                                        <m:r>
                                          <a:rPr lang="en-US" i="1">
                                            <a:latin typeface="Cambria Math"/>
                                          </a:rPr>
                                          <m:t>𝒙</m:t>
                                        </m:r>
                                      </m:e>
                                      <m:sub>
                                        <m:r>
                                          <a:rPr lang="en-US" i="1">
                                            <a:latin typeface="Cambria Math"/>
                                          </a:rPr>
                                          <m:t>𝑫</m:t>
                                        </m:r>
                                      </m:sub>
                                    </m:sSub>
                                  </m:e>
                                </m:d>
                              </m:e>
                            </m:mr>
                          </m:m>
                        </m:e>
                      </m:d>
                    </m:oMath>
                  </m:oMathPara>
                </a14:m>
                <a:endParaRPr lang="en-US" b="1" dirty="0" smtClean="0"/>
              </a:p>
              <a:p>
                <a:pPr marL="0" indent="0">
                  <a:buNone/>
                </a:pPr>
                <a14:m>
                  <m:oMathPara xmlns:m="http://schemas.openxmlformats.org/officeDocument/2006/math">
                    <m:oMathParaPr>
                      <m:jc m:val="centerGroup"/>
                    </m:oMathParaPr>
                    <m:oMath xmlns:m="http://schemas.openxmlformats.org/officeDocument/2006/math">
                      <m:r>
                        <a:rPr lang="en-US" i="1">
                          <a:latin typeface="Cambria Math"/>
                        </a:rPr>
                        <m:t>𝒇</m:t>
                      </m:r>
                      <m:d>
                        <m:dPr>
                          <m:ctrlPr>
                            <a:rPr lang="en-US" i="1">
                              <a:latin typeface="Cambria Math"/>
                            </a:rPr>
                          </m:ctrlPr>
                        </m:dPr>
                        <m:e>
                          <m:sSub>
                            <m:sSubPr>
                              <m:ctrlPr>
                                <a:rPr lang="en-US" i="1">
                                  <a:latin typeface="Cambria Math"/>
                                </a:rPr>
                              </m:ctrlPr>
                            </m:sSubPr>
                            <m:e>
                              <m:r>
                                <a:rPr lang="en-US" i="1">
                                  <a:latin typeface="Cambria Math"/>
                                </a:rPr>
                                <m:t>𝒙</m:t>
                              </m:r>
                            </m:e>
                            <m:sub>
                              <m:r>
                                <a:rPr lang="en-US" i="1">
                                  <a:latin typeface="Cambria Math"/>
                                </a:rPr>
                                <m:t>𝑨</m:t>
                              </m:r>
                            </m:sub>
                          </m:sSub>
                          <m:r>
                            <a:rPr lang="en-US" i="1">
                              <a:latin typeface="Cambria Math"/>
                            </a:rPr>
                            <m:t>,</m:t>
                          </m:r>
                          <m:sSub>
                            <m:sSubPr>
                              <m:ctrlPr>
                                <a:rPr lang="en-US" i="1">
                                  <a:latin typeface="Cambria Math"/>
                                </a:rPr>
                              </m:ctrlPr>
                            </m:sSubPr>
                            <m:e>
                              <m:r>
                                <a:rPr lang="en-US" i="1">
                                  <a:latin typeface="Cambria Math"/>
                                </a:rPr>
                                <m:t>𝒙</m:t>
                              </m:r>
                            </m:e>
                            <m:sub>
                              <m:r>
                                <a:rPr lang="en-US" i="1">
                                  <a:latin typeface="Cambria Math"/>
                                </a:rPr>
                                <m:t>𝑫</m:t>
                              </m:r>
                            </m:sub>
                          </m:sSub>
                          <m:r>
                            <a:rPr lang="en-US" i="1">
                              <a:latin typeface="Cambria Math"/>
                            </a:rPr>
                            <m:t>,</m:t>
                          </m:r>
                          <m:r>
                            <a:rPr lang="en-US" i="1">
                              <a:latin typeface="Cambria Math"/>
                            </a:rPr>
                            <m:t>𝒂</m:t>
                          </m:r>
                          <m:r>
                            <a:rPr lang="en-US" i="1">
                              <a:latin typeface="Cambria Math"/>
                            </a:rPr>
                            <m:t>,</m:t>
                          </m:r>
                          <m:r>
                            <a:rPr lang="en-US" i="1">
                              <a:latin typeface="Cambria Math"/>
                            </a:rPr>
                            <m:t>𝒅</m:t>
                          </m:r>
                        </m:e>
                      </m:d>
                      <m:r>
                        <a:rPr lang="en-US" b="1" i="1" smtClean="0">
                          <a:latin typeface="Cambria Math"/>
                        </a:rPr>
                        <m:t>=</m:t>
                      </m:r>
                      <m:d>
                        <m:dPr>
                          <m:begChr m:val="["/>
                          <m:endChr m:val="]"/>
                          <m:ctrlPr>
                            <a:rPr lang="en-US" b="1" i="1" smtClean="0">
                              <a:latin typeface="Cambria Math"/>
                            </a:rPr>
                          </m:ctrlPr>
                        </m:dPr>
                        <m:e>
                          <m:eqArr>
                            <m:eqArrPr>
                              <m:ctrlPr>
                                <a:rPr lang="en-US" b="1" i="1" smtClean="0">
                                  <a:latin typeface="Cambria Math"/>
                                </a:rPr>
                              </m:ctrlPr>
                            </m:eqArrPr>
                            <m:e>
                              <m:sSub>
                                <m:sSubPr>
                                  <m:ctrlPr>
                                    <a:rPr lang="en-US" b="1" i="1" smtClean="0">
                                      <a:latin typeface="Cambria Math"/>
                                    </a:rPr>
                                  </m:ctrlPr>
                                </m:sSubPr>
                                <m:e>
                                  <m:r>
                                    <a:rPr lang="en-US" b="1" i="1" smtClean="0">
                                      <a:latin typeface="Cambria Math"/>
                                    </a:rPr>
                                    <m:t>𝒗</m:t>
                                  </m:r>
                                </m:e>
                                <m:sub>
                                  <m:r>
                                    <a:rPr lang="en-US" b="1" i="1" smtClean="0">
                                      <a:latin typeface="Cambria Math"/>
                                    </a:rPr>
                                    <m:t>𝑨</m:t>
                                  </m:r>
                                </m:sub>
                              </m:sSub>
                              <m:r>
                                <a:rPr lang="en-US" b="1" i="1" smtClean="0">
                                  <a:latin typeface="Cambria Math"/>
                                </a:rPr>
                                <m:t>𝒂</m:t>
                              </m:r>
                              <m:d>
                                <m:dPr>
                                  <m:ctrlPr>
                                    <a:rPr lang="en-US" b="1" i="1" smtClean="0">
                                      <a:latin typeface="Cambria Math"/>
                                    </a:rPr>
                                  </m:ctrlPr>
                                </m:dPr>
                                <m:e>
                                  <m:r>
                                    <a:rPr lang="en-US" b="1" i="1" smtClean="0">
                                      <a:latin typeface="Cambria Math"/>
                                    </a:rPr>
                                    <m:t>𝒕</m:t>
                                  </m:r>
                                </m:e>
                              </m:d>
                            </m:e>
                            <m:e>
                              <m:sSub>
                                <m:sSubPr>
                                  <m:ctrlPr>
                                    <a:rPr lang="en-US" b="1" i="1" smtClean="0">
                                      <a:latin typeface="Cambria Math"/>
                                    </a:rPr>
                                  </m:ctrlPr>
                                </m:sSubPr>
                                <m:e>
                                  <m:r>
                                    <a:rPr lang="en-US" b="1" i="1" smtClean="0">
                                      <a:latin typeface="Cambria Math"/>
                                    </a:rPr>
                                    <m:t>𝒗</m:t>
                                  </m:r>
                                </m:e>
                                <m:sub>
                                  <m:r>
                                    <a:rPr lang="en-US" b="1" i="1" smtClean="0">
                                      <a:latin typeface="Cambria Math"/>
                                    </a:rPr>
                                    <m:t>𝑫</m:t>
                                  </m:r>
                                </m:sub>
                              </m:sSub>
                              <m:r>
                                <a:rPr lang="en-US" b="1" i="1" smtClean="0">
                                  <a:latin typeface="Cambria Math"/>
                                </a:rPr>
                                <m:t>𝒅</m:t>
                              </m:r>
                              <m:d>
                                <m:dPr>
                                  <m:ctrlPr>
                                    <a:rPr lang="en-US" b="1" i="1" smtClean="0">
                                      <a:latin typeface="Cambria Math"/>
                                    </a:rPr>
                                  </m:ctrlPr>
                                </m:dPr>
                                <m:e>
                                  <m:r>
                                    <a:rPr lang="en-US" b="1" i="1" smtClean="0">
                                      <a:latin typeface="Cambria Math"/>
                                    </a:rPr>
                                    <m:t>𝒕</m:t>
                                  </m:r>
                                </m:e>
                              </m:d>
                            </m:e>
                          </m:eqArr>
                        </m:e>
                      </m:d>
                    </m:oMath>
                  </m:oMathPara>
                </a14:m>
                <a:endParaRPr lang="en-US" b="1" dirty="0" smtClean="0"/>
              </a:p>
              <a:p>
                <a:pPr marL="0" indent="0">
                  <a:buNone/>
                </a:pPr>
                <a:endParaRPr lang="en-US" b="1" dirty="0" smtClean="0"/>
              </a:p>
              <a:p>
                <a:pPr marL="0" indent="0">
                  <a:buNone/>
                </a:pPr>
                <a:endParaRPr lang="en-US" b="1" dirty="0" smtClean="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11D0641D-6455-4374-9517-F3B790035A30}" type="slidenum">
              <a:rPr lang="en-US" smtClean="0"/>
              <a:t>19</a:t>
            </a:fld>
            <a:endParaRPr lang="en-US"/>
          </a:p>
        </p:txBody>
      </p:sp>
    </p:spTree>
    <p:extLst>
      <p:ext uri="{BB962C8B-B14F-4D97-AF65-F5344CB8AC3E}">
        <p14:creationId xmlns:p14="http://schemas.microsoft.com/office/powerpoint/2010/main" val="1720653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3328"/>
            <a:ext cx="8194675" cy="564257"/>
          </a:xfrm>
        </p:spPr>
        <p:txBody>
          <a:bodyPr/>
          <a:lstStyle/>
          <a:p>
            <a:r>
              <a:rPr lang="en-US" dirty="0" smtClean="0"/>
              <a:t>Goals</a:t>
            </a:r>
            <a:endParaRPr lang="en-US" dirty="0"/>
          </a:p>
        </p:txBody>
      </p:sp>
      <p:sp>
        <p:nvSpPr>
          <p:cNvPr id="3" name="Content Placeholder 2"/>
          <p:cNvSpPr>
            <a:spLocks noGrp="1"/>
          </p:cNvSpPr>
          <p:nvPr>
            <p:ph idx="1"/>
          </p:nvPr>
        </p:nvSpPr>
        <p:spPr/>
        <p:txBody>
          <a:bodyPr/>
          <a:lstStyle/>
          <a:p>
            <a:r>
              <a:rPr lang="en-US" dirty="0" smtClean="0"/>
              <a:t>Update on the latest results</a:t>
            </a:r>
          </a:p>
          <a:p>
            <a:endParaRPr lang="en-US" dirty="0" smtClean="0"/>
          </a:p>
          <a:p>
            <a:endParaRPr lang="en-US" dirty="0"/>
          </a:p>
          <a:p>
            <a:r>
              <a:rPr lang="en-US" dirty="0" smtClean="0"/>
              <a:t>Provide high level background in HJI PDEs</a:t>
            </a:r>
          </a:p>
          <a:p>
            <a:endParaRPr lang="en-US" dirty="0" smtClean="0"/>
          </a:p>
          <a:p>
            <a:endParaRPr lang="en-US" dirty="0"/>
          </a:p>
          <a:p>
            <a:r>
              <a:rPr lang="en-US" dirty="0" smtClean="0"/>
              <a:t>Discuss current difficulties</a:t>
            </a:r>
            <a:endParaRPr lang="en-US" dirty="0"/>
          </a:p>
        </p:txBody>
      </p:sp>
      <p:sp>
        <p:nvSpPr>
          <p:cNvPr id="4" name="Slide Number Placeholder 3"/>
          <p:cNvSpPr>
            <a:spLocks noGrp="1"/>
          </p:cNvSpPr>
          <p:nvPr>
            <p:ph type="sldNum" sz="quarter" idx="10"/>
          </p:nvPr>
        </p:nvSpPr>
        <p:spPr/>
        <p:txBody>
          <a:bodyPr/>
          <a:lstStyle/>
          <a:p>
            <a:fld id="{11D0641D-6455-4374-9517-F3B790035A30}" type="slidenum">
              <a:rPr lang="en-US" smtClean="0"/>
              <a:t>2</a:t>
            </a:fld>
            <a:endParaRPr lang="en-US"/>
          </a:p>
        </p:txBody>
      </p:sp>
    </p:spTree>
    <p:extLst>
      <p:ext uri="{BB962C8B-B14F-4D97-AF65-F5344CB8AC3E}">
        <p14:creationId xmlns:p14="http://schemas.microsoft.com/office/powerpoint/2010/main" val="35139139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3328"/>
            <a:ext cx="8194675" cy="564257"/>
          </a:xfrm>
        </p:spPr>
        <p:txBody>
          <a:bodyPr/>
          <a:lstStyle/>
          <a:p>
            <a:r>
              <a:rPr lang="en-US" dirty="0" smtClean="0"/>
              <a:t>Optimal controls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A</a:t>
                </a:r>
                <a:r>
                  <a:rPr lang="en-US" b="1" dirty="0" smtClean="0"/>
                  <a:t>ttacker </a:t>
                </a:r>
                <a:r>
                  <a:rPr lang="en-US" dirty="0" smtClean="0"/>
                  <a:t>min</a:t>
                </a:r>
                <a:r>
                  <a:rPr lang="en-US" b="1" dirty="0" smtClean="0"/>
                  <a:t>imizes </a:t>
                </a:r>
                <a14:m>
                  <m:oMath xmlns:m="http://schemas.openxmlformats.org/officeDocument/2006/math">
                    <m:sSub>
                      <m:sSubPr>
                        <m:ctrlPr>
                          <a:rPr lang="en-US" b="1" i="1" smtClean="0">
                            <a:latin typeface="Cambria Math"/>
                          </a:rPr>
                        </m:ctrlPr>
                      </m:sSubPr>
                      <m:e>
                        <m:acc>
                          <m:accPr>
                            <m:chr m:val="̇"/>
                            <m:ctrlPr>
                              <a:rPr lang="en-US" b="1" i="1" smtClean="0">
                                <a:latin typeface="Cambria Math"/>
                              </a:rPr>
                            </m:ctrlPr>
                          </m:accPr>
                          <m:e>
                            <m:r>
                              <a:rPr lang="en-US" b="1" i="0" smtClean="0">
                                <a:latin typeface="Cambria Math"/>
                              </a:rPr>
                              <m:t>𝚽</m:t>
                            </m:r>
                          </m:e>
                        </m:acc>
                      </m:e>
                      <m:sub>
                        <m:r>
                          <a:rPr lang="en-US" b="1" i="1" smtClean="0">
                            <a:latin typeface="Cambria Math"/>
                          </a:rPr>
                          <m:t>𝟒</m:t>
                        </m:r>
                      </m:sub>
                    </m:sSub>
                    <m:r>
                      <a:rPr lang="en-US" b="1" i="1" smtClean="0">
                        <a:latin typeface="Cambria Math"/>
                      </a:rPr>
                      <m:t>=</m:t>
                    </m:r>
                    <m:r>
                      <a:rPr lang="en-US" b="1" i="0" smtClean="0">
                        <a:latin typeface="Cambria Math"/>
                      </a:rPr>
                      <m:t>𝛁</m:t>
                    </m:r>
                    <m:sSub>
                      <m:sSubPr>
                        <m:ctrlPr>
                          <a:rPr lang="en-US" b="1" i="1" smtClean="0">
                            <a:latin typeface="Cambria Math"/>
                          </a:rPr>
                        </m:ctrlPr>
                      </m:sSubPr>
                      <m:e>
                        <m:r>
                          <a:rPr lang="en-US" b="1" i="0" smtClean="0">
                            <a:latin typeface="Cambria Math"/>
                          </a:rPr>
                          <m:t>𝚽</m:t>
                        </m:r>
                      </m:e>
                      <m:sub>
                        <m:r>
                          <a:rPr lang="en-US" b="1" i="0" smtClean="0">
                            <a:latin typeface="Cambria Math"/>
                          </a:rPr>
                          <m:t>𝟒</m:t>
                        </m:r>
                      </m:sub>
                    </m:sSub>
                    <m:d>
                      <m:dPr>
                        <m:ctrlPr>
                          <a:rPr lang="en-US" b="1" i="1" smtClean="0">
                            <a:latin typeface="Cambria Math"/>
                          </a:rPr>
                        </m:ctrlPr>
                      </m:dPr>
                      <m:e>
                        <m:sSub>
                          <m:sSubPr>
                            <m:ctrlPr>
                              <a:rPr lang="en-US" b="1" i="1" smtClean="0">
                                <a:latin typeface="Cambria Math"/>
                              </a:rPr>
                            </m:ctrlPr>
                          </m:sSubPr>
                          <m:e>
                            <m:r>
                              <a:rPr lang="en-US" b="1" i="1" smtClean="0">
                                <a:latin typeface="Cambria Math"/>
                              </a:rPr>
                              <m:t>𝒙</m:t>
                            </m:r>
                          </m:e>
                          <m:sub>
                            <m:r>
                              <a:rPr lang="en-US" b="1" i="1" smtClean="0">
                                <a:latin typeface="Cambria Math"/>
                              </a:rPr>
                              <m:t>𝑨</m:t>
                            </m:r>
                          </m:sub>
                        </m:sSub>
                        <m:r>
                          <a:rPr lang="en-US" b="1" i="1" smtClean="0">
                            <a:latin typeface="Cambria Math"/>
                          </a:rPr>
                          <m:t>,</m:t>
                        </m:r>
                        <m:sSub>
                          <m:sSubPr>
                            <m:ctrlPr>
                              <a:rPr lang="en-US" b="1" i="1" smtClean="0">
                                <a:latin typeface="Cambria Math"/>
                              </a:rPr>
                            </m:ctrlPr>
                          </m:sSubPr>
                          <m:e>
                            <m:r>
                              <a:rPr lang="en-US" b="1" i="1" smtClean="0">
                                <a:latin typeface="Cambria Math"/>
                              </a:rPr>
                              <m:t>𝒙</m:t>
                            </m:r>
                          </m:e>
                          <m:sub>
                            <m:r>
                              <a:rPr lang="en-US" b="1" i="1" smtClean="0">
                                <a:latin typeface="Cambria Math"/>
                              </a:rPr>
                              <m:t>𝑫</m:t>
                            </m:r>
                          </m:sub>
                        </m:sSub>
                      </m:e>
                    </m:d>
                    <m:r>
                      <a:rPr lang="en-US" b="1" i="1" smtClean="0">
                        <a:latin typeface="Cambria Math"/>
                      </a:rPr>
                      <m:t>⋅</m:t>
                    </m:r>
                    <m:r>
                      <a:rPr lang="en-US" b="1" i="1" smtClean="0">
                        <a:latin typeface="Cambria Math"/>
                      </a:rPr>
                      <m:t>𝒇</m:t>
                    </m:r>
                    <m:d>
                      <m:dPr>
                        <m:ctrlPr>
                          <a:rPr lang="en-US" b="1" i="1" smtClean="0">
                            <a:latin typeface="Cambria Math"/>
                          </a:rPr>
                        </m:ctrlPr>
                      </m:dPr>
                      <m:e>
                        <m:sSub>
                          <m:sSubPr>
                            <m:ctrlPr>
                              <a:rPr lang="en-US" b="1" i="1" smtClean="0">
                                <a:latin typeface="Cambria Math"/>
                              </a:rPr>
                            </m:ctrlPr>
                          </m:sSubPr>
                          <m:e>
                            <m:r>
                              <a:rPr lang="en-US" b="1" i="1" smtClean="0">
                                <a:latin typeface="Cambria Math"/>
                              </a:rPr>
                              <m:t>𝒙</m:t>
                            </m:r>
                          </m:e>
                          <m:sub>
                            <m:r>
                              <a:rPr lang="en-US" b="1" i="1" smtClean="0">
                                <a:latin typeface="Cambria Math"/>
                              </a:rPr>
                              <m:t>𝑨</m:t>
                            </m:r>
                          </m:sub>
                        </m:sSub>
                        <m:r>
                          <a:rPr lang="en-US" b="1" i="1" smtClean="0">
                            <a:latin typeface="Cambria Math"/>
                          </a:rPr>
                          <m:t>,</m:t>
                        </m:r>
                        <m:sSub>
                          <m:sSubPr>
                            <m:ctrlPr>
                              <a:rPr lang="en-US" b="1" i="1" smtClean="0">
                                <a:latin typeface="Cambria Math"/>
                              </a:rPr>
                            </m:ctrlPr>
                          </m:sSubPr>
                          <m:e>
                            <m:r>
                              <a:rPr lang="en-US" b="1" i="1" smtClean="0">
                                <a:latin typeface="Cambria Math"/>
                              </a:rPr>
                              <m:t>𝒙</m:t>
                            </m:r>
                          </m:e>
                          <m:sub>
                            <m:r>
                              <a:rPr lang="en-US" b="1" i="1" smtClean="0">
                                <a:latin typeface="Cambria Math"/>
                              </a:rPr>
                              <m:t>𝑫</m:t>
                            </m:r>
                          </m:sub>
                        </m:sSub>
                        <m:r>
                          <a:rPr lang="en-US" b="1" i="1" smtClean="0">
                            <a:latin typeface="Cambria Math"/>
                          </a:rPr>
                          <m:t>,</m:t>
                        </m:r>
                        <m:r>
                          <a:rPr lang="en-US" b="1" i="1" smtClean="0">
                            <a:latin typeface="Cambria Math"/>
                          </a:rPr>
                          <m:t>𝒂</m:t>
                        </m:r>
                        <m:r>
                          <a:rPr lang="en-US" b="1" i="1" smtClean="0">
                            <a:latin typeface="Cambria Math"/>
                          </a:rPr>
                          <m:t>,</m:t>
                        </m:r>
                        <m:r>
                          <a:rPr lang="en-US" b="1" i="1" smtClean="0">
                            <a:latin typeface="Cambria Math"/>
                          </a:rPr>
                          <m:t>𝒅</m:t>
                        </m:r>
                      </m:e>
                    </m:d>
                  </m:oMath>
                </a14:m>
                <a:endParaRPr lang="en-US" b="1" dirty="0" smtClean="0"/>
              </a:p>
              <a:p>
                <a:r>
                  <a:rPr lang="en-US" dirty="0" smtClean="0"/>
                  <a:t>Write </a:t>
                </a:r>
                <a:endParaRPr lang="en-US" dirty="0" smtClean="0">
                  <a:latin typeface="Cambria Math"/>
                </a:endParaRPr>
              </a:p>
              <a:p>
                <a:pPr marL="0" indent="0">
                  <a:buNone/>
                </a:pPr>
                <a14:m>
                  <m:oMathPara xmlns:m="http://schemas.openxmlformats.org/officeDocument/2006/math">
                    <m:oMathParaPr>
                      <m:jc m:val="centerGroup"/>
                    </m:oMathParaPr>
                    <m:oMath xmlns:m="http://schemas.openxmlformats.org/officeDocument/2006/math">
                      <m:r>
                        <a:rPr lang="en-US">
                          <a:latin typeface="Cambria Math"/>
                        </a:rPr>
                        <m:t>𝛁</m:t>
                      </m:r>
                      <m:sSub>
                        <m:sSubPr>
                          <m:ctrlPr>
                            <a:rPr lang="en-US" i="1">
                              <a:latin typeface="Cambria Math"/>
                            </a:rPr>
                          </m:ctrlPr>
                        </m:sSubPr>
                        <m:e>
                          <m:r>
                            <a:rPr lang="en-US">
                              <a:latin typeface="Cambria Math"/>
                            </a:rPr>
                            <m:t>𝚽</m:t>
                          </m:r>
                        </m:e>
                        <m:sub>
                          <m:r>
                            <a:rPr lang="en-US">
                              <a:latin typeface="Cambria Math"/>
                            </a:rPr>
                            <m:t>𝟒</m:t>
                          </m:r>
                        </m:sub>
                      </m:sSub>
                      <m:d>
                        <m:dPr>
                          <m:ctrlPr>
                            <a:rPr lang="en-US" i="1">
                              <a:latin typeface="Cambria Math"/>
                            </a:rPr>
                          </m:ctrlPr>
                        </m:dPr>
                        <m:e>
                          <m:sSub>
                            <m:sSubPr>
                              <m:ctrlPr>
                                <a:rPr lang="en-US" i="1">
                                  <a:latin typeface="Cambria Math"/>
                                </a:rPr>
                              </m:ctrlPr>
                            </m:sSubPr>
                            <m:e>
                              <m:r>
                                <a:rPr lang="en-US" i="1">
                                  <a:latin typeface="Cambria Math"/>
                                </a:rPr>
                                <m:t>𝒙</m:t>
                              </m:r>
                            </m:e>
                            <m:sub>
                              <m:r>
                                <a:rPr lang="en-US" i="1">
                                  <a:latin typeface="Cambria Math"/>
                                </a:rPr>
                                <m:t>𝑨</m:t>
                              </m:r>
                            </m:sub>
                          </m:sSub>
                          <m:r>
                            <a:rPr lang="en-US" i="1">
                              <a:latin typeface="Cambria Math"/>
                            </a:rPr>
                            <m:t>,</m:t>
                          </m:r>
                          <m:sSub>
                            <m:sSubPr>
                              <m:ctrlPr>
                                <a:rPr lang="en-US" i="1">
                                  <a:latin typeface="Cambria Math"/>
                                </a:rPr>
                              </m:ctrlPr>
                            </m:sSubPr>
                            <m:e>
                              <m:r>
                                <a:rPr lang="en-US" i="1">
                                  <a:latin typeface="Cambria Math"/>
                                </a:rPr>
                                <m:t>𝒙</m:t>
                              </m:r>
                            </m:e>
                            <m:sub>
                              <m:r>
                                <a:rPr lang="en-US" i="1">
                                  <a:latin typeface="Cambria Math"/>
                                </a:rPr>
                                <m:t>𝑫</m:t>
                              </m:r>
                            </m:sub>
                          </m:sSub>
                        </m:e>
                      </m:d>
                      <m:r>
                        <a:rPr lang="en-US" b="1" i="1" smtClean="0">
                          <a:latin typeface="Cambria Math"/>
                        </a:rPr>
                        <m:t>=</m:t>
                      </m:r>
                      <m:d>
                        <m:dPr>
                          <m:begChr m:val="["/>
                          <m:endChr m:val="]"/>
                          <m:ctrlPr>
                            <a:rPr lang="en-US" b="1" i="1" smtClean="0">
                              <a:latin typeface="Cambria Math"/>
                            </a:rPr>
                          </m:ctrlPr>
                        </m:dPr>
                        <m:e>
                          <m:m>
                            <m:mPr>
                              <m:mcs>
                                <m:mc>
                                  <m:mcPr>
                                    <m:count m:val="1"/>
                                    <m:mcJc m:val="center"/>
                                  </m:mcPr>
                                </m:mc>
                              </m:mcs>
                              <m:ctrlPr>
                                <a:rPr lang="en-US" b="1" i="1" smtClean="0">
                                  <a:latin typeface="Cambria Math"/>
                                </a:rPr>
                              </m:ctrlPr>
                            </m:mPr>
                            <m:mr>
                              <m:e>
                                <m:r>
                                  <a:rPr lang="en-US">
                                    <a:latin typeface="Cambria Math"/>
                                  </a:rPr>
                                  <m:t>𝛁</m:t>
                                </m:r>
                                <m:sSub>
                                  <m:sSubPr>
                                    <m:ctrlPr>
                                      <a:rPr lang="en-US" i="1">
                                        <a:latin typeface="Cambria Math"/>
                                      </a:rPr>
                                    </m:ctrlPr>
                                  </m:sSubPr>
                                  <m:e>
                                    <m:r>
                                      <a:rPr lang="en-US">
                                        <a:latin typeface="Cambria Math"/>
                                      </a:rPr>
                                      <m:t>𝚽</m:t>
                                    </m:r>
                                  </m:e>
                                  <m:sub>
                                    <m:r>
                                      <a:rPr lang="en-US">
                                        <a:latin typeface="Cambria Math"/>
                                      </a:rPr>
                                      <m:t>𝟒</m:t>
                                    </m:r>
                                    <m:r>
                                      <a:rPr lang="en-US">
                                        <a:latin typeface="Cambria Math"/>
                                      </a:rPr>
                                      <m:t>,</m:t>
                                    </m:r>
                                    <m:r>
                                      <a:rPr lang="en-US" i="1">
                                        <a:latin typeface="Cambria Math"/>
                                      </a:rPr>
                                      <m:t>𝑨</m:t>
                                    </m:r>
                                  </m:sub>
                                </m:sSub>
                                <m:d>
                                  <m:dPr>
                                    <m:ctrlPr>
                                      <a:rPr lang="en-US" i="1">
                                        <a:latin typeface="Cambria Math"/>
                                      </a:rPr>
                                    </m:ctrlPr>
                                  </m:dPr>
                                  <m:e>
                                    <m:sSub>
                                      <m:sSubPr>
                                        <m:ctrlPr>
                                          <a:rPr lang="en-US" i="1">
                                            <a:latin typeface="Cambria Math"/>
                                          </a:rPr>
                                        </m:ctrlPr>
                                      </m:sSubPr>
                                      <m:e>
                                        <m:r>
                                          <a:rPr lang="en-US" i="1">
                                            <a:latin typeface="Cambria Math"/>
                                          </a:rPr>
                                          <m:t>𝒙</m:t>
                                        </m:r>
                                      </m:e>
                                      <m:sub>
                                        <m:r>
                                          <a:rPr lang="en-US" i="1">
                                            <a:latin typeface="Cambria Math"/>
                                          </a:rPr>
                                          <m:t>𝑨</m:t>
                                        </m:r>
                                      </m:sub>
                                    </m:sSub>
                                    <m:r>
                                      <a:rPr lang="en-US" i="1">
                                        <a:latin typeface="Cambria Math"/>
                                      </a:rPr>
                                      <m:t>,</m:t>
                                    </m:r>
                                    <m:sSub>
                                      <m:sSubPr>
                                        <m:ctrlPr>
                                          <a:rPr lang="en-US" i="1">
                                            <a:latin typeface="Cambria Math"/>
                                          </a:rPr>
                                        </m:ctrlPr>
                                      </m:sSubPr>
                                      <m:e>
                                        <m:r>
                                          <a:rPr lang="en-US" i="1">
                                            <a:latin typeface="Cambria Math"/>
                                          </a:rPr>
                                          <m:t>𝒙</m:t>
                                        </m:r>
                                      </m:e>
                                      <m:sub>
                                        <m:r>
                                          <a:rPr lang="en-US" i="1">
                                            <a:latin typeface="Cambria Math"/>
                                          </a:rPr>
                                          <m:t>𝑫</m:t>
                                        </m:r>
                                      </m:sub>
                                    </m:sSub>
                                  </m:e>
                                </m:d>
                              </m:e>
                            </m:mr>
                            <m:mr>
                              <m:e>
                                <m:r>
                                  <a:rPr lang="en-US">
                                    <a:latin typeface="Cambria Math"/>
                                  </a:rPr>
                                  <m:t>𝛁</m:t>
                                </m:r>
                                <m:sSub>
                                  <m:sSubPr>
                                    <m:ctrlPr>
                                      <a:rPr lang="en-US" i="1">
                                        <a:latin typeface="Cambria Math"/>
                                      </a:rPr>
                                    </m:ctrlPr>
                                  </m:sSubPr>
                                  <m:e>
                                    <m:r>
                                      <a:rPr lang="en-US">
                                        <a:latin typeface="Cambria Math"/>
                                      </a:rPr>
                                      <m:t>𝚽</m:t>
                                    </m:r>
                                  </m:e>
                                  <m:sub>
                                    <m:r>
                                      <a:rPr lang="en-US">
                                        <a:latin typeface="Cambria Math"/>
                                      </a:rPr>
                                      <m:t>𝟒</m:t>
                                    </m:r>
                                    <m:r>
                                      <a:rPr lang="en-US">
                                        <a:latin typeface="Cambria Math"/>
                                      </a:rPr>
                                      <m:t>,</m:t>
                                    </m:r>
                                    <m:r>
                                      <a:rPr lang="en-US" b="1" i="1" smtClean="0">
                                        <a:latin typeface="Cambria Math"/>
                                      </a:rPr>
                                      <m:t>𝑫</m:t>
                                    </m:r>
                                  </m:sub>
                                </m:sSub>
                                <m:d>
                                  <m:dPr>
                                    <m:ctrlPr>
                                      <a:rPr lang="en-US" i="1">
                                        <a:latin typeface="Cambria Math"/>
                                      </a:rPr>
                                    </m:ctrlPr>
                                  </m:dPr>
                                  <m:e>
                                    <m:sSub>
                                      <m:sSubPr>
                                        <m:ctrlPr>
                                          <a:rPr lang="en-US" i="1">
                                            <a:latin typeface="Cambria Math"/>
                                          </a:rPr>
                                        </m:ctrlPr>
                                      </m:sSubPr>
                                      <m:e>
                                        <m:r>
                                          <a:rPr lang="en-US" i="1">
                                            <a:latin typeface="Cambria Math"/>
                                          </a:rPr>
                                          <m:t>𝒙</m:t>
                                        </m:r>
                                      </m:e>
                                      <m:sub>
                                        <m:r>
                                          <a:rPr lang="en-US" i="1">
                                            <a:latin typeface="Cambria Math"/>
                                          </a:rPr>
                                          <m:t>𝑨</m:t>
                                        </m:r>
                                      </m:sub>
                                    </m:sSub>
                                    <m:r>
                                      <a:rPr lang="en-US" i="1">
                                        <a:latin typeface="Cambria Math"/>
                                      </a:rPr>
                                      <m:t>,</m:t>
                                    </m:r>
                                    <m:sSub>
                                      <m:sSubPr>
                                        <m:ctrlPr>
                                          <a:rPr lang="en-US" i="1">
                                            <a:latin typeface="Cambria Math"/>
                                          </a:rPr>
                                        </m:ctrlPr>
                                      </m:sSubPr>
                                      <m:e>
                                        <m:r>
                                          <a:rPr lang="en-US" i="1">
                                            <a:latin typeface="Cambria Math"/>
                                          </a:rPr>
                                          <m:t>𝒙</m:t>
                                        </m:r>
                                      </m:e>
                                      <m:sub>
                                        <m:r>
                                          <a:rPr lang="en-US" i="1">
                                            <a:latin typeface="Cambria Math"/>
                                          </a:rPr>
                                          <m:t>𝑫</m:t>
                                        </m:r>
                                      </m:sub>
                                    </m:sSub>
                                  </m:e>
                                </m:d>
                              </m:e>
                            </m:mr>
                          </m:m>
                        </m:e>
                      </m:d>
                    </m:oMath>
                  </m:oMathPara>
                </a14:m>
                <a:endParaRPr lang="en-US" b="1" dirty="0" smtClean="0"/>
              </a:p>
              <a:p>
                <a:pPr marL="0" indent="0">
                  <a:buNone/>
                </a:pPr>
                <a14:m>
                  <m:oMathPara xmlns:m="http://schemas.openxmlformats.org/officeDocument/2006/math">
                    <m:oMathParaPr>
                      <m:jc m:val="centerGroup"/>
                    </m:oMathParaPr>
                    <m:oMath xmlns:m="http://schemas.openxmlformats.org/officeDocument/2006/math">
                      <m:r>
                        <a:rPr lang="en-US" i="1">
                          <a:latin typeface="Cambria Math"/>
                        </a:rPr>
                        <m:t>𝒇</m:t>
                      </m:r>
                      <m:d>
                        <m:dPr>
                          <m:ctrlPr>
                            <a:rPr lang="en-US" i="1">
                              <a:latin typeface="Cambria Math"/>
                            </a:rPr>
                          </m:ctrlPr>
                        </m:dPr>
                        <m:e>
                          <m:sSub>
                            <m:sSubPr>
                              <m:ctrlPr>
                                <a:rPr lang="en-US" i="1">
                                  <a:latin typeface="Cambria Math"/>
                                </a:rPr>
                              </m:ctrlPr>
                            </m:sSubPr>
                            <m:e>
                              <m:r>
                                <a:rPr lang="en-US" i="1">
                                  <a:latin typeface="Cambria Math"/>
                                </a:rPr>
                                <m:t>𝒙</m:t>
                              </m:r>
                            </m:e>
                            <m:sub>
                              <m:r>
                                <a:rPr lang="en-US" i="1">
                                  <a:latin typeface="Cambria Math"/>
                                </a:rPr>
                                <m:t>𝑨</m:t>
                              </m:r>
                            </m:sub>
                          </m:sSub>
                          <m:r>
                            <a:rPr lang="en-US" i="1">
                              <a:latin typeface="Cambria Math"/>
                            </a:rPr>
                            <m:t>,</m:t>
                          </m:r>
                          <m:sSub>
                            <m:sSubPr>
                              <m:ctrlPr>
                                <a:rPr lang="en-US" i="1">
                                  <a:latin typeface="Cambria Math"/>
                                </a:rPr>
                              </m:ctrlPr>
                            </m:sSubPr>
                            <m:e>
                              <m:r>
                                <a:rPr lang="en-US" i="1">
                                  <a:latin typeface="Cambria Math"/>
                                </a:rPr>
                                <m:t>𝒙</m:t>
                              </m:r>
                            </m:e>
                            <m:sub>
                              <m:r>
                                <a:rPr lang="en-US" i="1">
                                  <a:latin typeface="Cambria Math"/>
                                </a:rPr>
                                <m:t>𝑫</m:t>
                              </m:r>
                            </m:sub>
                          </m:sSub>
                          <m:r>
                            <a:rPr lang="en-US" i="1">
                              <a:latin typeface="Cambria Math"/>
                            </a:rPr>
                            <m:t>,</m:t>
                          </m:r>
                          <m:r>
                            <a:rPr lang="en-US" i="1">
                              <a:latin typeface="Cambria Math"/>
                            </a:rPr>
                            <m:t>𝒂</m:t>
                          </m:r>
                          <m:r>
                            <a:rPr lang="en-US" i="1">
                              <a:latin typeface="Cambria Math"/>
                            </a:rPr>
                            <m:t>,</m:t>
                          </m:r>
                          <m:r>
                            <a:rPr lang="en-US" i="1">
                              <a:latin typeface="Cambria Math"/>
                            </a:rPr>
                            <m:t>𝒅</m:t>
                          </m:r>
                        </m:e>
                      </m:d>
                      <m:r>
                        <a:rPr lang="en-US" b="1" i="1" smtClean="0">
                          <a:latin typeface="Cambria Math"/>
                        </a:rPr>
                        <m:t>=</m:t>
                      </m:r>
                      <m:d>
                        <m:dPr>
                          <m:begChr m:val="["/>
                          <m:endChr m:val="]"/>
                          <m:ctrlPr>
                            <a:rPr lang="en-US" b="1" i="1" smtClean="0">
                              <a:latin typeface="Cambria Math"/>
                            </a:rPr>
                          </m:ctrlPr>
                        </m:dPr>
                        <m:e>
                          <m:eqArr>
                            <m:eqArrPr>
                              <m:ctrlPr>
                                <a:rPr lang="en-US" b="1" i="1" smtClean="0">
                                  <a:latin typeface="Cambria Math"/>
                                </a:rPr>
                              </m:ctrlPr>
                            </m:eqArrPr>
                            <m:e>
                              <m:sSub>
                                <m:sSubPr>
                                  <m:ctrlPr>
                                    <a:rPr lang="en-US" b="1" i="1" smtClean="0">
                                      <a:latin typeface="Cambria Math"/>
                                    </a:rPr>
                                  </m:ctrlPr>
                                </m:sSubPr>
                                <m:e>
                                  <m:r>
                                    <a:rPr lang="en-US" b="1" i="1" smtClean="0">
                                      <a:latin typeface="Cambria Math"/>
                                    </a:rPr>
                                    <m:t>𝒗</m:t>
                                  </m:r>
                                </m:e>
                                <m:sub>
                                  <m:r>
                                    <a:rPr lang="en-US" b="1" i="1" smtClean="0">
                                      <a:latin typeface="Cambria Math"/>
                                    </a:rPr>
                                    <m:t>𝑨</m:t>
                                  </m:r>
                                </m:sub>
                              </m:sSub>
                              <m:r>
                                <a:rPr lang="en-US" b="1" i="1" smtClean="0">
                                  <a:latin typeface="Cambria Math"/>
                                </a:rPr>
                                <m:t>𝒂</m:t>
                              </m:r>
                              <m:d>
                                <m:dPr>
                                  <m:ctrlPr>
                                    <a:rPr lang="en-US" b="1" i="1" smtClean="0">
                                      <a:latin typeface="Cambria Math"/>
                                    </a:rPr>
                                  </m:ctrlPr>
                                </m:dPr>
                                <m:e>
                                  <m:r>
                                    <a:rPr lang="en-US" b="1" i="1" smtClean="0">
                                      <a:latin typeface="Cambria Math"/>
                                    </a:rPr>
                                    <m:t>𝒕</m:t>
                                  </m:r>
                                </m:e>
                              </m:d>
                            </m:e>
                            <m:e>
                              <m:sSub>
                                <m:sSubPr>
                                  <m:ctrlPr>
                                    <a:rPr lang="en-US" b="1" i="1" smtClean="0">
                                      <a:latin typeface="Cambria Math"/>
                                    </a:rPr>
                                  </m:ctrlPr>
                                </m:sSubPr>
                                <m:e>
                                  <m:r>
                                    <a:rPr lang="en-US" b="1" i="1" smtClean="0">
                                      <a:latin typeface="Cambria Math"/>
                                    </a:rPr>
                                    <m:t>𝒗</m:t>
                                  </m:r>
                                </m:e>
                                <m:sub>
                                  <m:r>
                                    <a:rPr lang="en-US" b="1" i="1" smtClean="0">
                                      <a:latin typeface="Cambria Math"/>
                                    </a:rPr>
                                    <m:t>𝑫</m:t>
                                  </m:r>
                                </m:sub>
                              </m:sSub>
                              <m:r>
                                <a:rPr lang="en-US" b="1" i="1" smtClean="0">
                                  <a:latin typeface="Cambria Math"/>
                                </a:rPr>
                                <m:t>𝒅</m:t>
                              </m:r>
                              <m:d>
                                <m:dPr>
                                  <m:ctrlPr>
                                    <a:rPr lang="en-US" b="1" i="1" smtClean="0">
                                      <a:latin typeface="Cambria Math"/>
                                    </a:rPr>
                                  </m:ctrlPr>
                                </m:dPr>
                                <m:e>
                                  <m:r>
                                    <a:rPr lang="en-US" b="1" i="1" smtClean="0">
                                      <a:latin typeface="Cambria Math"/>
                                    </a:rPr>
                                    <m:t>𝒕</m:t>
                                  </m:r>
                                </m:e>
                              </m:d>
                            </m:e>
                          </m:eqArr>
                        </m:e>
                      </m:d>
                    </m:oMath>
                  </m:oMathPara>
                </a14:m>
                <a:endParaRPr lang="en-US" b="1" dirty="0" smtClean="0"/>
              </a:p>
              <a:p>
                <a:pPr marL="0" indent="0">
                  <a:buNone/>
                </a:pPr>
                <a:endParaRPr lang="en-US" b="1" dirty="0" smtClean="0"/>
              </a:p>
              <a:p>
                <a:r>
                  <a:rPr lang="en-US" dirty="0" smtClean="0"/>
                  <a:t>Attacker optimal control:</a:t>
                </a:r>
                <a:endParaRPr lang="en-US" b="1" dirty="0" smtClean="0"/>
              </a:p>
              <a:p>
                <a:pPr marL="0" indent="0">
                  <a:buNone/>
                </a:pPr>
                <a14:m>
                  <m:oMathPara xmlns:m="http://schemas.openxmlformats.org/officeDocument/2006/math">
                    <m:oMathParaPr>
                      <m:jc m:val="centerGroup"/>
                    </m:oMathParaPr>
                    <m:oMath xmlns:m="http://schemas.openxmlformats.org/officeDocument/2006/math">
                      <m:sSup>
                        <m:sSupPr>
                          <m:ctrlPr>
                            <a:rPr lang="en-US" b="1" i="1" smtClean="0">
                              <a:latin typeface="Cambria Math"/>
                            </a:rPr>
                          </m:ctrlPr>
                        </m:sSupPr>
                        <m:e>
                          <m:r>
                            <a:rPr lang="en-US" b="1" i="1" smtClean="0">
                              <a:latin typeface="Cambria Math"/>
                            </a:rPr>
                            <m:t>𝒂</m:t>
                          </m:r>
                        </m:e>
                        <m:sup>
                          <m:r>
                            <a:rPr lang="en-US" b="1" i="1" smtClean="0">
                              <a:latin typeface="Cambria Math"/>
                            </a:rPr>
                            <m:t>∗</m:t>
                          </m:r>
                        </m:sup>
                      </m:sSup>
                      <m:r>
                        <a:rPr lang="en-US" b="1" i="1" smtClean="0">
                          <a:latin typeface="Cambria Math"/>
                        </a:rPr>
                        <m:t>=</m:t>
                      </m:r>
                      <m:limLow>
                        <m:limLowPr>
                          <m:ctrlPr>
                            <a:rPr lang="en-US" b="1" i="1" smtClean="0">
                              <a:latin typeface="Cambria Math"/>
                            </a:rPr>
                          </m:ctrlPr>
                        </m:limLowPr>
                        <m:e>
                          <m:r>
                            <m:rPr>
                              <m:sty m:val="p"/>
                            </m:rPr>
                            <a:rPr lang="en-US" b="0" i="0" smtClean="0">
                              <a:latin typeface="Cambria Math"/>
                            </a:rPr>
                            <m:t>min</m:t>
                          </m:r>
                        </m:e>
                        <m:lim>
                          <m:r>
                            <a:rPr lang="en-US" b="1" i="1" smtClean="0">
                              <a:latin typeface="Cambria Math"/>
                            </a:rPr>
                            <m:t>𝒂</m:t>
                          </m:r>
                        </m:lim>
                      </m:limLow>
                      <m:d>
                        <m:dPr>
                          <m:ctrlPr>
                            <a:rPr lang="en-US" b="1" i="1" smtClean="0">
                              <a:latin typeface="Cambria Math"/>
                            </a:rPr>
                          </m:ctrlPr>
                        </m:dPr>
                        <m:e>
                          <m:r>
                            <a:rPr lang="en-US" b="1" i="0" smtClean="0">
                              <a:latin typeface="Cambria Math"/>
                            </a:rPr>
                            <m:t>𝛁</m:t>
                          </m:r>
                          <m:sSub>
                            <m:sSubPr>
                              <m:ctrlPr>
                                <a:rPr lang="en-US" b="1" i="1" smtClean="0">
                                  <a:latin typeface="Cambria Math"/>
                                </a:rPr>
                              </m:ctrlPr>
                            </m:sSubPr>
                            <m:e>
                              <m:r>
                                <a:rPr lang="en-US" b="1" i="1" smtClean="0">
                                  <a:latin typeface="Cambria Math"/>
                                </a:rPr>
                                <m:t>𝝓</m:t>
                              </m:r>
                            </m:e>
                            <m:sub>
                              <m:r>
                                <a:rPr lang="en-US" b="1" i="1" smtClean="0">
                                  <a:latin typeface="Cambria Math"/>
                                </a:rPr>
                                <m:t>𝟒</m:t>
                              </m:r>
                              <m:r>
                                <a:rPr lang="en-US" b="1" i="1" smtClean="0">
                                  <a:latin typeface="Cambria Math"/>
                                </a:rPr>
                                <m:t>,</m:t>
                              </m:r>
                              <m:r>
                                <a:rPr lang="en-US" b="1" i="1" smtClean="0">
                                  <a:latin typeface="Cambria Math"/>
                                </a:rPr>
                                <m:t>𝑨</m:t>
                              </m:r>
                            </m:sub>
                          </m:sSub>
                          <m:d>
                            <m:dPr>
                              <m:ctrlPr>
                                <a:rPr lang="en-US" b="1" i="1" smtClean="0">
                                  <a:latin typeface="Cambria Math"/>
                                </a:rPr>
                              </m:ctrlPr>
                            </m:dPr>
                            <m:e>
                              <m:sSub>
                                <m:sSubPr>
                                  <m:ctrlPr>
                                    <a:rPr lang="en-US" b="1" i="1" smtClean="0">
                                      <a:latin typeface="Cambria Math"/>
                                    </a:rPr>
                                  </m:ctrlPr>
                                </m:sSubPr>
                                <m:e>
                                  <m:r>
                                    <a:rPr lang="en-US" b="1" i="1" smtClean="0">
                                      <a:latin typeface="Cambria Math"/>
                                    </a:rPr>
                                    <m:t>𝒙</m:t>
                                  </m:r>
                                </m:e>
                                <m:sub>
                                  <m:r>
                                    <a:rPr lang="en-US" b="1" i="1" smtClean="0">
                                      <a:latin typeface="Cambria Math"/>
                                    </a:rPr>
                                    <m:t>𝑨</m:t>
                                  </m:r>
                                </m:sub>
                              </m:sSub>
                              <m:r>
                                <a:rPr lang="en-US" b="1" i="1" smtClean="0">
                                  <a:latin typeface="Cambria Math"/>
                                </a:rPr>
                                <m:t>,</m:t>
                              </m:r>
                              <m:sSub>
                                <m:sSubPr>
                                  <m:ctrlPr>
                                    <a:rPr lang="en-US" b="1" i="1" smtClean="0">
                                      <a:latin typeface="Cambria Math"/>
                                    </a:rPr>
                                  </m:ctrlPr>
                                </m:sSubPr>
                                <m:e>
                                  <m:r>
                                    <a:rPr lang="en-US" b="1" i="1" smtClean="0">
                                      <a:latin typeface="Cambria Math"/>
                                    </a:rPr>
                                    <m:t>𝒙</m:t>
                                  </m:r>
                                </m:e>
                                <m:sub>
                                  <m:r>
                                    <a:rPr lang="en-US" b="1" i="1" smtClean="0">
                                      <a:latin typeface="Cambria Math"/>
                                    </a:rPr>
                                    <m:t>𝑫</m:t>
                                  </m:r>
                                </m:sub>
                              </m:sSub>
                            </m:e>
                          </m:d>
                          <m:r>
                            <a:rPr lang="en-US" b="1" i="1" smtClean="0">
                              <a:latin typeface="Cambria Math"/>
                            </a:rPr>
                            <m:t>⋅</m:t>
                          </m:r>
                          <m:r>
                            <a:rPr lang="en-US" b="1" i="1" smtClean="0">
                              <a:latin typeface="Cambria Math"/>
                            </a:rPr>
                            <m:t>𝒂</m:t>
                          </m:r>
                        </m:e>
                      </m:d>
                      <m:r>
                        <a:rPr lang="en-US" b="1" i="1" smtClean="0">
                          <a:latin typeface="Cambria Math"/>
                        </a:rPr>
                        <m:t>=−</m:t>
                      </m:r>
                      <m:sSub>
                        <m:sSubPr>
                          <m:ctrlPr>
                            <a:rPr lang="en-US" i="1">
                              <a:latin typeface="Cambria Math"/>
                            </a:rPr>
                          </m:ctrlPr>
                        </m:sSubPr>
                        <m:e>
                          <m:r>
                            <a:rPr lang="en-US" i="1">
                              <a:latin typeface="Cambria Math"/>
                            </a:rPr>
                            <m:t>𝒗</m:t>
                          </m:r>
                        </m:e>
                        <m:sub>
                          <m:r>
                            <a:rPr lang="en-US" i="1">
                              <a:latin typeface="Cambria Math"/>
                            </a:rPr>
                            <m:t>𝑨</m:t>
                          </m:r>
                        </m:sub>
                      </m:sSub>
                      <m:f>
                        <m:fPr>
                          <m:ctrlPr>
                            <a:rPr lang="en-US" b="1" i="1" smtClean="0">
                              <a:latin typeface="Cambria Math"/>
                            </a:rPr>
                          </m:ctrlPr>
                        </m:fPr>
                        <m:num>
                          <m:r>
                            <a:rPr lang="en-US">
                              <a:latin typeface="Cambria Math"/>
                            </a:rPr>
                            <m:t>𝛁</m:t>
                          </m:r>
                          <m:sSub>
                            <m:sSubPr>
                              <m:ctrlPr>
                                <a:rPr lang="en-US" i="1">
                                  <a:latin typeface="Cambria Math"/>
                                </a:rPr>
                              </m:ctrlPr>
                            </m:sSubPr>
                            <m:e>
                              <m:r>
                                <a:rPr lang="en-US" i="1">
                                  <a:latin typeface="Cambria Math"/>
                                </a:rPr>
                                <m:t>𝝓</m:t>
                              </m:r>
                            </m:e>
                            <m:sub>
                              <m:r>
                                <a:rPr lang="en-US" i="1">
                                  <a:latin typeface="Cambria Math"/>
                                </a:rPr>
                                <m:t>𝟒</m:t>
                              </m:r>
                              <m:r>
                                <a:rPr lang="en-US" b="1" i="1" smtClean="0">
                                  <a:latin typeface="Cambria Math"/>
                                </a:rPr>
                                <m:t>,</m:t>
                              </m:r>
                              <m:r>
                                <a:rPr lang="en-US" b="1" i="1" smtClean="0">
                                  <a:latin typeface="Cambria Math"/>
                                </a:rPr>
                                <m:t>𝑨</m:t>
                              </m:r>
                            </m:sub>
                          </m:sSub>
                          <m:d>
                            <m:dPr>
                              <m:ctrlPr>
                                <a:rPr lang="en-US" i="1">
                                  <a:latin typeface="Cambria Math"/>
                                </a:rPr>
                              </m:ctrlPr>
                            </m:dPr>
                            <m:e>
                              <m:sSub>
                                <m:sSubPr>
                                  <m:ctrlPr>
                                    <a:rPr lang="en-US" i="1">
                                      <a:latin typeface="Cambria Math"/>
                                    </a:rPr>
                                  </m:ctrlPr>
                                </m:sSubPr>
                                <m:e>
                                  <m:r>
                                    <a:rPr lang="en-US" i="1">
                                      <a:latin typeface="Cambria Math"/>
                                    </a:rPr>
                                    <m:t>𝒙</m:t>
                                  </m:r>
                                </m:e>
                                <m:sub>
                                  <m:r>
                                    <a:rPr lang="en-US" i="1">
                                      <a:latin typeface="Cambria Math"/>
                                    </a:rPr>
                                    <m:t>𝑨</m:t>
                                  </m:r>
                                </m:sub>
                              </m:sSub>
                              <m:r>
                                <a:rPr lang="en-US" i="1">
                                  <a:latin typeface="Cambria Math"/>
                                </a:rPr>
                                <m:t>,</m:t>
                              </m:r>
                              <m:sSub>
                                <m:sSubPr>
                                  <m:ctrlPr>
                                    <a:rPr lang="en-US" i="1">
                                      <a:latin typeface="Cambria Math"/>
                                    </a:rPr>
                                  </m:ctrlPr>
                                </m:sSubPr>
                                <m:e>
                                  <m:r>
                                    <a:rPr lang="en-US" i="1">
                                      <a:latin typeface="Cambria Math"/>
                                    </a:rPr>
                                    <m:t>𝒙</m:t>
                                  </m:r>
                                </m:e>
                                <m:sub>
                                  <m:r>
                                    <a:rPr lang="en-US" i="1">
                                      <a:latin typeface="Cambria Math"/>
                                    </a:rPr>
                                    <m:t>𝑫</m:t>
                                  </m:r>
                                </m:sub>
                              </m:sSub>
                            </m:e>
                          </m:d>
                        </m:num>
                        <m:den>
                          <m:sSub>
                            <m:sSubPr>
                              <m:ctrlPr>
                                <a:rPr lang="en-US" b="1" i="1" smtClean="0">
                                  <a:latin typeface="Cambria Math"/>
                                </a:rPr>
                              </m:ctrlPr>
                            </m:sSubPr>
                            <m:e>
                              <m:d>
                                <m:dPr>
                                  <m:begChr m:val="‖"/>
                                  <m:endChr m:val="‖"/>
                                  <m:ctrlPr>
                                    <a:rPr lang="en-US" b="1" i="1" smtClean="0">
                                      <a:latin typeface="Cambria Math"/>
                                    </a:rPr>
                                  </m:ctrlPr>
                                </m:dPr>
                                <m:e>
                                  <m:r>
                                    <a:rPr lang="en-US">
                                      <a:latin typeface="Cambria Math"/>
                                    </a:rPr>
                                    <m:t>𝛁</m:t>
                                  </m:r>
                                  <m:sSub>
                                    <m:sSubPr>
                                      <m:ctrlPr>
                                        <a:rPr lang="en-US" i="1">
                                          <a:latin typeface="Cambria Math"/>
                                        </a:rPr>
                                      </m:ctrlPr>
                                    </m:sSubPr>
                                    <m:e>
                                      <m:r>
                                        <a:rPr lang="en-US" i="1">
                                          <a:latin typeface="Cambria Math"/>
                                        </a:rPr>
                                        <m:t>𝝓</m:t>
                                      </m:r>
                                    </m:e>
                                    <m:sub>
                                      <m:r>
                                        <a:rPr lang="en-US" i="1">
                                          <a:latin typeface="Cambria Math"/>
                                        </a:rPr>
                                        <m:t>𝟒</m:t>
                                      </m:r>
                                      <m:r>
                                        <a:rPr lang="en-US" b="1" i="1" smtClean="0">
                                          <a:latin typeface="Cambria Math"/>
                                        </a:rPr>
                                        <m:t>,</m:t>
                                      </m:r>
                                      <m:r>
                                        <a:rPr lang="en-US" b="1" i="1" smtClean="0">
                                          <a:latin typeface="Cambria Math"/>
                                        </a:rPr>
                                        <m:t>𝑨</m:t>
                                      </m:r>
                                    </m:sub>
                                  </m:sSub>
                                  <m:d>
                                    <m:dPr>
                                      <m:ctrlPr>
                                        <a:rPr lang="en-US" i="1">
                                          <a:latin typeface="Cambria Math"/>
                                        </a:rPr>
                                      </m:ctrlPr>
                                    </m:dPr>
                                    <m:e>
                                      <m:sSub>
                                        <m:sSubPr>
                                          <m:ctrlPr>
                                            <a:rPr lang="en-US" i="1">
                                              <a:latin typeface="Cambria Math"/>
                                            </a:rPr>
                                          </m:ctrlPr>
                                        </m:sSubPr>
                                        <m:e>
                                          <m:r>
                                            <a:rPr lang="en-US" i="1">
                                              <a:latin typeface="Cambria Math"/>
                                            </a:rPr>
                                            <m:t>𝒙</m:t>
                                          </m:r>
                                        </m:e>
                                        <m:sub>
                                          <m:r>
                                            <a:rPr lang="en-US" i="1">
                                              <a:latin typeface="Cambria Math"/>
                                            </a:rPr>
                                            <m:t>𝑨</m:t>
                                          </m:r>
                                        </m:sub>
                                      </m:sSub>
                                      <m:r>
                                        <a:rPr lang="en-US" i="1">
                                          <a:latin typeface="Cambria Math"/>
                                        </a:rPr>
                                        <m:t>,</m:t>
                                      </m:r>
                                      <m:sSub>
                                        <m:sSubPr>
                                          <m:ctrlPr>
                                            <a:rPr lang="en-US" i="1">
                                              <a:latin typeface="Cambria Math"/>
                                            </a:rPr>
                                          </m:ctrlPr>
                                        </m:sSubPr>
                                        <m:e>
                                          <m:r>
                                            <a:rPr lang="en-US" i="1">
                                              <a:latin typeface="Cambria Math"/>
                                            </a:rPr>
                                            <m:t>𝒙</m:t>
                                          </m:r>
                                        </m:e>
                                        <m:sub>
                                          <m:r>
                                            <a:rPr lang="en-US" i="1">
                                              <a:latin typeface="Cambria Math"/>
                                            </a:rPr>
                                            <m:t>𝑫</m:t>
                                          </m:r>
                                        </m:sub>
                                      </m:sSub>
                                    </m:e>
                                  </m:d>
                                </m:e>
                              </m:d>
                            </m:e>
                            <m:sub>
                              <m:r>
                                <a:rPr lang="en-US" b="1" i="1" smtClean="0">
                                  <a:latin typeface="Cambria Math"/>
                                </a:rPr>
                                <m:t>𝟐</m:t>
                              </m:r>
                            </m:sub>
                          </m:sSub>
                        </m:den>
                      </m:f>
                    </m:oMath>
                  </m:oMathPara>
                </a14:m>
                <a:endParaRPr lang="en-US" dirty="0" smtClean="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11D0641D-6455-4374-9517-F3B790035A30}" type="slidenum">
              <a:rPr lang="en-US" smtClean="0"/>
              <a:t>20</a:t>
            </a:fld>
            <a:endParaRPr lang="en-US"/>
          </a:p>
        </p:txBody>
      </p:sp>
      <p:grpSp>
        <p:nvGrpSpPr>
          <p:cNvPr id="5" name="Group 4"/>
          <p:cNvGrpSpPr/>
          <p:nvPr/>
        </p:nvGrpSpPr>
        <p:grpSpPr>
          <a:xfrm>
            <a:off x="6934200" y="2901691"/>
            <a:ext cx="2133600" cy="1289309"/>
            <a:chOff x="7086600" y="4050268"/>
            <a:chExt cx="2658703" cy="1664732"/>
          </a:xfrm>
        </p:grpSpPr>
        <p:sp>
          <p:nvSpPr>
            <p:cNvPr id="6" name="Oval 5"/>
            <p:cNvSpPr/>
            <p:nvPr/>
          </p:nvSpPr>
          <p:spPr bwMode="auto">
            <a:xfrm>
              <a:off x="7086600" y="4419600"/>
              <a:ext cx="1371600" cy="1295400"/>
            </a:xfrm>
            <a:prstGeom prst="ellipse">
              <a:avLst/>
            </a:prstGeom>
            <a:noFill/>
            <a:ln w="38100" cap="flat" cmpd="sng" algn="ctr">
              <a:solidFill>
                <a:schemeClr val="accent2"/>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smtClean="0">
                <a:ln>
                  <a:noFill/>
                </a:ln>
                <a:solidFill>
                  <a:schemeClr val="accent2"/>
                </a:solidFill>
                <a:effectLst/>
                <a:latin typeface="Arial" charset="0"/>
                <a:ea typeface="Gulim" pitchFamily="50" charset="-127"/>
              </a:endParaRPr>
            </a:p>
          </p:txBody>
        </p:sp>
        <p:cxnSp>
          <p:nvCxnSpPr>
            <p:cNvPr id="7" name="Straight Arrow Connector 6"/>
            <p:cNvCxnSpPr>
              <a:endCxn id="6" idx="7"/>
            </p:cNvCxnSpPr>
            <p:nvPr/>
          </p:nvCxnSpPr>
          <p:spPr bwMode="auto">
            <a:xfrm flipV="1">
              <a:off x="7772400" y="4609307"/>
              <a:ext cx="484934" cy="457993"/>
            </a:xfrm>
            <a:prstGeom prst="straightConnector1">
              <a:avLst/>
            </a:prstGeom>
            <a:noFill/>
            <a:ln w="38100" cap="flat" cmpd="sng" algn="ctr">
              <a:solidFill>
                <a:schemeClr val="accent2"/>
              </a:solidFill>
              <a:prstDash val="solid"/>
              <a:round/>
              <a:headEnd type="none" w="sm" len="sm"/>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8" name="TextBox 7"/>
                <p:cNvSpPr txBox="1"/>
                <p:nvPr/>
              </p:nvSpPr>
              <p:spPr>
                <a:xfrm>
                  <a:off x="7924800" y="4050268"/>
                  <a:ext cx="1820503" cy="4291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atin typeface="Cambria Math"/>
                          </a:rPr>
                          <m:t>𝛁</m:t>
                        </m:r>
                        <m:sSub>
                          <m:sSubPr>
                            <m:ctrlPr>
                              <a:rPr lang="en-US" i="1">
                                <a:latin typeface="Cambria Math"/>
                              </a:rPr>
                            </m:ctrlPr>
                          </m:sSubPr>
                          <m:e>
                            <m:r>
                              <a:rPr lang="en-US">
                                <a:latin typeface="Cambria Math"/>
                              </a:rPr>
                              <m:t>𝚽</m:t>
                            </m:r>
                          </m:e>
                          <m:sub>
                            <m:r>
                              <a:rPr lang="en-US">
                                <a:latin typeface="Cambria Math"/>
                              </a:rPr>
                              <m:t>𝟒</m:t>
                            </m:r>
                            <m:r>
                              <a:rPr lang="en-US">
                                <a:latin typeface="Cambria Math"/>
                              </a:rPr>
                              <m:t>,</m:t>
                            </m:r>
                            <m:r>
                              <a:rPr lang="en-US" i="1">
                                <a:latin typeface="Cambria Math"/>
                              </a:rPr>
                              <m:t>𝑨</m:t>
                            </m:r>
                          </m:sub>
                        </m:sSub>
                        <m:d>
                          <m:dPr>
                            <m:ctrlPr>
                              <a:rPr lang="en-US" i="1">
                                <a:latin typeface="Cambria Math"/>
                              </a:rPr>
                            </m:ctrlPr>
                          </m:dPr>
                          <m:e>
                            <m:sSub>
                              <m:sSubPr>
                                <m:ctrlPr>
                                  <a:rPr lang="en-US" i="1">
                                    <a:latin typeface="Cambria Math"/>
                                  </a:rPr>
                                </m:ctrlPr>
                              </m:sSubPr>
                              <m:e>
                                <m:r>
                                  <a:rPr lang="en-US" i="1">
                                    <a:latin typeface="Cambria Math"/>
                                  </a:rPr>
                                  <m:t>𝒙</m:t>
                                </m:r>
                              </m:e>
                              <m:sub>
                                <m:r>
                                  <a:rPr lang="en-US" i="1">
                                    <a:latin typeface="Cambria Math"/>
                                  </a:rPr>
                                  <m:t>𝑨</m:t>
                                </m:r>
                              </m:sub>
                            </m:sSub>
                            <m:r>
                              <a:rPr lang="en-US" i="1">
                                <a:latin typeface="Cambria Math"/>
                              </a:rPr>
                              <m:t>,</m:t>
                            </m:r>
                            <m:sSub>
                              <m:sSubPr>
                                <m:ctrlPr>
                                  <a:rPr lang="en-US" i="1">
                                    <a:latin typeface="Cambria Math"/>
                                  </a:rPr>
                                </m:ctrlPr>
                              </m:sSubPr>
                              <m:e>
                                <m:r>
                                  <a:rPr lang="en-US" i="1">
                                    <a:latin typeface="Cambria Math"/>
                                  </a:rPr>
                                  <m:t>𝒙</m:t>
                                </m:r>
                              </m:e>
                              <m:sub>
                                <m:r>
                                  <a:rPr lang="en-US" i="1">
                                    <a:latin typeface="Cambria Math"/>
                                  </a:rPr>
                                  <m:t>𝑫</m:t>
                                </m:r>
                              </m:sub>
                            </m:sSub>
                          </m:e>
                        </m:d>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7924800" y="4050268"/>
                  <a:ext cx="1820503" cy="429116"/>
                </a:xfrm>
                <a:prstGeom prst="rect">
                  <a:avLst/>
                </a:prstGeom>
                <a:blipFill rotWithShape="1">
                  <a:blip r:embed="rId4"/>
                  <a:stretch>
                    <a:fillRect b="-10909"/>
                  </a:stretch>
                </a:blipFill>
              </p:spPr>
              <p:txBody>
                <a:bodyPr/>
                <a:lstStyle/>
                <a:p>
                  <a:r>
                    <a:rPr lang="en-US">
                      <a:noFill/>
                    </a:rPr>
                    <a:t> </a:t>
                  </a:r>
                </a:p>
              </p:txBody>
            </p:sp>
          </mc:Fallback>
        </mc:AlternateContent>
        <p:sp>
          <p:nvSpPr>
            <p:cNvPr id="9" name="Freeform 8"/>
            <p:cNvSpPr/>
            <p:nvPr/>
          </p:nvSpPr>
          <p:spPr bwMode="auto">
            <a:xfrm>
              <a:off x="7790583" y="4296427"/>
              <a:ext cx="201022" cy="551146"/>
            </a:xfrm>
            <a:custGeom>
              <a:avLst/>
              <a:gdLst>
                <a:gd name="connsiteX0" fmla="*/ 201022 w 201022"/>
                <a:gd name="connsiteY0" fmla="*/ 0 h 551146"/>
                <a:gd name="connsiteX1" fmla="*/ 606 w 201022"/>
                <a:gd name="connsiteY1" fmla="*/ 300625 h 551146"/>
                <a:gd name="connsiteX2" fmla="*/ 150918 w 201022"/>
                <a:gd name="connsiteY2" fmla="*/ 551146 h 551146"/>
              </a:gdLst>
              <a:ahLst/>
              <a:cxnLst>
                <a:cxn ang="0">
                  <a:pos x="connsiteX0" y="connsiteY0"/>
                </a:cxn>
                <a:cxn ang="0">
                  <a:pos x="connsiteX1" y="connsiteY1"/>
                </a:cxn>
                <a:cxn ang="0">
                  <a:pos x="connsiteX2" y="connsiteY2"/>
                </a:cxn>
              </a:cxnLst>
              <a:rect l="l" t="t" r="r" b="b"/>
              <a:pathLst>
                <a:path w="201022" h="551146">
                  <a:moveTo>
                    <a:pt x="201022" y="0"/>
                  </a:moveTo>
                  <a:cubicBezTo>
                    <a:pt x="104989" y="104383"/>
                    <a:pt x="8957" y="208767"/>
                    <a:pt x="606" y="300625"/>
                  </a:cubicBezTo>
                  <a:cubicBezTo>
                    <a:pt x="-7745" y="392483"/>
                    <a:pt x="71586" y="471814"/>
                    <a:pt x="150918" y="551146"/>
                  </a:cubicBezTo>
                </a:path>
              </a:pathLst>
            </a:custGeom>
            <a:ln>
              <a:headEnd type="none" w="sm" len="sm"/>
              <a:tailEnd type="none" w="sm" len="sm"/>
            </a:ln>
            <a:extLst/>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smtClean="0">
                <a:ln>
                  <a:noFill/>
                </a:ln>
                <a:solidFill>
                  <a:schemeClr val="accent2"/>
                </a:solidFill>
                <a:effectLst/>
                <a:latin typeface="Arial" charset="0"/>
                <a:ea typeface="Gulim" pitchFamily="50" charset="-127"/>
              </a:endParaRPr>
            </a:p>
          </p:txBody>
        </p:sp>
      </p:grpSp>
    </p:spTree>
    <p:extLst>
      <p:ext uri="{BB962C8B-B14F-4D97-AF65-F5344CB8AC3E}">
        <p14:creationId xmlns:p14="http://schemas.microsoft.com/office/powerpoint/2010/main" val="1195764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3328"/>
            <a:ext cx="8194675" cy="564257"/>
          </a:xfrm>
        </p:spPr>
        <p:txBody>
          <a:bodyPr/>
          <a:lstStyle/>
          <a:p>
            <a:r>
              <a:rPr lang="en-US" dirty="0" smtClean="0"/>
              <a:t>Optimal controls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Defender maximizes </a:t>
                </a:r>
                <a14:m>
                  <m:oMath xmlns:m="http://schemas.openxmlformats.org/officeDocument/2006/math">
                    <m:sSub>
                      <m:sSubPr>
                        <m:ctrlPr>
                          <a:rPr lang="en-US" i="1">
                            <a:latin typeface="Cambria Math"/>
                          </a:rPr>
                        </m:ctrlPr>
                      </m:sSubPr>
                      <m:e>
                        <m:acc>
                          <m:accPr>
                            <m:chr m:val="̇"/>
                            <m:ctrlPr>
                              <a:rPr lang="en-US" i="1">
                                <a:latin typeface="Cambria Math"/>
                              </a:rPr>
                            </m:ctrlPr>
                          </m:accPr>
                          <m:e>
                            <m:r>
                              <a:rPr lang="en-US">
                                <a:latin typeface="Cambria Math"/>
                              </a:rPr>
                              <m:t>𝚽</m:t>
                            </m:r>
                          </m:e>
                        </m:acc>
                      </m:e>
                      <m:sub>
                        <m:r>
                          <a:rPr lang="en-US" i="1">
                            <a:latin typeface="Cambria Math"/>
                          </a:rPr>
                          <m:t>𝟒</m:t>
                        </m:r>
                      </m:sub>
                    </m:sSub>
                    <m:r>
                      <a:rPr lang="en-US" i="1">
                        <a:latin typeface="Cambria Math"/>
                      </a:rPr>
                      <m:t>=</m:t>
                    </m:r>
                    <m:r>
                      <a:rPr lang="en-US">
                        <a:latin typeface="Cambria Math"/>
                      </a:rPr>
                      <m:t>𝛁</m:t>
                    </m:r>
                    <m:sSub>
                      <m:sSubPr>
                        <m:ctrlPr>
                          <a:rPr lang="en-US" i="1">
                            <a:latin typeface="Cambria Math"/>
                          </a:rPr>
                        </m:ctrlPr>
                      </m:sSubPr>
                      <m:e>
                        <m:r>
                          <a:rPr lang="en-US">
                            <a:latin typeface="Cambria Math"/>
                          </a:rPr>
                          <m:t>𝚽</m:t>
                        </m:r>
                      </m:e>
                      <m:sub>
                        <m:r>
                          <a:rPr lang="en-US">
                            <a:latin typeface="Cambria Math"/>
                          </a:rPr>
                          <m:t>𝟒</m:t>
                        </m:r>
                        <m:r>
                          <a:rPr lang="en-US" b="1" i="0" smtClean="0">
                            <a:latin typeface="Cambria Math"/>
                          </a:rPr>
                          <m:t>,</m:t>
                        </m:r>
                        <m:r>
                          <a:rPr lang="en-US" b="1" i="0" smtClean="0">
                            <a:latin typeface="Cambria Math"/>
                          </a:rPr>
                          <m:t>𝐃</m:t>
                        </m:r>
                      </m:sub>
                    </m:sSub>
                    <m:d>
                      <m:dPr>
                        <m:ctrlPr>
                          <a:rPr lang="en-US" i="1">
                            <a:latin typeface="Cambria Math"/>
                          </a:rPr>
                        </m:ctrlPr>
                      </m:dPr>
                      <m:e>
                        <m:sSub>
                          <m:sSubPr>
                            <m:ctrlPr>
                              <a:rPr lang="en-US" i="1">
                                <a:latin typeface="Cambria Math"/>
                              </a:rPr>
                            </m:ctrlPr>
                          </m:sSubPr>
                          <m:e>
                            <m:r>
                              <a:rPr lang="en-US" i="1">
                                <a:latin typeface="Cambria Math"/>
                              </a:rPr>
                              <m:t>𝒙</m:t>
                            </m:r>
                          </m:e>
                          <m:sub>
                            <m:r>
                              <a:rPr lang="en-US" i="1">
                                <a:latin typeface="Cambria Math"/>
                              </a:rPr>
                              <m:t>𝑨</m:t>
                            </m:r>
                          </m:sub>
                        </m:sSub>
                        <m:r>
                          <a:rPr lang="en-US" i="1">
                            <a:latin typeface="Cambria Math"/>
                          </a:rPr>
                          <m:t>,</m:t>
                        </m:r>
                        <m:sSub>
                          <m:sSubPr>
                            <m:ctrlPr>
                              <a:rPr lang="en-US" i="1">
                                <a:latin typeface="Cambria Math"/>
                              </a:rPr>
                            </m:ctrlPr>
                          </m:sSubPr>
                          <m:e>
                            <m:r>
                              <a:rPr lang="en-US" i="1">
                                <a:latin typeface="Cambria Math"/>
                              </a:rPr>
                              <m:t>𝒙</m:t>
                            </m:r>
                          </m:e>
                          <m:sub>
                            <m:r>
                              <a:rPr lang="en-US" i="1">
                                <a:latin typeface="Cambria Math"/>
                              </a:rPr>
                              <m:t>𝑫</m:t>
                            </m:r>
                          </m:sub>
                        </m:sSub>
                      </m:e>
                    </m:d>
                    <m:r>
                      <a:rPr lang="en-US" i="1">
                        <a:latin typeface="Cambria Math"/>
                      </a:rPr>
                      <m:t>⋅</m:t>
                    </m:r>
                    <m:r>
                      <a:rPr lang="en-US" i="1">
                        <a:latin typeface="Cambria Math"/>
                      </a:rPr>
                      <m:t>𝒇</m:t>
                    </m:r>
                    <m:d>
                      <m:dPr>
                        <m:ctrlPr>
                          <a:rPr lang="en-US" i="1">
                            <a:latin typeface="Cambria Math"/>
                          </a:rPr>
                        </m:ctrlPr>
                      </m:dPr>
                      <m:e>
                        <m:sSub>
                          <m:sSubPr>
                            <m:ctrlPr>
                              <a:rPr lang="en-US" i="1">
                                <a:latin typeface="Cambria Math"/>
                              </a:rPr>
                            </m:ctrlPr>
                          </m:sSubPr>
                          <m:e>
                            <m:r>
                              <a:rPr lang="en-US" i="1">
                                <a:latin typeface="Cambria Math"/>
                              </a:rPr>
                              <m:t>𝒙</m:t>
                            </m:r>
                          </m:e>
                          <m:sub>
                            <m:r>
                              <a:rPr lang="en-US" i="1">
                                <a:latin typeface="Cambria Math"/>
                              </a:rPr>
                              <m:t>𝑨</m:t>
                            </m:r>
                          </m:sub>
                        </m:sSub>
                        <m:r>
                          <a:rPr lang="en-US" i="1">
                            <a:latin typeface="Cambria Math"/>
                          </a:rPr>
                          <m:t>,</m:t>
                        </m:r>
                        <m:sSub>
                          <m:sSubPr>
                            <m:ctrlPr>
                              <a:rPr lang="en-US" i="1">
                                <a:latin typeface="Cambria Math"/>
                              </a:rPr>
                            </m:ctrlPr>
                          </m:sSubPr>
                          <m:e>
                            <m:r>
                              <a:rPr lang="en-US" i="1">
                                <a:latin typeface="Cambria Math"/>
                              </a:rPr>
                              <m:t>𝒙</m:t>
                            </m:r>
                          </m:e>
                          <m:sub>
                            <m:r>
                              <a:rPr lang="en-US" i="1">
                                <a:latin typeface="Cambria Math"/>
                              </a:rPr>
                              <m:t>𝑫</m:t>
                            </m:r>
                          </m:sub>
                        </m:sSub>
                        <m:r>
                          <a:rPr lang="en-US" i="1">
                            <a:latin typeface="Cambria Math"/>
                          </a:rPr>
                          <m:t>,</m:t>
                        </m:r>
                        <m:r>
                          <a:rPr lang="en-US" i="1">
                            <a:latin typeface="Cambria Math"/>
                          </a:rPr>
                          <m:t>𝒂</m:t>
                        </m:r>
                        <m:r>
                          <a:rPr lang="en-US" i="1">
                            <a:latin typeface="Cambria Math"/>
                          </a:rPr>
                          <m:t>,</m:t>
                        </m:r>
                        <m:r>
                          <a:rPr lang="en-US" i="1">
                            <a:latin typeface="Cambria Math"/>
                          </a:rPr>
                          <m:t>𝒅</m:t>
                        </m:r>
                      </m:e>
                    </m:d>
                  </m:oMath>
                </a14:m>
                <a:endParaRPr lang="en-US" dirty="0" smtClean="0"/>
              </a:p>
              <a:p>
                <a:endParaRPr lang="en-US" dirty="0" smtClean="0"/>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a:rPr>
                          </m:ctrlPr>
                        </m:sSupPr>
                        <m:e>
                          <m:r>
                            <a:rPr lang="en-US" b="1" i="1" smtClean="0">
                              <a:latin typeface="Cambria Math"/>
                            </a:rPr>
                            <m:t>𝒅</m:t>
                          </m:r>
                        </m:e>
                        <m:sup>
                          <m:r>
                            <a:rPr lang="en-US" i="1">
                              <a:latin typeface="Cambria Math"/>
                            </a:rPr>
                            <m:t>∗</m:t>
                          </m:r>
                        </m:sup>
                      </m:sSup>
                      <m:r>
                        <a:rPr lang="en-US" i="1">
                          <a:latin typeface="Cambria Math"/>
                        </a:rPr>
                        <m:t>=</m:t>
                      </m:r>
                      <m:limLow>
                        <m:limLowPr>
                          <m:ctrlPr>
                            <a:rPr lang="en-US" i="1">
                              <a:latin typeface="Cambria Math"/>
                            </a:rPr>
                          </m:ctrlPr>
                        </m:limLowPr>
                        <m:e>
                          <m:r>
                            <m:rPr>
                              <m:sty m:val="p"/>
                            </m:rPr>
                            <a:rPr lang="en-US" b="0" i="0" smtClean="0">
                              <a:latin typeface="Cambria Math"/>
                            </a:rPr>
                            <m:t>max</m:t>
                          </m:r>
                        </m:e>
                        <m:lim>
                          <m:r>
                            <a:rPr lang="en-US" b="1" i="1" smtClean="0">
                              <a:latin typeface="Cambria Math"/>
                            </a:rPr>
                            <m:t>𝒅</m:t>
                          </m:r>
                        </m:lim>
                      </m:limLow>
                      <m:d>
                        <m:dPr>
                          <m:ctrlPr>
                            <a:rPr lang="en-US" i="1">
                              <a:latin typeface="Cambria Math"/>
                            </a:rPr>
                          </m:ctrlPr>
                        </m:dPr>
                        <m:e>
                          <m:r>
                            <a:rPr lang="en-US">
                              <a:latin typeface="Cambria Math"/>
                            </a:rPr>
                            <m:t>𝛁</m:t>
                          </m:r>
                          <m:sSub>
                            <m:sSubPr>
                              <m:ctrlPr>
                                <a:rPr lang="en-US" i="1">
                                  <a:latin typeface="Cambria Math"/>
                                </a:rPr>
                              </m:ctrlPr>
                            </m:sSubPr>
                            <m:e>
                              <m:r>
                                <a:rPr lang="en-US" i="1">
                                  <a:latin typeface="Cambria Math"/>
                                </a:rPr>
                                <m:t>𝝓</m:t>
                              </m:r>
                            </m:e>
                            <m:sub>
                              <m:r>
                                <a:rPr lang="en-US" i="1">
                                  <a:latin typeface="Cambria Math"/>
                                </a:rPr>
                                <m:t>𝟒</m:t>
                              </m:r>
                              <m:r>
                                <a:rPr lang="en-US" b="1" i="1" smtClean="0">
                                  <a:latin typeface="Cambria Math"/>
                                </a:rPr>
                                <m:t>,</m:t>
                              </m:r>
                              <m:r>
                                <a:rPr lang="en-US" b="1" i="1" smtClean="0">
                                  <a:latin typeface="Cambria Math"/>
                                </a:rPr>
                                <m:t>𝑫</m:t>
                              </m:r>
                            </m:sub>
                          </m:sSub>
                          <m:d>
                            <m:dPr>
                              <m:ctrlPr>
                                <a:rPr lang="en-US" i="1">
                                  <a:latin typeface="Cambria Math"/>
                                </a:rPr>
                              </m:ctrlPr>
                            </m:dPr>
                            <m:e>
                              <m:sSub>
                                <m:sSubPr>
                                  <m:ctrlPr>
                                    <a:rPr lang="en-US" i="1">
                                      <a:latin typeface="Cambria Math"/>
                                    </a:rPr>
                                  </m:ctrlPr>
                                </m:sSubPr>
                                <m:e>
                                  <m:r>
                                    <a:rPr lang="en-US" i="1">
                                      <a:latin typeface="Cambria Math"/>
                                    </a:rPr>
                                    <m:t>𝒙</m:t>
                                  </m:r>
                                </m:e>
                                <m:sub>
                                  <m:r>
                                    <a:rPr lang="en-US" i="1">
                                      <a:latin typeface="Cambria Math"/>
                                    </a:rPr>
                                    <m:t>𝑨</m:t>
                                  </m:r>
                                </m:sub>
                              </m:sSub>
                              <m:r>
                                <a:rPr lang="en-US" i="1">
                                  <a:latin typeface="Cambria Math"/>
                                </a:rPr>
                                <m:t>,</m:t>
                              </m:r>
                              <m:sSub>
                                <m:sSubPr>
                                  <m:ctrlPr>
                                    <a:rPr lang="en-US" i="1">
                                      <a:latin typeface="Cambria Math"/>
                                    </a:rPr>
                                  </m:ctrlPr>
                                </m:sSubPr>
                                <m:e>
                                  <m:r>
                                    <a:rPr lang="en-US" i="1">
                                      <a:latin typeface="Cambria Math"/>
                                    </a:rPr>
                                    <m:t>𝒙</m:t>
                                  </m:r>
                                </m:e>
                                <m:sub>
                                  <m:r>
                                    <a:rPr lang="en-US" i="1">
                                      <a:latin typeface="Cambria Math"/>
                                    </a:rPr>
                                    <m:t>𝑫</m:t>
                                  </m:r>
                                </m:sub>
                              </m:sSub>
                            </m:e>
                          </m:d>
                          <m:r>
                            <a:rPr lang="en-US" i="1">
                              <a:latin typeface="Cambria Math"/>
                            </a:rPr>
                            <m:t>⋅</m:t>
                          </m:r>
                          <m:r>
                            <a:rPr lang="en-US" b="1" i="1" smtClean="0">
                              <a:latin typeface="Cambria Math"/>
                            </a:rPr>
                            <m:t>𝒅</m:t>
                          </m:r>
                        </m:e>
                      </m:d>
                      <m:r>
                        <a:rPr lang="en-US" i="1">
                          <a:latin typeface="Cambria Math"/>
                        </a:rPr>
                        <m:t>=</m:t>
                      </m:r>
                      <m:sSub>
                        <m:sSubPr>
                          <m:ctrlPr>
                            <a:rPr lang="en-US" i="1">
                              <a:latin typeface="Cambria Math"/>
                            </a:rPr>
                          </m:ctrlPr>
                        </m:sSubPr>
                        <m:e>
                          <m:r>
                            <a:rPr lang="en-US" i="1">
                              <a:latin typeface="Cambria Math"/>
                            </a:rPr>
                            <m:t>𝒗</m:t>
                          </m:r>
                        </m:e>
                        <m:sub>
                          <m:r>
                            <a:rPr lang="en-US" b="1" i="1" smtClean="0">
                              <a:latin typeface="Cambria Math"/>
                            </a:rPr>
                            <m:t>𝑫</m:t>
                          </m:r>
                        </m:sub>
                      </m:sSub>
                      <m:f>
                        <m:fPr>
                          <m:ctrlPr>
                            <a:rPr lang="en-US" i="1">
                              <a:latin typeface="Cambria Math"/>
                            </a:rPr>
                          </m:ctrlPr>
                        </m:fPr>
                        <m:num>
                          <m:r>
                            <a:rPr lang="en-US">
                              <a:latin typeface="Cambria Math"/>
                            </a:rPr>
                            <m:t>𝛁</m:t>
                          </m:r>
                          <m:sSub>
                            <m:sSubPr>
                              <m:ctrlPr>
                                <a:rPr lang="en-US" i="1">
                                  <a:latin typeface="Cambria Math"/>
                                </a:rPr>
                              </m:ctrlPr>
                            </m:sSubPr>
                            <m:e>
                              <m:r>
                                <a:rPr lang="en-US" i="1">
                                  <a:latin typeface="Cambria Math"/>
                                </a:rPr>
                                <m:t>𝝓</m:t>
                              </m:r>
                            </m:e>
                            <m:sub>
                              <m:r>
                                <a:rPr lang="en-US" i="1">
                                  <a:latin typeface="Cambria Math"/>
                                </a:rPr>
                                <m:t>𝟒</m:t>
                              </m:r>
                              <m:r>
                                <a:rPr lang="en-US" b="1" i="1" smtClean="0">
                                  <a:latin typeface="Cambria Math"/>
                                </a:rPr>
                                <m:t>,</m:t>
                              </m:r>
                              <m:r>
                                <a:rPr lang="en-US" b="1" i="1" smtClean="0">
                                  <a:latin typeface="Cambria Math"/>
                                </a:rPr>
                                <m:t>𝑫</m:t>
                              </m:r>
                            </m:sub>
                          </m:sSub>
                          <m:d>
                            <m:dPr>
                              <m:ctrlPr>
                                <a:rPr lang="en-US" i="1">
                                  <a:latin typeface="Cambria Math"/>
                                </a:rPr>
                              </m:ctrlPr>
                            </m:dPr>
                            <m:e>
                              <m:sSub>
                                <m:sSubPr>
                                  <m:ctrlPr>
                                    <a:rPr lang="en-US" i="1">
                                      <a:latin typeface="Cambria Math"/>
                                    </a:rPr>
                                  </m:ctrlPr>
                                </m:sSubPr>
                                <m:e>
                                  <m:r>
                                    <a:rPr lang="en-US" i="1">
                                      <a:latin typeface="Cambria Math"/>
                                    </a:rPr>
                                    <m:t>𝒙</m:t>
                                  </m:r>
                                </m:e>
                                <m:sub>
                                  <m:r>
                                    <a:rPr lang="en-US" i="1">
                                      <a:latin typeface="Cambria Math"/>
                                    </a:rPr>
                                    <m:t>𝑨</m:t>
                                  </m:r>
                                </m:sub>
                              </m:sSub>
                              <m:r>
                                <a:rPr lang="en-US" i="1">
                                  <a:latin typeface="Cambria Math"/>
                                </a:rPr>
                                <m:t>,</m:t>
                              </m:r>
                              <m:sSub>
                                <m:sSubPr>
                                  <m:ctrlPr>
                                    <a:rPr lang="en-US" i="1">
                                      <a:latin typeface="Cambria Math"/>
                                    </a:rPr>
                                  </m:ctrlPr>
                                </m:sSubPr>
                                <m:e>
                                  <m:r>
                                    <a:rPr lang="en-US" i="1">
                                      <a:latin typeface="Cambria Math"/>
                                    </a:rPr>
                                    <m:t>𝒙</m:t>
                                  </m:r>
                                </m:e>
                                <m:sub>
                                  <m:r>
                                    <a:rPr lang="en-US" i="1">
                                      <a:latin typeface="Cambria Math"/>
                                    </a:rPr>
                                    <m:t>𝑫</m:t>
                                  </m:r>
                                </m:sub>
                              </m:sSub>
                            </m:e>
                          </m:d>
                        </m:num>
                        <m:den>
                          <m:sSub>
                            <m:sSubPr>
                              <m:ctrlPr>
                                <a:rPr lang="en-US" i="1">
                                  <a:latin typeface="Cambria Math"/>
                                </a:rPr>
                              </m:ctrlPr>
                            </m:sSubPr>
                            <m:e>
                              <m:d>
                                <m:dPr>
                                  <m:begChr m:val="‖"/>
                                  <m:endChr m:val="‖"/>
                                  <m:ctrlPr>
                                    <a:rPr lang="en-US" i="1">
                                      <a:latin typeface="Cambria Math"/>
                                    </a:rPr>
                                  </m:ctrlPr>
                                </m:dPr>
                                <m:e>
                                  <m:r>
                                    <a:rPr lang="en-US">
                                      <a:latin typeface="Cambria Math"/>
                                    </a:rPr>
                                    <m:t>𝛁</m:t>
                                  </m:r>
                                  <m:sSub>
                                    <m:sSubPr>
                                      <m:ctrlPr>
                                        <a:rPr lang="en-US" i="1">
                                          <a:latin typeface="Cambria Math"/>
                                        </a:rPr>
                                      </m:ctrlPr>
                                    </m:sSubPr>
                                    <m:e>
                                      <m:r>
                                        <a:rPr lang="en-US" i="1">
                                          <a:latin typeface="Cambria Math"/>
                                        </a:rPr>
                                        <m:t>𝝓</m:t>
                                      </m:r>
                                    </m:e>
                                    <m:sub>
                                      <m:r>
                                        <a:rPr lang="en-US" i="1">
                                          <a:latin typeface="Cambria Math"/>
                                        </a:rPr>
                                        <m:t>𝟒</m:t>
                                      </m:r>
                                      <m:r>
                                        <a:rPr lang="en-US" b="1" i="1" smtClean="0">
                                          <a:latin typeface="Cambria Math"/>
                                        </a:rPr>
                                        <m:t>,</m:t>
                                      </m:r>
                                      <m:r>
                                        <a:rPr lang="en-US" b="1" i="1" smtClean="0">
                                          <a:latin typeface="Cambria Math"/>
                                        </a:rPr>
                                        <m:t>𝑫</m:t>
                                      </m:r>
                                    </m:sub>
                                  </m:sSub>
                                  <m:d>
                                    <m:dPr>
                                      <m:ctrlPr>
                                        <a:rPr lang="en-US" i="1">
                                          <a:latin typeface="Cambria Math"/>
                                        </a:rPr>
                                      </m:ctrlPr>
                                    </m:dPr>
                                    <m:e>
                                      <m:sSub>
                                        <m:sSubPr>
                                          <m:ctrlPr>
                                            <a:rPr lang="en-US" i="1">
                                              <a:latin typeface="Cambria Math"/>
                                            </a:rPr>
                                          </m:ctrlPr>
                                        </m:sSubPr>
                                        <m:e>
                                          <m:r>
                                            <a:rPr lang="en-US" i="1">
                                              <a:latin typeface="Cambria Math"/>
                                            </a:rPr>
                                            <m:t>𝒙</m:t>
                                          </m:r>
                                        </m:e>
                                        <m:sub>
                                          <m:r>
                                            <a:rPr lang="en-US" i="1">
                                              <a:latin typeface="Cambria Math"/>
                                            </a:rPr>
                                            <m:t>𝑨</m:t>
                                          </m:r>
                                        </m:sub>
                                      </m:sSub>
                                      <m:r>
                                        <a:rPr lang="en-US" i="1">
                                          <a:latin typeface="Cambria Math"/>
                                        </a:rPr>
                                        <m:t>,</m:t>
                                      </m:r>
                                      <m:sSub>
                                        <m:sSubPr>
                                          <m:ctrlPr>
                                            <a:rPr lang="en-US" i="1">
                                              <a:latin typeface="Cambria Math"/>
                                            </a:rPr>
                                          </m:ctrlPr>
                                        </m:sSubPr>
                                        <m:e>
                                          <m:r>
                                            <a:rPr lang="en-US" i="1">
                                              <a:latin typeface="Cambria Math"/>
                                            </a:rPr>
                                            <m:t>𝒙</m:t>
                                          </m:r>
                                        </m:e>
                                        <m:sub>
                                          <m:r>
                                            <a:rPr lang="en-US" i="1">
                                              <a:latin typeface="Cambria Math"/>
                                            </a:rPr>
                                            <m:t>𝑫</m:t>
                                          </m:r>
                                        </m:sub>
                                      </m:sSub>
                                    </m:e>
                                  </m:d>
                                </m:e>
                              </m:d>
                            </m:e>
                            <m:sub>
                              <m:r>
                                <a:rPr lang="en-US" i="1">
                                  <a:latin typeface="Cambria Math"/>
                                </a:rPr>
                                <m:t>𝟐</m:t>
                              </m:r>
                            </m:sub>
                          </m:sSub>
                        </m:den>
                      </m:f>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11D0641D-6455-4374-9517-F3B790035A30}" type="slidenum">
              <a:rPr lang="en-US" smtClean="0"/>
              <a:t>21</a:t>
            </a:fld>
            <a:endParaRPr lang="en-US"/>
          </a:p>
        </p:txBody>
      </p:sp>
    </p:spTree>
    <p:extLst>
      <p:ext uri="{BB962C8B-B14F-4D97-AF65-F5344CB8AC3E}">
        <p14:creationId xmlns:p14="http://schemas.microsoft.com/office/powerpoint/2010/main" val="2239439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3328"/>
            <a:ext cx="8194675" cy="564257"/>
          </a:xfrm>
        </p:spPr>
        <p:txBody>
          <a:bodyPr/>
          <a:lstStyle/>
          <a:p>
            <a:r>
              <a:rPr lang="en-US" dirty="0" smtClean="0"/>
              <a:t>Two player to multiplayer</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Consider all attacker-defender pairs and determine which attackers each defender wins against</a:t>
                </a:r>
              </a:p>
              <a:p>
                <a:endParaRPr lang="en-US" dirty="0" smtClean="0"/>
              </a:p>
              <a:p>
                <a14:m>
                  <m:oMath xmlns:m="http://schemas.openxmlformats.org/officeDocument/2006/math">
                    <m:r>
                      <a:rPr lang="en-US" b="1" i="1" dirty="0" smtClean="0">
                        <a:latin typeface="Cambria Math"/>
                      </a:rPr>
                      <m:t>𝑵</m:t>
                    </m:r>
                  </m:oMath>
                </a14:m>
                <a:r>
                  <a:rPr lang="en-US" dirty="0" smtClean="0"/>
                  <a:t> vs. </a:t>
                </a:r>
                <a14:m>
                  <m:oMath xmlns:m="http://schemas.openxmlformats.org/officeDocument/2006/math">
                    <m:r>
                      <a:rPr lang="en-US" b="1" i="1" smtClean="0">
                        <a:latin typeface="Cambria Math"/>
                      </a:rPr>
                      <m:t>𝑵</m:t>
                    </m:r>
                  </m:oMath>
                </a14:m>
                <a:r>
                  <a:rPr lang="en-US" dirty="0" smtClean="0"/>
                  <a:t> game: </a:t>
                </a:r>
                <a14:m>
                  <m:oMath xmlns:m="http://schemas.openxmlformats.org/officeDocument/2006/math">
                    <m:sSup>
                      <m:sSupPr>
                        <m:ctrlPr>
                          <a:rPr lang="en-US" b="1" i="1" smtClean="0">
                            <a:latin typeface="Cambria Math"/>
                          </a:rPr>
                        </m:ctrlPr>
                      </m:sSupPr>
                      <m:e>
                        <m:r>
                          <a:rPr lang="en-US" b="1" i="1" smtClean="0">
                            <a:latin typeface="Cambria Math"/>
                          </a:rPr>
                          <m:t>𝑵</m:t>
                        </m:r>
                      </m:e>
                      <m:sup>
                        <m:r>
                          <a:rPr lang="en-US" b="1" i="1" smtClean="0">
                            <a:latin typeface="Cambria Math"/>
                          </a:rPr>
                          <m:t>𝟐</m:t>
                        </m:r>
                      </m:sup>
                    </m:sSup>
                  </m:oMath>
                </a14:m>
                <a:r>
                  <a:rPr lang="en-US" dirty="0" smtClean="0"/>
                  <a:t> 4D HJI calculations in general</a:t>
                </a:r>
              </a:p>
              <a:p>
                <a:endParaRPr lang="en-US" dirty="0" smtClean="0"/>
              </a:p>
              <a:p>
                <a:pPr marL="454025" lvl="1"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11D0641D-6455-4374-9517-F3B790035A30}" type="slidenum">
              <a:rPr lang="en-US" smtClean="0"/>
              <a:t>22</a:t>
            </a:fld>
            <a:endParaRPr lang="en-US"/>
          </a:p>
        </p:txBody>
      </p:sp>
    </p:spTree>
    <p:extLst>
      <p:ext uri="{BB962C8B-B14F-4D97-AF65-F5344CB8AC3E}">
        <p14:creationId xmlns:p14="http://schemas.microsoft.com/office/powerpoint/2010/main" val="2892272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3328"/>
            <a:ext cx="8194675" cy="564257"/>
          </a:xfrm>
        </p:spPr>
        <p:txBody>
          <a:bodyPr/>
          <a:lstStyle/>
          <a:p>
            <a:r>
              <a:rPr lang="en-US" dirty="0" smtClean="0"/>
              <a:t>Two player to multiplayer</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Consider all attacker-defender pairs and determine which attackers each defender wins against</a:t>
                </a:r>
              </a:p>
              <a:p>
                <a:endParaRPr lang="en-US" dirty="0" smtClean="0"/>
              </a:p>
              <a:p>
                <a14:m>
                  <m:oMath xmlns:m="http://schemas.openxmlformats.org/officeDocument/2006/math">
                    <m:r>
                      <a:rPr lang="en-US" b="1" i="1" dirty="0" smtClean="0">
                        <a:latin typeface="Cambria Math"/>
                      </a:rPr>
                      <m:t>𝑵</m:t>
                    </m:r>
                  </m:oMath>
                </a14:m>
                <a:r>
                  <a:rPr lang="en-US" dirty="0" smtClean="0"/>
                  <a:t> vs. </a:t>
                </a:r>
                <a14:m>
                  <m:oMath xmlns:m="http://schemas.openxmlformats.org/officeDocument/2006/math">
                    <m:r>
                      <a:rPr lang="en-US" b="1" i="1" smtClean="0">
                        <a:latin typeface="Cambria Math"/>
                      </a:rPr>
                      <m:t>𝑵</m:t>
                    </m:r>
                  </m:oMath>
                </a14:m>
                <a:r>
                  <a:rPr lang="en-US" dirty="0" smtClean="0"/>
                  <a:t> game: </a:t>
                </a:r>
                <a14:m>
                  <m:oMath xmlns:m="http://schemas.openxmlformats.org/officeDocument/2006/math">
                    <m:sSup>
                      <m:sSupPr>
                        <m:ctrlPr>
                          <a:rPr lang="en-US" b="1" i="1" smtClean="0">
                            <a:latin typeface="Cambria Math"/>
                          </a:rPr>
                        </m:ctrlPr>
                      </m:sSupPr>
                      <m:e>
                        <m:r>
                          <a:rPr lang="en-US" b="1" i="1" smtClean="0">
                            <a:latin typeface="Cambria Math"/>
                          </a:rPr>
                          <m:t>𝑵</m:t>
                        </m:r>
                      </m:e>
                      <m:sup>
                        <m:r>
                          <a:rPr lang="en-US" b="1" i="1" smtClean="0">
                            <a:latin typeface="Cambria Math"/>
                          </a:rPr>
                          <m:t>𝟐</m:t>
                        </m:r>
                      </m:sup>
                    </m:sSup>
                  </m:oMath>
                </a14:m>
                <a:r>
                  <a:rPr lang="en-US" dirty="0" smtClean="0"/>
                  <a:t> 4D HJI calculations in general</a:t>
                </a:r>
              </a:p>
              <a:p>
                <a:endParaRPr lang="en-US" dirty="0" smtClean="0"/>
              </a:p>
              <a:p>
                <a:r>
                  <a:rPr lang="en-US" dirty="0" smtClean="0"/>
                  <a:t>Assume dynamics of players on each team is identical</a:t>
                </a:r>
              </a:p>
              <a:p>
                <a:pPr lvl="1"/>
                <a14:m>
                  <m:oMath xmlns:m="http://schemas.openxmlformats.org/officeDocument/2006/math">
                    <m:r>
                      <a:rPr lang="en-US" b="1" i="1" smtClean="0">
                        <a:latin typeface="Cambria Math"/>
                      </a:rPr>
                      <m:t>⇒</m:t>
                    </m:r>
                  </m:oMath>
                </a14:m>
                <a:r>
                  <a:rPr lang="en-US" dirty="0" smtClean="0"/>
                  <a:t> a single 4D HJI determines winner of all pairs</a:t>
                </a:r>
              </a:p>
              <a:p>
                <a:pPr lvl="1"/>
                <a:endParaRPr lang="en-US" dirty="0"/>
              </a:p>
              <a:p>
                <a:pPr marL="454025" lvl="1" indent="0">
                  <a:buNone/>
                </a:pPr>
                <a14:m>
                  <m:oMathPara xmlns:m="http://schemas.openxmlformats.org/officeDocument/2006/math">
                    <m:oMathParaPr>
                      <m:jc m:val="centerGroup"/>
                    </m:oMathParaPr>
                    <m:oMath xmlns:m="http://schemas.openxmlformats.org/officeDocument/2006/math">
                      <m:sSub>
                        <m:sSubPr>
                          <m:ctrlPr>
                            <a:rPr lang="en-US" sz="2800" b="1" i="1" smtClean="0">
                              <a:latin typeface="Cambria Math"/>
                            </a:rPr>
                          </m:ctrlPr>
                        </m:sSubPr>
                        <m:e>
                          <m:acc>
                            <m:accPr>
                              <m:chr m:val="̇"/>
                              <m:ctrlPr>
                                <a:rPr lang="en-US" sz="2800" b="1" i="1" smtClean="0">
                                  <a:latin typeface="Cambria Math"/>
                                </a:rPr>
                              </m:ctrlPr>
                            </m:accPr>
                            <m:e>
                              <m:r>
                                <a:rPr lang="en-US" sz="2800" b="1" i="1" smtClean="0">
                                  <a:latin typeface="Cambria Math"/>
                                </a:rPr>
                                <m:t>𝒙</m:t>
                              </m:r>
                            </m:e>
                          </m:acc>
                        </m:e>
                        <m:sub>
                          <m:sSub>
                            <m:sSubPr>
                              <m:ctrlPr>
                                <a:rPr lang="en-US" sz="2800" b="1" i="1" smtClean="0">
                                  <a:latin typeface="Cambria Math"/>
                                </a:rPr>
                              </m:ctrlPr>
                            </m:sSubPr>
                            <m:e>
                              <m:r>
                                <a:rPr lang="en-US" sz="2800" b="1" i="1" smtClean="0">
                                  <a:latin typeface="Cambria Math"/>
                                </a:rPr>
                                <m:t>𝑨</m:t>
                              </m:r>
                            </m:e>
                            <m:sub>
                              <m:r>
                                <a:rPr lang="en-US" sz="2800" b="1" i="1" smtClean="0">
                                  <a:latin typeface="Cambria Math"/>
                                </a:rPr>
                                <m:t>𝒊</m:t>
                              </m:r>
                            </m:sub>
                          </m:sSub>
                        </m:sub>
                      </m:sSub>
                      <m:r>
                        <a:rPr lang="en-US" sz="2800" b="1" i="1" smtClean="0">
                          <a:latin typeface="Cambria Math"/>
                        </a:rPr>
                        <m:t>=</m:t>
                      </m:r>
                      <m:sSub>
                        <m:sSubPr>
                          <m:ctrlPr>
                            <a:rPr lang="en-US" sz="2800" b="1" i="1" smtClean="0">
                              <a:latin typeface="Cambria Math"/>
                            </a:rPr>
                          </m:ctrlPr>
                        </m:sSubPr>
                        <m:e>
                          <m:r>
                            <a:rPr lang="en-US" sz="2800" b="1" i="1" smtClean="0">
                              <a:latin typeface="Cambria Math"/>
                            </a:rPr>
                            <m:t>𝒗</m:t>
                          </m:r>
                        </m:e>
                        <m:sub>
                          <m:r>
                            <a:rPr lang="en-US" sz="2800" b="1" i="1" smtClean="0">
                              <a:latin typeface="Cambria Math"/>
                            </a:rPr>
                            <m:t>𝑨</m:t>
                          </m:r>
                        </m:sub>
                      </m:sSub>
                      <m:r>
                        <a:rPr lang="en-US" sz="2800" b="1" i="1" smtClean="0">
                          <a:latin typeface="Cambria Math"/>
                        </a:rPr>
                        <m:t>𝒂</m:t>
                      </m:r>
                      <m:d>
                        <m:dPr>
                          <m:ctrlPr>
                            <a:rPr lang="en-US" sz="2800" b="1" i="1" smtClean="0">
                              <a:latin typeface="Cambria Math"/>
                            </a:rPr>
                          </m:ctrlPr>
                        </m:dPr>
                        <m:e>
                          <m:r>
                            <a:rPr lang="en-US" sz="2800" b="1" i="1" smtClean="0">
                              <a:latin typeface="Cambria Math"/>
                            </a:rPr>
                            <m:t>𝒕</m:t>
                          </m:r>
                        </m:e>
                      </m:d>
                      <m:r>
                        <a:rPr lang="en-US" sz="2800" b="1" i="1" smtClean="0">
                          <a:latin typeface="Cambria Math"/>
                        </a:rPr>
                        <m:t>,</m:t>
                      </m:r>
                      <m:sSub>
                        <m:sSubPr>
                          <m:ctrlPr>
                            <a:rPr lang="en-US" sz="2800" b="1" i="1" smtClean="0">
                              <a:latin typeface="Cambria Math"/>
                            </a:rPr>
                          </m:ctrlPr>
                        </m:sSubPr>
                        <m:e>
                          <m:r>
                            <a:rPr lang="en-US" sz="2800" b="1" i="1" smtClean="0">
                              <a:latin typeface="Cambria Math"/>
                            </a:rPr>
                            <m:t>𝒙</m:t>
                          </m:r>
                        </m:e>
                        <m:sub>
                          <m:sSub>
                            <m:sSubPr>
                              <m:ctrlPr>
                                <a:rPr lang="en-US" sz="2800" b="1" i="1" smtClean="0">
                                  <a:latin typeface="Cambria Math"/>
                                </a:rPr>
                              </m:ctrlPr>
                            </m:sSubPr>
                            <m:e>
                              <m:r>
                                <a:rPr lang="en-US" sz="2800" b="1" i="1" smtClean="0">
                                  <a:latin typeface="Cambria Math"/>
                                </a:rPr>
                                <m:t>𝑨</m:t>
                              </m:r>
                            </m:e>
                            <m:sub>
                              <m:r>
                                <a:rPr lang="en-US" sz="2800" b="1" i="1" smtClean="0">
                                  <a:latin typeface="Cambria Math"/>
                                </a:rPr>
                                <m:t>𝒊</m:t>
                              </m:r>
                            </m:sub>
                          </m:sSub>
                        </m:sub>
                      </m:sSub>
                      <m:d>
                        <m:dPr>
                          <m:ctrlPr>
                            <a:rPr lang="en-US" sz="2800" b="1" i="1" smtClean="0">
                              <a:latin typeface="Cambria Math"/>
                            </a:rPr>
                          </m:ctrlPr>
                        </m:dPr>
                        <m:e>
                          <m:r>
                            <a:rPr lang="en-US" sz="2800" b="1" i="1" smtClean="0">
                              <a:latin typeface="Cambria Math"/>
                            </a:rPr>
                            <m:t>𝟎</m:t>
                          </m:r>
                        </m:e>
                      </m:d>
                      <m:r>
                        <a:rPr lang="en-US" sz="2800" b="1" i="1" smtClean="0">
                          <a:latin typeface="Cambria Math"/>
                        </a:rPr>
                        <m:t>=</m:t>
                      </m:r>
                      <m:sSubSup>
                        <m:sSubSupPr>
                          <m:ctrlPr>
                            <a:rPr lang="en-US" sz="2800" b="1" i="1" smtClean="0">
                              <a:latin typeface="Cambria Math"/>
                            </a:rPr>
                          </m:ctrlPr>
                        </m:sSubSupPr>
                        <m:e>
                          <m:r>
                            <a:rPr lang="en-US" sz="2800" b="1" i="1" smtClean="0">
                              <a:latin typeface="Cambria Math"/>
                            </a:rPr>
                            <m:t>𝒙</m:t>
                          </m:r>
                        </m:e>
                        <m:sub>
                          <m:sSub>
                            <m:sSubPr>
                              <m:ctrlPr>
                                <a:rPr lang="en-US" sz="2800" b="1" i="1" smtClean="0">
                                  <a:latin typeface="Cambria Math"/>
                                </a:rPr>
                              </m:ctrlPr>
                            </m:sSubPr>
                            <m:e>
                              <m:r>
                                <a:rPr lang="en-US" sz="2800" b="1" i="1" smtClean="0">
                                  <a:latin typeface="Cambria Math"/>
                                </a:rPr>
                                <m:t>𝑨</m:t>
                              </m:r>
                            </m:e>
                            <m:sub>
                              <m:r>
                                <a:rPr lang="en-US" sz="2800" b="1" i="1" smtClean="0">
                                  <a:latin typeface="Cambria Math"/>
                                </a:rPr>
                                <m:t>𝒊</m:t>
                              </m:r>
                            </m:sub>
                          </m:sSub>
                        </m:sub>
                        <m:sup>
                          <m:r>
                            <a:rPr lang="en-US" sz="2800" b="1" i="1" smtClean="0">
                              <a:latin typeface="Cambria Math"/>
                            </a:rPr>
                            <m:t>𝟎</m:t>
                          </m:r>
                        </m:sup>
                      </m:sSubSup>
                    </m:oMath>
                  </m:oMathPara>
                </a14:m>
                <a:endParaRPr lang="en-US" sz="2800" dirty="0" smtClean="0"/>
              </a:p>
              <a:p>
                <a:pPr marL="454025" lvl="1" indent="0">
                  <a:buNone/>
                </a:pPr>
                <a14:m>
                  <m:oMathPara xmlns:m="http://schemas.openxmlformats.org/officeDocument/2006/math">
                    <m:oMathParaPr>
                      <m:jc m:val="centerGroup"/>
                    </m:oMathParaPr>
                    <m:oMath xmlns:m="http://schemas.openxmlformats.org/officeDocument/2006/math">
                      <m:sSub>
                        <m:sSubPr>
                          <m:ctrlPr>
                            <a:rPr lang="en-US" sz="2800" i="1">
                              <a:latin typeface="Cambria Math"/>
                            </a:rPr>
                          </m:ctrlPr>
                        </m:sSubPr>
                        <m:e>
                          <m:acc>
                            <m:accPr>
                              <m:chr m:val="̇"/>
                              <m:ctrlPr>
                                <a:rPr lang="en-US" sz="2800" i="1">
                                  <a:latin typeface="Cambria Math"/>
                                </a:rPr>
                              </m:ctrlPr>
                            </m:accPr>
                            <m:e>
                              <m:r>
                                <a:rPr lang="en-US" sz="2800" i="1">
                                  <a:latin typeface="Cambria Math"/>
                                </a:rPr>
                                <m:t>𝒙</m:t>
                              </m:r>
                            </m:e>
                          </m:acc>
                        </m:e>
                        <m:sub>
                          <m:sSub>
                            <m:sSubPr>
                              <m:ctrlPr>
                                <a:rPr lang="en-US" sz="2800" i="1">
                                  <a:latin typeface="Cambria Math"/>
                                </a:rPr>
                              </m:ctrlPr>
                            </m:sSubPr>
                            <m:e>
                              <m:r>
                                <a:rPr lang="en-US" sz="2800" b="1" i="1" smtClean="0">
                                  <a:latin typeface="Cambria Math"/>
                                </a:rPr>
                                <m:t>𝑫</m:t>
                              </m:r>
                            </m:e>
                            <m:sub>
                              <m:r>
                                <a:rPr lang="en-US" sz="2800" i="1">
                                  <a:latin typeface="Cambria Math"/>
                                </a:rPr>
                                <m:t>𝒊</m:t>
                              </m:r>
                            </m:sub>
                          </m:sSub>
                        </m:sub>
                      </m:sSub>
                      <m:r>
                        <a:rPr lang="en-US" sz="2800" i="1">
                          <a:latin typeface="Cambria Math"/>
                        </a:rPr>
                        <m:t>=</m:t>
                      </m:r>
                      <m:sSub>
                        <m:sSubPr>
                          <m:ctrlPr>
                            <a:rPr lang="en-US" sz="2800" i="1">
                              <a:latin typeface="Cambria Math"/>
                            </a:rPr>
                          </m:ctrlPr>
                        </m:sSubPr>
                        <m:e>
                          <m:r>
                            <a:rPr lang="en-US" sz="2800" i="1">
                              <a:latin typeface="Cambria Math"/>
                            </a:rPr>
                            <m:t>𝒗</m:t>
                          </m:r>
                        </m:e>
                        <m:sub>
                          <m:r>
                            <a:rPr lang="en-US" sz="2800" b="1" i="1" smtClean="0">
                              <a:latin typeface="Cambria Math"/>
                            </a:rPr>
                            <m:t>𝑫</m:t>
                          </m:r>
                        </m:sub>
                      </m:sSub>
                      <m:r>
                        <a:rPr lang="en-US" sz="2800" b="1" i="1" smtClean="0">
                          <a:latin typeface="Cambria Math"/>
                        </a:rPr>
                        <m:t>𝒅</m:t>
                      </m:r>
                      <m:d>
                        <m:dPr>
                          <m:ctrlPr>
                            <a:rPr lang="en-US" sz="2800" i="1">
                              <a:latin typeface="Cambria Math"/>
                            </a:rPr>
                          </m:ctrlPr>
                        </m:dPr>
                        <m:e>
                          <m:r>
                            <a:rPr lang="en-US" sz="2800" i="1">
                              <a:latin typeface="Cambria Math"/>
                            </a:rPr>
                            <m:t>𝒕</m:t>
                          </m:r>
                        </m:e>
                      </m:d>
                      <m:r>
                        <a:rPr lang="en-US" sz="2800" i="1">
                          <a:latin typeface="Cambria Math"/>
                        </a:rPr>
                        <m:t>,</m:t>
                      </m:r>
                      <m:sSub>
                        <m:sSubPr>
                          <m:ctrlPr>
                            <a:rPr lang="en-US" sz="2800" i="1">
                              <a:latin typeface="Cambria Math"/>
                            </a:rPr>
                          </m:ctrlPr>
                        </m:sSubPr>
                        <m:e>
                          <m:r>
                            <a:rPr lang="en-US" sz="2800" i="1">
                              <a:latin typeface="Cambria Math"/>
                            </a:rPr>
                            <m:t>𝒙</m:t>
                          </m:r>
                        </m:e>
                        <m:sub>
                          <m:sSub>
                            <m:sSubPr>
                              <m:ctrlPr>
                                <a:rPr lang="en-US" sz="2800" i="1">
                                  <a:latin typeface="Cambria Math"/>
                                </a:rPr>
                              </m:ctrlPr>
                            </m:sSubPr>
                            <m:e>
                              <m:r>
                                <a:rPr lang="en-US" sz="2800" b="1" i="1" smtClean="0">
                                  <a:latin typeface="Cambria Math"/>
                                </a:rPr>
                                <m:t>𝑫</m:t>
                              </m:r>
                            </m:e>
                            <m:sub>
                              <m:r>
                                <a:rPr lang="en-US" sz="2800" i="1">
                                  <a:latin typeface="Cambria Math"/>
                                </a:rPr>
                                <m:t>𝒊</m:t>
                              </m:r>
                            </m:sub>
                          </m:sSub>
                        </m:sub>
                      </m:sSub>
                      <m:d>
                        <m:dPr>
                          <m:ctrlPr>
                            <a:rPr lang="en-US" sz="2800" i="1">
                              <a:latin typeface="Cambria Math"/>
                            </a:rPr>
                          </m:ctrlPr>
                        </m:dPr>
                        <m:e>
                          <m:r>
                            <a:rPr lang="en-US" sz="2800" i="1">
                              <a:latin typeface="Cambria Math"/>
                            </a:rPr>
                            <m:t>𝟎</m:t>
                          </m:r>
                        </m:e>
                      </m:d>
                      <m:r>
                        <a:rPr lang="en-US" sz="2800" i="1">
                          <a:latin typeface="Cambria Math"/>
                        </a:rPr>
                        <m:t>=</m:t>
                      </m:r>
                      <m:sSubSup>
                        <m:sSubSupPr>
                          <m:ctrlPr>
                            <a:rPr lang="en-US" sz="2800" i="1">
                              <a:latin typeface="Cambria Math"/>
                            </a:rPr>
                          </m:ctrlPr>
                        </m:sSubSupPr>
                        <m:e>
                          <m:r>
                            <a:rPr lang="en-US" sz="2800" i="1">
                              <a:latin typeface="Cambria Math"/>
                            </a:rPr>
                            <m:t>𝒙</m:t>
                          </m:r>
                        </m:e>
                        <m:sub>
                          <m:sSub>
                            <m:sSubPr>
                              <m:ctrlPr>
                                <a:rPr lang="en-US" sz="2800" i="1">
                                  <a:latin typeface="Cambria Math"/>
                                </a:rPr>
                              </m:ctrlPr>
                            </m:sSubPr>
                            <m:e>
                              <m:r>
                                <a:rPr lang="en-US" sz="2800" b="1" i="1" smtClean="0">
                                  <a:latin typeface="Cambria Math"/>
                                </a:rPr>
                                <m:t>𝑫</m:t>
                              </m:r>
                            </m:e>
                            <m:sub>
                              <m:r>
                                <a:rPr lang="en-US" sz="2800" i="1">
                                  <a:latin typeface="Cambria Math"/>
                                </a:rPr>
                                <m:t>𝒊</m:t>
                              </m:r>
                            </m:sub>
                          </m:sSub>
                        </m:sub>
                        <m:sup>
                          <m:r>
                            <a:rPr lang="en-US" sz="2800" i="1">
                              <a:latin typeface="Cambria Math"/>
                            </a:rPr>
                            <m:t>𝟎</m:t>
                          </m:r>
                        </m:sup>
                      </m:sSubSup>
                    </m:oMath>
                  </m:oMathPara>
                </a14:m>
                <a:endParaRPr lang="en-US" sz="2800" dirty="0" smtClean="0"/>
              </a:p>
              <a:p>
                <a:pPr marL="454025" lvl="1" indent="0">
                  <a:buNone/>
                </a:pPr>
                <a14:m>
                  <m:oMathPara xmlns:m="http://schemas.openxmlformats.org/officeDocument/2006/math">
                    <m:oMathParaPr>
                      <m:jc m:val="centerGroup"/>
                    </m:oMathParaPr>
                    <m:oMath xmlns:m="http://schemas.openxmlformats.org/officeDocument/2006/math">
                      <m:r>
                        <a:rPr lang="en-US" sz="2800" b="1" i="1" smtClean="0">
                          <a:latin typeface="Cambria Math"/>
                        </a:rPr>
                        <m:t>𝒊</m:t>
                      </m:r>
                      <m:r>
                        <a:rPr lang="en-US" sz="2800" b="1" i="1" smtClean="0">
                          <a:latin typeface="Cambria Math"/>
                        </a:rPr>
                        <m:t>=</m:t>
                      </m:r>
                      <m:r>
                        <a:rPr lang="en-US" sz="2800" b="1" i="1" smtClean="0">
                          <a:latin typeface="Cambria Math"/>
                        </a:rPr>
                        <m:t>𝟏</m:t>
                      </m:r>
                      <m:r>
                        <a:rPr lang="en-US" sz="2800" b="1" i="1" smtClean="0">
                          <a:latin typeface="Cambria Math"/>
                        </a:rPr>
                        <m:t>,…,</m:t>
                      </m:r>
                      <m:r>
                        <a:rPr lang="en-US" sz="2800" b="1" i="1" smtClean="0">
                          <a:latin typeface="Cambria Math"/>
                        </a:rPr>
                        <m:t>𝑵</m:t>
                      </m:r>
                    </m:oMath>
                  </m:oMathPara>
                </a14:m>
                <a:endParaRPr lang="en-US" sz="2800" dirty="0"/>
              </a:p>
              <a:p>
                <a:pPr marL="454025" lvl="1"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11D0641D-6455-4374-9517-F3B790035A30}" type="slidenum">
              <a:rPr lang="en-US" smtClean="0"/>
              <a:t>23</a:t>
            </a:fld>
            <a:endParaRPr lang="en-US"/>
          </a:p>
        </p:txBody>
      </p:sp>
    </p:spTree>
    <p:extLst>
      <p:ext uri="{BB962C8B-B14F-4D97-AF65-F5344CB8AC3E}">
        <p14:creationId xmlns:p14="http://schemas.microsoft.com/office/powerpoint/2010/main" val="27739313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3328"/>
            <a:ext cx="8194675" cy="564257"/>
          </a:xfrm>
        </p:spPr>
        <p:txBody>
          <a:bodyPr/>
          <a:lstStyle/>
          <a:p>
            <a:r>
              <a:rPr lang="en-US" dirty="0" smtClean="0"/>
              <a:t>Algorithm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457200" indent="-457200">
                  <a:buFont typeface="+mj-lt"/>
                  <a:buAutoNum type="arabicPeriod"/>
                </a:pPr>
                <a:r>
                  <a:rPr lang="en-US" dirty="0"/>
                  <a:t>Compute </a:t>
                </a:r>
                <a14:m>
                  <m:oMath xmlns:m="http://schemas.openxmlformats.org/officeDocument/2006/math">
                    <m:r>
                      <a:rPr lang="en-US" i="1">
                        <a:latin typeface="Cambria Math"/>
                      </a:rPr>
                      <m:t>ℛ</m:t>
                    </m:r>
                    <m:sSub>
                      <m:sSubPr>
                        <m:ctrlPr>
                          <a:rPr lang="en-US" i="1">
                            <a:latin typeface="Cambria Math"/>
                          </a:rPr>
                        </m:ctrlPr>
                      </m:sSubPr>
                      <m:e>
                        <m:r>
                          <a:rPr lang="en-US" i="1">
                            <a:latin typeface="Cambria Math"/>
                          </a:rPr>
                          <m:t>𝒜</m:t>
                        </m:r>
                      </m:e>
                      <m:sub>
                        <m:r>
                          <a:rPr lang="en-US" i="1">
                            <a:latin typeface="Cambria Math"/>
                          </a:rPr>
                          <m:t>∞</m:t>
                        </m:r>
                      </m:sub>
                    </m:sSub>
                    <m:d>
                      <m:dPr>
                        <m:ctrlPr>
                          <a:rPr lang="en-US" i="1">
                            <a:latin typeface="Cambria Math"/>
                          </a:rPr>
                        </m:ctrlPr>
                      </m:dPr>
                      <m:e>
                        <m:r>
                          <a:rPr lang="en-US" i="1">
                            <a:latin typeface="Cambria Math"/>
                          </a:rPr>
                          <m:t>𝑹</m:t>
                        </m:r>
                        <m:r>
                          <a:rPr lang="en-US" i="1">
                            <a:latin typeface="Cambria Math"/>
                          </a:rPr>
                          <m:t>,</m:t>
                        </m:r>
                        <m:r>
                          <a:rPr lang="en-US" i="1">
                            <a:latin typeface="Cambria Math"/>
                          </a:rPr>
                          <m:t>𝑨</m:t>
                        </m:r>
                      </m:e>
                    </m:d>
                  </m:oMath>
                </a14:m>
                <a:endParaRPr lang="en-US" dirty="0"/>
              </a:p>
              <a:p>
                <a:pPr marL="457200" indent="-457200">
                  <a:buFont typeface="+mj-lt"/>
                  <a:buAutoNum type="arabicPeriod"/>
                </a:pPr>
                <a:endParaRPr lang="en-US" dirty="0"/>
              </a:p>
              <a:p>
                <a:pPr marL="457200" indent="-457200">
                  <a:buFont typeface="+mj-lt"/>
                  <a:buAutoNum type="arabicPeriod"/>
                </a:pPr>
                <a:r>
                  <a:rPr lang="en-US" dirty="0"/>
                  <a:t>Construct bipartite </a:t>
                </a:r>
                <a:r>
                  <a:rPr lang="en-US" dirty="0" smtClean="0"/>
                  <a:t>graph (Next slide)</a:t>
                </a:r>
                <a:endParaRPr lang="en-US" dirty="0"/>
              </a:p>
              <a:p>
                <a:pPr marL="457200" indent="-457200">
                  <a:buFont typeface="+mj-lt"/>
                  <a:buAutoNum type="arabicPeriod"/>
                </a:pPr>
                <a:endParaRPr lang="en-US" dirty="0"/>
              </a:p>
              <a:p>
                <a:pPr marL="457200" indent="-457200">
                  <a:buFont typeface="+mj-lt"/>
                  <a:buAutoNum type="arabicPeriod"/>
                </a:pPr>
                <a:r>
                  <a:rPr lang="en-US" dirty="0"/>
                  <a:t>Compute maximum </a:t>
                </a:r>
                <a:r>
                  <a:rPr lang="en-US" dirty="0" smtClean="0"/>
                  <a:t>matching</a:t>
                </a:r>
              </a:p>
              <a:p>
                <a:pPr marL="457200" indent="-457200">
                  <a:buFont typeface="+mj-lt"/>
                  <a:buAutoNum type="arabicPeriod"/>
                </a:pPr>
                <a:endParaRPr lang="en-US" dirty="0" smtClean="0"/>
              </a:p>
              <a:p>
                <a:pPr marL="457200" indent="-457200">
                  <a:buFont typeface="+mj-lt"/>
                  <a:buAutoNum type="arabicPeriod"/>
                </a:pPr>
                <a:endParaRPr lang="en-US" dirty="0" smtClean="0"/>
              </a:p>
              <a:p>
                <a:pPr marL="457200" indent="-457200">
                  <a:buFont typeface="+mj-lt"/>
                  <a:buAutoNum type="arabicPeriod"/>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11D0641D-6455-4374-9517-F3B790035A30}" type="slidenum">
              <a:rPr lang="en-US" smtClean="0"/>
              <a:t>24</a:t>
            </a:fld>
            <a:endParaRPr lang="en-US"/>
          </a:p>
        </p:txBody>
      </p:sp>
    </p:spTree>
    <p:extLst>
      <p:ext uri="{BB962C8B-B14F-4D97-AF65-F5344CB8AC3E}">
        <p14:creationId xmlns:p14="http://schemas.microsoft.com/office/powerpoint/2010/main" val="19565996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3328"/>
            <a:ext cx="8194675" cy="564257"/>
          </a:xfrm>
        </p:spPr>
        <p:txBody>
          <a:bodyPr/>
          <a:lstStyle/>
          <a:p>
            <a:r>
              <a:rPr lang="en-US" dirty="0" smtClean="0"/>
              <a:t>Algorithm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457200" indent="-457200">
                  <a:buFont typeface="+mj-lt"/>
                  <a:buAutoNum type="arabicPeriod"/>
                </a:pPr>
                <a:r>
                  <a:rPr lang="en-US" dirty="0"/>
                  <a:t>Compute </a:t>
                </a:r>
                <a14:m>
                  <m:oMath xmlns:m="http://schemas.openxmlformats.org/officeDocument/2006/math">
                    <m:r>
                      <a:rPr lang="en-US" i="1">
                        <a:latin typeface="Cambria Math"/>
                      </a:rPr>
                      <m:t>ℛ</m:t>
                    </m:r>
                    <m:sSub>
                      <m:sSubPr>
                        <m:ctrlPr>
                          <a:rPr lang="en-US" i="1">
                            <a:latin typeface="Cambria Math"/>
                          </a:rPr>
                        </m:ctrlPr>
                      </m:sSubPr>
                      <m:e>
                        <m:r>
                          <a:rPr lang="en-US" i="1">
                            <a:latin typeface="Cambria Math"/>
                          </a:rPr>
                          <m:t>𝒜</m:t>
                        </m:r>
                      </m:e>
                      <m:sub>
                        <m:r>
                          <a:rPr lang="en-US" i="1">
                            <a:latin typeface="Cambria Math"/>
                          </a:rPr>
                          <m:t>∞</m:t>
                        </m:r>
                      </m:sub>
                    </m:sSub>
                    <m:d>
                      <m:dPr>
                        <m:ctrlPr>
                          <a:rPr lang="en-US" i="1">
                            <a:latin typeface="Cambria Math"/>
                          </a:rPr>
                        </m:ctrlPr>
                      </m:dPr>
                      <m:e>
                        <m:r>
                          <a:rPr lang="en-US" i="1">
                            <a:latin typeface="Cambria Math"/>
                          </a:rPr>
                          <m:t>𝑹</m:t>
                        </m:r>
                        <m:r>
                          <a:rPr lang="en-US" i="1">
                            <a:latin typeface="Cambria Math"/>
                          </a:rPr>
                          <m:t>,</m:t>
                        </m:r>
                        <m:r>
                          <a:rPr lang="en-US" i="1">
                            <a:latin typeface="Cambria Math"/>
                          </a:rPr>
                          <m:t>𝑨</m:t>
                        </m:r>
                      </m:e>
                    </m:d>
                  </m:oMath>
                </a14:m>
                <a:endParaRPr lang="en-US" dirty="0"/>
              </a:p>
              <a:p>
                <a:pPr marL="457200" indent="-457200">
                  <a:buFont typeface="+mj-lt"/>
                  <a:buAutoNum type="arabicPeriod"/>
                </a:pPr>
                <a:endParaRPr lang="en-US" dirty="0"/>
              </a:p>
              <a:p>
                <a:pPr marL="457200" indent="-457200">
                  <a:buFont typeface="+mj-lt"/>
                  <a:buAutoNum type="arabicPeriod"/>
                </a:pPr>
                <a:r>
                  <a:rPr lang="en-US" dirty="0"/>
                  <a:t>Construct bipartite </a:t>
                </a:r>
                <a:r>
                  <a:rPr lang="en-US" dirty="0" smtClean="0"/>
                  <a:t>graph (Next slide)</a:t>
                </a:r>
                <a:endParaRPr lang="en-US" dirty="0"/>
              </a:p>
              <a:p>
                <a:pPr marL="457200" indent="-457200">
                  <a:buFont typeface="+mj-lt"/>
                  <a:buAutoNum type="arabicPeriod"/>
                </a:pPr>
                <a:endParaRPr lang="en-US" dirty="0"/>
              </a:p>
              <a:p>
                <a:pPr marL="457200" indent="-457200">
                  <a:buFont typeface="+mj-lt"/>
                  <a:buAutoNum type="arabicPeriod"/>
                </a:pPr>
                <a:r>
                  <a:rPr lang="en-US" dirty="0"/>
                  <a:t>Compute maximum </a:t>
                </a:r>
                <a:r>
                  <a:rPr lang="en-US" dirty="0" smtClean="0"/>
                  <a:t>matching</a:t>
                </a:r>
              </a:p>
              <a:p>
                <a:pPr marL="457200" indent="-457200">
                  <a:buFont typeface="+mj-lt"/>
                  <a:buAutoNum type="arabicPeriod"/>
                </a:pPr>
                <a:endParaRPr lang="en-US" dirty="0" smtClean="0"/>
              </a:p>
              <a:p>
                <a:pPr marL="457200" indent="-457200">
                  <a:buFont typeface="+mj-lt"/>
                  <a:buAutoNum type="arabicPeriod"/>
                </a:pPr>
                <a:endParaRPr lang="en-US" dirty="0"/>
              </a:p>
              <a:p>
                <a:r>
                  <a:rPr lang="en-US" dirty="0" smtClean="0"/>
                  <a:t>Maximum matching gives an upper bound on the number of attackers that will be able to reach the target</a:t>
                </a:r>
                <a:endParaRPr lang="en-US" dirty="0"/>
              </a:p>
              <a:p>
                <a:pPr marL="457200" indent="-457200">
                  <a:buFont typeface="+mj-lt"/>
                  <a:buAutoNum type="arabicPeriod"/>
                </a:pPr>
                <a:endParaRPr lang="en-US" dirty="0" smtClean="0"/>
              </a:p>
              <a:p>
                <a:pPr marL="457200" indent="-457200">
                  <a:buFont typeface="+mj-lt"/>
                  <a:buAutoNum type="arabicPeriod"/>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11D0641D-6455-4374-9517-F3B790035A30}" type="slidenum">
              <a:rPr lang="en-US" smtClean="0"/>
              <a:t>25</a:t>
            </a:fld>
            <a:endParaRPr lang="en-US"/>
          </a:p>
        </p:txBody>
      </p:sp>
    </p:spTree>
    <p:extLst>
      <p:ext uri="{BB962C8B-B14F-4D97-AF65-F5344CB8AC3E}">
        <p14:creationId xmlns:p14="http://schemas.microsoft.com/office/powerpoint/2010/main" val="1756706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Two Player to Multiplayer</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t>Construct a bipartite graph:</a:t>
                </a:r>
              </a:p>
              <a:p>
                <a:pPr lvl="1"/>
                <a:r>
                  <a:rPr lang="en-US" sz="2400" dirty="0" smtClean="0"/>
                  <a:t>2 sets of nodes: </a:t>
                </a:r>
                <a14:m>
                  <m:oMath xmlns:m="http://schemas.openxmlformats.org/officeDocument/2006/math">
                    <m:d>
                      <m:dPr>
                        <m:begChr m:val="{"/>
                        <m:endChr m:val="}"/>
                        <m:ctrlPr>
                          <a:rPr lang="en-US" sz="2400" i="1" dirty="0" smtClean="0">
                            <a:latin typeface="Cambria Math"/>
                          </a:rPr>
                        </m:ctrlPr>
                      </m:dPr>
                      <m:e>
                        <m:sSub>
                          <m:sSubPr>
                            <m:ctrlPr>
                              <a:rPr lang="en-US" sz="2400" i="1" dirty="0" smtClean="0">
                                <a:latin typeface="Cambria Math"/>
                              </a:rPr>
                            </m:ctrlPr>
                          </m:sSubPr>
                          <m:e>
                            <m:r>
                              <a:rPr lang="en-US" sz="2400" i="1" dirty="0" smtClean="0">
                                <a:latin typeface="Cambria Math"/>
                              </a:rPr>
                              <m:t>𝐷</m:t>
                            </m:r>
                          </m:e>
                          <m:sub>
                            <m:r>
                              <a:rPr lang="en-US" sz="2400" i="1" dirty="0" smtClean="0">
                                <a:latin typeface="Cambria Math"/>
                              </a:rPr>
                              <m:t>1</m:t>
                            </m:r>
                          </m:sub>
                        </m:sSub>
                        <m:r>
                          <a:rPr lang="en-US" sz="2400" i="1" dirty="0" smtClean="0">
                            <a:latin typeface="Cambria Math"/>
                          </a:rPr>
                          <m:t>, </m:t>
                        </m:r>
                        <m:sSub>
                          <m:sSubPr>
                            <m:ctrlPr>
                              <a:rPr lang="en-US" sz="2400" i="1" dirty="0" smtClean="0">
                                <a:latin typeface="Cambria Math"/>
                              </a:rPr>
                            </m:ctrlPr>
                          </m:sSubPr>
                          <m:e>
                            <m:r>
                              <a:rPr lang="en-US" sz="2400" i="1" dirty="0" smtClean="0">
                                <a:latin typeface="Cambria Math"/>
                              </a:rPr>
                              <m:t>𝐷</m:t>
                            </m:r>
                          </m:e>
                          <m:sub>
                            <m:r>
                              <a:rPr lang="en-US" sz="2400" i="1" dirty="0" smtClean="0">
                                <a:latin typeface="Cambria Math"/>
                              </a:rPr>
                              <m:t>2</m:t>
                            </m:r>
                          </m:sub>
                        </m:sSub>
                        <m:r>
                          <a:rPr lang="en-US" sz="2400" i="1" dirty="0" smtClean="0">
                            <a:latin typeface="Cambria Math"/>
                          </a:rPr>
                          <m:t>, … </m:t>
                        </m:r>
                        <m:sSub>
                          <m:sSubPr>
                            <m:ctrlPr>
                              <a:rPr lang="en-US" sz="2400" i="1" dirty="0" err="1" smtClean="0">
                                <a:latin typeface="Cambria Math"/>
                              </a:rPr>
                            </m:ctrlPr>
                          </m:sSubPr>
                          <m:e>
                            <m:r>
                              <a:rPr lang="en-US" sz="2400" i="1" dirty="0" err="1" smtClean="0">
                                <a:latin typeface="Cambria Math"/>
                              </a:rPr>
                              <m:t>𝐷</m:t>
                            </m:r>
                          </m:e>
                          <m:sub>
                            <m:r>
                              <a:rPr lang="en-US" sz="2400" b="1" i="1" dirty="0" smtClean="0">
                                <a:latin typeface="Cambria Math"/>
                              </a:rPr>
                              <m:t>𝑵</m:t>
                            </m:r>
                          </m:sub>
                        </m:sSub>
                      </m:e>
                    </m:d>
                    <m:r>
                      <a:rPr lang="en-US" sz="2400" b="0" i="1" dirty="0" smtClean="0">
                        <a:latin typeface="Cambria Math"/>
                      </a:rPr>
                      <m:t>,</m:t>
                    </m:r>
                    <m:d>
                      <m:dPr>
                        <m:begChr m:val="{"/>
                        <m:endChr m:val="}"/>
                        <m:ctrlPr>
                          <a:rPr lang="en-US" sz="2400" i="1" dirty="0" smtClean="0">
                            <a:latin typeface="Cambria Math"/>
                          </a:rPr>
                        </m:ctrlPr>
                      </m:dPr>
                      <m:e>
                        <m:sSub>
                          <m:sSubPr>
                            <m:ctrlPr>
                              <a:rPr lang="en-US" sz="2400" i="1" dirty="0" smtClean="0">
                                <a:latin typeface="Cambria Math"/>
                              </a:rPr>
                            </m:ctrlPr>
                          </m:sSubPr>
                          <m:e>
                            <m:r>
                              <a:rPr lang="en-US" sz="2400" i="1" dirty="0" smtClean="0">
                                <a:latin typeface="Cambria Math"/>
                              </a:rPr>
                              <m:t>𝐴</m:t>
                            </m:r>
                          </m:e>
                          <m:sub>
                            <m:r>
                              <a:rPr lang="en-US" sz="2400" i="1" dirty="0" smtClean="0">
                                <a:latin typeface="Cambria Math"/>
                              </a:rPr>
                              <m:t>1</m:t>
                            </m:r>
                          </m:sub>
                        </m:sSub>
                        <m:r>
                          <a:rPr lang="en-US" sz="2400" i="1" dirty="0" smtClean="0">
                            <a:latin typeface="Cambria Math"/>
                          </a:rPr>
                          <m:t>,</m:t>
                        </m:r>
                        <m:sSub>
                          <m:sSubPr>
                            <m:ctrlPr>
                              <a:rPr lang="en-US" sz="2400" i="1" dirty="0" smtClean="0">
                                <a:latin typeface="Cambria Math"/>
                              </a:rPr>
                            </m:ctrlPr>
                          </m:sSubPr>
                          <m:e>
                            <m:r>
                              <a:rPr lang="en-US" sz="2400" i="1" dirty="0" smtClean="0">
                                <a:latin typeface="Cambria Math"/>
                              </a:rPr>
                              <m:t>𝐴</m:t>
                            </m:r>
                          </m:e>
                          <m:sub>
                            <m:r>
                              <a:rPr lang="en-US" sz="2400" i="1" dirty="0" smtClean="0">
                                <a:latin typeface="Cambria Math"/>
                              </a:rPr>
                              <m:t>2</m:t>
                            </m:r>
                          </m:sub>
                        </m:sSub>
                        <m:r>
                          <a:rPr lang="en-US" sz="2400" i="1" dirty="0" smtClean="0">
                            <a:latin typeface="Cambria Math"/>
                          </a:rPr>
                          <m:t>,… </m:t>
                        </m:r>
                        <m:sSub>
                          <m:sSubPr>
                            <m:ctrlPr>
                              <a:rPr lang="en-US" sz="2400" i="1" dirty="0" err="1" smtClean="0">
                                <a:latin typeface="Cambria Math"/>
                              </a:rPr>
                            </m:ctrlPr>
                          </m:sSubPr>
                          <m:e>
                            <m:r>
                              <a:rPr lang="en-US" sz="2400" i="1" dirty="0" err="1" smtClean="0">
                                <a:latin typeface="Cambria Math"/>
                              </a:rPr>
                              <m:t>𝐴</m:t>
                            </m:r>
                          </m:e>
                          <m:sub>
                            <m:r>
                              <a:rPr lang="en-US" sz="2400" b="1" i="1" dirty="0" smtClean="0">
                                <a:latin typeface="Cambria Math"/>
                              </a:rPr>
                              <m:t>𝑵</m:t>
                            </m:r>
                          </m:sub>
                        </m:sSub>
                      </m:e>
                    </m:d>
                  </m:oMath>
                </a14:m>
                <a:endParaRPr lang="en-US" sz="2400" dirty="0" smtClean="0"/>
              </a:p>
              <a:p>
                <a:pPr lvl="1"/>
                <a:endParaRPr lang="en-US" sz="2400" dirty="0" smtClean="0"/>
              </a:p>
              <a:p>
                <a:pPr lvl="1"/>
                <a:r>
                  <a:rPr lang="en-US" sz="2400" dirty="0" smtClean="0"/>
                  <a:t>For each </a:t>
                </a:r>
                <a14:m>
                  <m:oMath xmlns:m="http://schemas.openxmlformats.org/officeDocument/2006/math">
                    <m:sSub>
                      <m:sSubPr>
                        <m:ctrlPr>
                          <a:rPr lang="en-US" sz="2400" i="1" dirty="0" smtClean="0">
                            <a:latin typeface="Cambria Math"/>
                          </a:rPr>
                        </m:ctrlPr>
                      </m:sSubPr>
                      <m:e>
                        <m:r>
                          <a:rPr lang="en-US" sz="2400" i="1" dirty="0" smtClean="0">
                            <a:latin typeface="Cambria Math"/>
                          </a:rPr>
                          <m:t>𝐷</m:t>
                        </m:r>
                      </m:e>
                      <m:sub>
                        <m:r>
                          <a:rPr lang="en-US" sz="2400" i="1" dirty="0" smtClean="0">
                            <a:latin typeface="Cambria Math"/>
                          </a:rPr>
                          <m:t>𝑖</m:t>
                        </m:r>
                      </m:sub>
                    </m:sSub>
                  </m:oMath>
                </a14:m>
                <a:r>
                  <a:rPr lang="en-US" sz="2400" dirty="0" smtClean="0"/>
                  <a:t>, test if </a:t>
                </a:r>
                <a14:m>
                  <m:oMath xmlns:m="http://schemas.openxmlformats.org/officeDocument/2006/math">
                    <m:sSub>
                      <m:sSubPr>
                        <m:ctrlPr>
                          <a:rPr lang="en-US" sz="2400" i="1" dirty="0" smtClean="0">
                            <a:latin typeface="Cambria Math"/>
                          </a:rPr>
                        </m:ctrlPr>
                      </m:sSubPr>
                      <m:e>
                        <m:r>
                          <a:rPr lang="en-US" sz="2400" i="1" dirty="0" smtClean="0">
                            <a:latin typeface="Cambria Math"/>
                          </a:rPr>
                          <m:t>𝐷</m:t>
                        </m:r>
                      </m:e>
                      <m:sub>
                        <m:r>
                          <a:rPr lang="en-US" sz="2400" i="1" dirty="0" smtClean="0">
                            <a:latin typeface="Cambria Math"/>
                          </a:rPr>
                          <m:t>𝑖</m:t>
                        </m:r>
                      </m:sub>
                    </m:sSub>
                  </m:oMath>
                </a14:m>
                <a:r>
                  <a:rPr lang="en-US" sz="2400" dirty="0" smtClean="0"/>
                  <a:t> can defend the target for every </a:t>
                </a:r>
                <a14:m>
                  <m:oMath xmlns:m="http://schemas.openxmlformats.org/officeDocument/2006/math">
                    <m:sSub>
                      <m:sSubPr>
                        <m:ctrlPr>
                          <a:rPr lang="en-US" sz="2400" i="1" dirty="0" smtClean="0">
                            <a:latin typeface="Cambria Math"/>
                          </a:rPr>
                        </m:ctrlPr>
                      </m:sSubPr>
                      <m:e>
                        <m:r>
                          <a:rPr lang="en-US" sz="2400" i="1" dirty="0" smtClean="0">
                            <a:latin typeface="Cambria Math"/>
                          </a:rPr>
                          <m:t>𝐴</m:t>
                        </m:r>
                      </m:e>
                      <m:sub>
                        <m:r>
                          <a:rPr lang="en-US" sz="2400" i="1" dirty="0" smtClean="0">
                            <a:latin typeface="Cambria Math"/>
                          </a:rPr>
                          <m:t>𝑗</m:t>
                        </m:r>
                      </m:sub>
                    </m:sSub>
                  </m:oMath>
                </a14:m>
                <a:endParaRPr lang="en-US" sz="2400" dirty="0" smtClean="0"/>
              </a:p>
              <a:p>
                <a:pPr lvl="1"/>
                <a:endParaRPr lang="en-US" sz="2400" dirty="0"/>
              </a:p>
              <a:p>
                <a:pPr lvl="1"/>
                <a:r>
                  <a:rPr lang="en-US" sz="2400" dirty="0" smtClean="0"/>
                  <a:t>If yes, draw an edge between </a:t>
                </a:r>
                <a14:m>
                  <m:oMath xmlns:m="http://schemas.openxmlformats.org/officeDocument/2006/math">
                    <m:sSub>
                      <m:sSubPr>
                        <m:ctrlPr>
                          <a:rPr lang="en-US" sz="2400" i="1" dirty="0" smtClean="0">
                            <a:latin typeface="Cambria Math"/>
                          </a:rPr>
                        </m:ctrlPr>
                      </m:sSubPr>
                      <m:e>
                        <m:r>
                          <a:rPr lang="en-US" sz="2400" i="1" dirty="0" smtClean="0">
                            <a:latin typeface="Cambria Math"/>
                          </a:rPr>
                          <m:t>𝐷</m:t>
                        </m:r>
                      </m:e>
                      <m:sub>
                        <m:r>
                          <a:rPr lang="en-US" sz="2400" i="1" dirty="0" smtClean="0">
                            <a:latin typeface="Cambria Math"/>
                          </a:rPr>
                          <m:t>𝑖</m:t>
                        </m:r>
                      </m:sub>
                    </m:sSub>
                  </m:oMath>
                </a14:m>
                <a:r>
                  <a:rPr lang="en-US" sz="2400" dirty="0" smtClean="0"/>
                  <a:t> and </a:t>
                </a:r>
                <a14:m>
                  <m:oMath xmlns:m="http://schemas.openxmlformats.org/officeDocument/2006/math">
                    <m:sSub>
                      <m:sSubPr>
                        <m:ctrlPr>
                          <a:rPr lang="en-US" sz="2400" i="1" dirty="0" smtClean="0">
                            <a:latin typeface="Cambria Math"/>
                          </a:rPr>
                        </m:ctrlPr>
                      </m:sSubPr>
                      <m:e>
                        <m:r>
                          <a:rPr lang="en-US" sz="2400" i="1" dirty="0" smtClean="0">
                            <a:latin typeface="Cambria Math"/>
                          </a:rPr>
                          <m:t>𝐴</m:t>
                        </m:r>
                      </m:e>
                      <m:sub>
                        <m:r>
                          <a:rPr lang="en-US" sz="2400" i="1" dirty="0" smtClean="0">
                            <a:latin typeface="Cambria Math"/>
                          </a:rPr>
                          <m:t>𝑗</m:t>
                        </m:r>
                      </m:sub>
                    </m:sSub>
                  </m:oMath>
                </a14:m>
                <a:endParaRPr lang="en-US" sz="2400" dirty="0" smtClean="0"/>
              </a:p>
              <a:p>
                <a:pPr lvl="1"/>
                <a:endParaRPr lang="en-US" sz="2400" dirty="0" smtClean="0"/>
              </a:p>
              <a:p>
                <a:pPr lvl="1"/>
                <a:r>
                  <a:rPr lang="en-US" sz="2400" dirty="0" smtClean="0"/>
                  <a:t>Run any matching algorithm to find a maximum matching </a:t>
                </a:r>
              </a:p>
              <a:p>
                <a:pPr lvl="2"/>
                <a:r>
                  <a:rPr lang="en-US" sz="2000" dirty="0" smtClean="0"/>
                  <a:t>(Linear program, </a:t>
                </a:r>
                <a:r>
                  <a:rPr lang="en-US" sz="2000" dirty="0" err="1" smtClean="0"/>
                  <a:t>Hopcroft</a:t>
                </a:r>
                <a:r>
                  <a:rPr lang="en-US" sz="2000" dirty="0" smtClean="0"/>
                  <a:t>–Karp algorithm,</a:t>
                </a:r>
                <a:r>
                  <a:rPr lang="en-US" sz="2000" b="1" dirty="0" smtClean="0"/>
                  <a:t> </a:t>
                </a:r>
                <a14:m>
                  <m:oMath xmlns:m="http://schemas.openxmlformats.org/officeDocument/2006/math">
                    <m:r>
                      <a:rPr lang="en-US" sz="2000" i="1" dirty="0" smtClean="0">
                        <a:latin typeface="Cambria Math"/>
                      </a:rPr>
                      <m:t>𝑂</m:t>
                    </m:r>
                    <m:r>
                      <a:rPr lang="en-US" sz="2000" i="1" dirty="0" smtClean="0">
                        <a:latin typeface="Cambria Math"/>
                      </a:rPr>
                      <m:t>(</m:t>
                    </m:r>
                    <m:rad>
                      <m:radPr>
                        <m:degHide m:val="on"/>
                        <m:ctrlPr>
                          <a:rPr lang="en-US" sz="2000" b="0" i="1" dirty="0" smtClean="0">
                            <a:latin typeface="Cambria Math"/>
                          </a:rPr>
                        </m:ctrlPr>
                      </m:radPr>
                      <m:deg/>
                      <m:e>
                        <m:r>
                          <a:rPr lang="en-US" sz="2000" b="0" i="1" dirty="0" smtClean="0">
                            <a:latin typeface="Cambria Math"/>
                          </a:rPr>
                          <m:t>𝑉</m:t>
                        </m:r>
                      </m:e>
                    </m:rad>
                    <m:r>
                      <a:rPr lang="en-US" sz="2000" i="1" dirty="0" smtClean="0">
                        <a:latin typeface="Cambria Math"/>
                      </a:rPr>
                      <m:t>𝐸</m:t>
                    </m:r>
                    <m:r>
                      <a:rPr lang="en-US" sz="2000" i="1" dirty="0" smtClean="0">
                        <a:latin typeface="Cambria Math"/>
                      </a:rPr>
                      <m:t>)</m:t>
                    </m:r>
                  </m:oMath>
                </a14:m>
                <a:r>
                  <a:rPr lang="en-US" sz="2000" dirty="0" smtClean="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11D0641D-6455-4374-9517-F3B790035A30}" type="slidenum">
              <a:rPr lang="en-US" smtClean="0"/>
              <a:t>26</a:t>
            </a:fld>
            <a:endParaRPr lang="en-US"/>
          </a:p>
        </p:txBody>
      </p:sp>
    </p:spTree>
    <p:extLst>
      <p:ext uri="{BB962C8B-B14F-4D97-AF65-F5344CB8AC3E}">
        <p14:creationId xmlns:p14="http://schemas.microsoft.com/office/powerpoint/2010/main" val="382925300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From Two Player to Multiplayer</a:t>
            </a:r>
            <a:endParaRPr lang="en-US" dirty="0"/>
          </a:p>
        </p:txBody>
      </p:sp>
      <p:sp>
        <p:nvSpPr>
          <p:cNvPr id="3" name="Slide Number Placeholder 2"/>
          <p:cNvSpPr>
            <a:spLocks noGrp="1"/>
          </p:cNvSpPr>
          <p:nvPr>
            <p:ph type="sldNum" sz="quarter" idx="10"/>
          </p:nvPr>
        </p:nvSpPr>
        <p:spPr/>
        <p:txBody>
          <a:bodyPr/>
          <a:lstStyle/>
          <a:p>
            <a:fld id="{11D0641D-6455-4374-9517-F3B790035A30}" type="slidenum">
              <a:rPr lang="en-US" smtClean="0"/>
              <a:t>27</a:t>
            </a:fld>
            <a:endParaRPr lang="en-US"/>
          </a:p>
        </p:txBody>
      </p:sp>
      <p:grpSp>
        <p:nvGrpSpPr>
          <p:cNvPr id="5" name="Group 4"/>
          <p:cNvGrpSpPr/>
          <p:nvPr/>
        </p:nvGrpSpPr>
        <p:grpSpPr>
          <a:xfrm>
            <a:off x="772605" y="881336"/>
            <a:ext cx="8047867" cy="5976664"/>
            <a:chOff x="772605" y="620688"/>
            <a:chExt cx="8047867" cy="5976664"/>
          </a:xfrm>
        </p:grpSpPr>
        <p:sp>
          <p:nvSpPr>
            <p:cNvPr id="6" name="Freeform 5"/>
            <p:cNvSpPr/>
            <p:nvPr/>
          </p:nvSpPr>
          <p:spPr>
            <a:xfrm>
              <a:off x="2339752" y="620688"/>
              <a:ext cx="6480720" cy="5976664"/>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1160" h="4771483">
                  <a:moveTo>
                    <a:pt x="2116052" y="261424"/>
                  </a:moveTo>
                  <a:cubicBezTo>
                    <a:pt x="2467628" y="151273"/>
                    <a:pt x="3033470" y="-61483"/>
                    <a:pt x="3419751" y="16980"/>
                  </a:cubicBezTo>
                  <a:cubicBezTo>
                    <a:pt x="3806032" y="95443"/>
                    <a:pt x="4231545" y="401753"/>
                    <a:pt x="4433739" y="732204"/>
                  </a:cubicBezTo>
                  <a:cubicBezTo>
                    <a:pt x="4635933" y="1062656"/>
                    <a:pt x="4729485" y="1540980"/>
                    <a:pt x="4632915" y="1999689"/>
                  </a:cubicBezTo>
                  <a:cubicBezTo>
                    <a:pt x="4536345" y="2458398"/>
                    <a:pt x="4009735" y="3060453"/>
                    <a:pt x="3854317" y="3484457"/>
                  </a:cubicBezTo>
                  <a:cubicBezTo>
                    <a:pt x="3698899" y="3908461"/>
                    <a:pt x="4035386" y="4350572"/>
                    <a:pt x="3700408" y="4543713"/>
                  </a:cubicBezTo>
                  <a:cubicBezTo>
                    <a:pt x="3365430" y="4736854"/>
                    <a:pt x="2316737" y="4890762"/>
                    <a:pt x="1844448" y="4643301"/>
                  </a:cubicBezTo>
                  <a:cubicBezTo>
                    <a:pt x="1372159" y="4395840"/>
                    <a:pt x="1172982" y="3445226"/>
                    <a:pt x="866673" y="3058945"/>
                  </a:cubicBezTo>
                  <a:cubicBezTo>
                    <a:pt x="560364" y="2672664"/>
                    <a:pt x="65441" y="2666628"/>
                    <a:pt x="6594" y="2325614"/>
                  </a:cubicBezTo>
                  <a:cubicBezTo>
                    <a:pt x="-52253" y="1984600"/>
                    <a:pt x="296305" y="1287483"/>
                    <a:pt x="513588" y="1012861"/>
                  </a:cubicBezTo>
                  <a:cubicBezTo>
                    <a:pt x="730871" y="738239"/>
                    <a:pt x="1043216" y="801614"/>
                    <a:pt x="1310293" y="677883"/>
                  </a:cubicBezTo>
                  <a:cubicBezTo>
                    <a:pt x="1577370" y="554152"/>
                    <a:pt x="1764476" y="371575"/>
                    <a:pt x="2116052" y="261424"/>
                  </a:cubicBezTo>
                  <a:close/>
                </a:path>
              </a:pathLst>
            </a:cu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CA"/>
            </a:p>
          </p:txBody>
        </p:sp>
        <p:sp>
          <p:nvSpPr>
            <p:cNvPr id="7" name="Oval 6"/>
            <p:cNvSpPr/>
            <p:nvPr/>
          </p:nvSpPr>
          <p:spPr>
            <a:xfrm rot="1977258" flipH="1">
              <a:off x="5785395" y="3825900"/>
              <a:ext cx="1580657" cy="43208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CA"/>
            </a:p>
          </p:txBody>
        </p:sp>
        <p:sp>
          <p:nvSpPr>
            <p:cNvPr id="8" name="Oval 7"/>
            <p:cNvSpPr/>
            <p:nvPr/>
          </p:nvSpPr>
          <p:spPr>
            <a:xfrm>
              <a:off x="4355976" y="1913059"/>
              <a:ext cx="1104905" cy="578133"/>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CA"/>
            </a:p>
          </p:txBody>
        </p:sp>
        <p:sp>
          <p:nvSpPr>
            <p:cNvPr id="9" name="TextBox 8"/>
            <p:cNvSpPr txBox="1"/>
            <p:nvPr/>
          </p:nvSpPr>
          <p:spPr>
            <a:xfrm>
              <a:off x="1060605" y="1233796"/>
              <a:ext cx="1512168" cy="1200329"/>
            </a:xfrm>
            <a:prstGeom prst="rect">
              <a:avLst/>
            </a:prstGeom>
            <a:noFill/>
          </p:spPr>
          <p:txBody>
            <a:bodyPr wrap="square" rtlCol="0">
              <a:spAutoFit/>
            </a:bodyPr>
            <a:lstStyle/>
            <a:p>
              <a:r>
                <a:rPr lang="en-CA" dirty="0" smtClean="0"/>
                <a:t>= target</a:t>
              </a:r>
            </a:p>
            <a:p>
              <a:r>
                <a:rPr lang="en-CA" dirty="0" smtClean="0"/>
                <a:t>= defender</a:t>
              </a:r>
            </a:p>
            <a:p>
              <a:r>
                <a:rPr lang="en-CA" dirty="0" smtClean="0"/>
                <a:t>= attacker</a:t>
              </a:r>
            </a:p>
            <a:p>
              <a:r>
                <a:rPr lang="en-CA" dirty="0" smtClean="0"/>
                <a:t>= obstacles</a:t>
              </a:r>
            </a:p>
          </p:txBody>
        </p:sp>
        <p:sp>
          <p:nvSpPr>
            <p:cNvPr id="10" name="Oval 9"/>
            <p:cNvSpPr/>
            <p:nvPr/>
          </p:nvSpPr>
          <p:spPr>
            <a:xfrm>
              <a:off x="772605" y="1268760"/>
              <a:ext cx="288000" cy="2880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CA"/>
            </a:p>
          </p:txBody>
        </p:sp>
        <p:sp>
          <p:nvSpPr>
            <p:cNvPr id="11" name="Oval 10"/>
            <p:cNvSpPr/>
            <p:nvPr/>
          </p:nvSpPr>
          <p:spPr>
            <a:xfrm>
              <a:off x="891855" y="1682137"/>
              <a:ext cx="90000" cy="90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12" name="Oval 11"/>
            <p:cNvSpPr/>
            <p:nvPr/>
          </p:nvSpPr>
          <p:spPr>
            <a:xfrm>
              <a:off x="893160" y="1924965"/>
              <a:ext cx="90000" cy="9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3" name="Oval 12"/>
            <p:cNvSpPr/>
            <p:nvPr/>
          </p:nvSpPr>
          <p:spPr>
            <a:xfrm>
              <a:off x="6804248" y="3212976"/>
              <a:ext cx="288000" cy="2880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CA"/>
            </a:p>
          </p:txBody>
        </p:sp>
        <p:sp>
          <p:nvSpPr>
            <p:cNvPr id="14" name="Oval 13"/>
            <p:cNvSpPr/>
            <p:nvPr/>
          </p:nvSpPr>
          <p:spPr>
            <a:xfrm>
              <a:off x="3851920" y="3065167"/>
              <a:ext cx="90000" cy="9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5" name="Oval 14"/>
            <p:cNvSpPr/>
            <p:nvPr/>
          </p:nvSpPr>
          <p:spPr>
            <a:xfrm>
              <a:off x="6590784" y="2112126"/>
              <a:ext cx="90000" cy="90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16" name="Oval 15"/>
            <p:cNvSpPr/>
            <p:nvPr/>
          </p:nvSpPr>
          <p:spPr>
            <a:xfrm>
              <a:off x="5105075" y="3134292"/>
              <a:ext cx="90000" cy="9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7" name="Oval 16"/>
            <p:cNvSpPr/>
            <p:nvPr/>
          </p:nvSpPr>
          <p:spPr>
            <a:xfrm>
              <a:off x="5118255" y="4941168"/>
              <a:ext cx="90000" cy="9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8" name="Oval 17"/>
            <p:cNvSpPr/>
            <p:nvPr/>
          </p:nvSpPr>
          <p:spPr>
            <a:xfrm>
              <a:off x="6673302" y="4653136"/>
              <a:ext cx="90000" cy="9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9" name="Oval 18"/>
            <p:cNvSpPr/>
            <p:nvPr/>
          </p:nvSpPr>
          <p:spPr>
            <a:xfrm>
              <a:off x="7956376" y="2284049"/>
              <a:ext cx="90000" cy="90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20" name="Oval 19"/>
            <p:cNvSpPr/>
            <p:nvPr/>
          </p:nvSpPr>
          <p:spPr>
            <a:xfrm>
              <a:off x="6143661" y="1335162"/>
              <a:ext cx="90000" cy="90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21" name="Oval 20"/>
            <p:cNvSpPr/>
            <p:nvPr/>
          </p:nvSpPr>
          <p:spPr>
            <a:xfrm>
              <a:off x="7668344" y="3089292"/>
              <a:ext cx="90000" cy="90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cxnSp>
          <p:nvCxnSpPr>
            <p:cNvPr id="25" name="Straight Arrow Connector 24"/>
            <p:cNvCxnSpPr>
              <a:stCxn id="20" idx="3"/>
              <a:endCxn id="17" idx="7"/>
            </p:cNvCxnSpPr>
            <p:nvPr/>
          </p:nvCxnSpPr>
          <p:spPr>
            <a:xfrm flipH="1">
              <a:off x="5195075" y="1411982"/>
              <a:ext cx="961766" cy="3542366"/>
            </a:xfrm>
            <a:prstGeom prst="straightConnector1">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6" name="Straight Arrow Connector 25"/>
            <p:cNvCxnSpPr>
              <a:stCxn id="20" idx="2"/>
              <a:endCxn id="14" idx="6"/>
            </p:cNvCxnSpPr>
            <p:nvPr/>
          </p:nvCxnSpPr>
          <p:spPr>
            <a:xfrm flipH="1">
              <a:off x="3941920" y="1380162"/>
              <a:ext cx="2201741" cy="1730005"/>
            </a:xfrm>
            <a:prstGeom prst="straightConnector1">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29" name="Oval 28"/>
            <p:cNvSpPr/>
            <p:nvPr/>
          </p:nvSpPr>
          <p:spPr>
            <a:xfrm>
              <a:off x="842556" y="2123624"/>
              <a:ext cx="216024" cy="216024"/>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CA"/>
            </a:p>
          </p:txBody>
        </p:sp>
      </p:grpSp>
    </p:spTree>
    <p:extLst>
      <p:ext uri="{BB962C8B-B14F-4D97-AF65-F5344CB8AC3E}">
        <p14:creationId xmlns:p14="http://schemas.microsoft.com/office/powerpoint/2010/main" val="13882169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From Two Player to Multiplayer</a:t>
            </a:r>
            <a:endParaRPr lang="en-US" dirty="0"/>
          </a:p>
        </p:txBody>
      </p:sp>
      <p:sp>
        <p:nvSpPr>
          <p:cNvPr id="3" name="Slide Number Placeholder 2"/>
          <p:cNvSpPr>
            <a:spLocks noGrp="1"/>
          </p:cNvSpPr>
          <p:nvPr>
            <p:ph type="sldNum" sz="quarter" idx="10"/>
          </p:nvPr>
        </p:nvSpPr>
        <p:spPr/>
        <p:txBody>
          <a:bodyPr/>
          <a:lstStyle/>
          <a:p>
            <a:fld id="{11D0641D-6455-4374-9517-F3B790035A30}" type="slidenum">
              <a:rPr lang="en-US" smtClean="0"/>
              <a:t>28</a:t>
            </a:fld>
            <a:endParaRPr lang="en-US"/>
          </a:p>
        </p:txBody>
      </p:sp>
      <p:grpSp>
        <p:nvGrpSpPr>
          <p:cNvPr id="5" name="Group 4"/>
          <p:cNvGrpSpPr/>
          <p:nvPr/>
        </p:nvGrpSpPr>
        <p:grpSpPr>
          <a:xfrm>
            <a:off x="772605" y="881336"/>
            <a:ext cx="8047867" cy="5976664"/>
            <a:chOff x="772605" y="620688"/>
            <a:chExt cx="8047867" cy="5976664"/>
          </a:xfrm>
        </p:grpSpPr>
        <p:sp>
          <p:nvSpPr>
            <p:cNvPr id="6" name="Freeform 5"/>
            <p:cNvSpPr/>
            <p:nvPr/>
          </p:nvSpPr>
          <p:spPr>
            <a:xfrm>
              <a:off x="2339752" y="620688"/>
              <a:ext cx="6480720" cy="5976664"/>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1160" h="4771483">
                  <a:moveTo>
                    <a:pt x="2116052" y="261424"/>
                  </a:moveTo>
                  <a:cubicBezTo>
                    <a:pt x="2467628" y="151273"/>
                    <a:pt x="3033470" y="-61483"/>
                    <a:pt x="3419751" y="16980"/>
                  </a:cubicBezTo>
                  <a:cubicBezTo>
                    <a:pt x="3806032" y="95443"/>
                    <a:pt x="4231545" y="401753"/>
                    <a:pt x="4433739" y="732204"/>
                  </a:cubicBezTo>
                  <a:cubicBezTo>
                    <a:pt x="4635933" y="1062656"/>
                    <a:pt x="4729485" y="1540980"/>
                    <a:pt x="4632915" y="1999689"/>
                  </a:cubicBezTo>
                  <a:cubicBezTo>
                    <a:pt x="4536345" y="2458398"/>
                    <a:pt x="4009735" y="3060453"/>
                    <a:pt x="3854317" y="3484457"/>
                  </a:cubicBezTo>
                  <a:cubicBezTo>
                    <a:pt x="3698899" y="3908461"/>
                    <a:pt x="4035386" y="4350572"/>
                    <a:pt x="3700408" y="4543713"/>
                  </a:cubicBezTo>
                  <a:cubicBezTo>
                    <a:pt x="3365430" y="4736854"/>
                    <a:pt x="2316737" y="4890762"/>
                    <a:pt x="1844448" y="4643301"/>
                  </a:cubicBezTo>
                  <a:cubicBezTo>
                    <a:pt x="1372159" y="4395840"/>
                    <a:pt x="1172982" y="3445226"/>
                    <a:pt x="866673" y="3058945"/>
                  </a:cubicBezTo>
                  <a:cubicBezTo>
                    <a:pt x="560364" y="2672664"/>
                    <a:pt x="65441" y="2666628"/>
                    <a:pt x="6594" y="2325614"/>
                  </a:cubicBezTo>
                  <a:cubicBezTo>
                    <a:pt x="-52253" y="1984600"/>
                    <a:pt x="296305" y="1287483"/>
                    <a:pt x="513588" y="1012861"/>
                  </a:cubicBezTo>
                  <a:cubicBezTo>
                    <a:pt x="730871" y="738239"/>
                    <a:pt x="1043216" y="801614"/>
                    <a:pt x="1310293" y="677883"/>
                  </a:cubicBezTo>
                  <a:cubicBezTo>
                    <a:pt x="1577370" y="554152"/>
                    <a:pt x="1764476" y="371575"/>
                    <a:pt x="2116052" y="261424"/>
                  </a:cubicBezTo>
                  <a:close/>
                </a:path>
              </a:pathLst>
            </a:cu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CA"/>
            </a:p>
          </p:txBody>
        </p:sp>
        <p:sp>
          <p:nvSpPr>
            <p:cNvPr id="7" name="Oval 6"/>
            <p:cNvSpPr/>
            <p:nvPr/>
          </p:nvSpPr>
          <p:spPr>
            <a:xfrm rot="1977258" flipH="1">
              <a:off x="5785395" y="3825900"/>
              <a:ext cx="1580657" cy="43208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CA"/>
            </a:p>
          </p:txBody>
        </p:sp>
        <p:sp>
          <p:nvSpPr>
            <p:cNvPr id="8" name="Oval 7"/>
            <p:cNvSpPr/>
            <p:nvPr/>
          </p:nvSpPr>
          <p:spPr>
            <a:xfrm>
              <a:off x="4355976" y="1913059"/>
              <a:ext cx="1104905" cy="578133"/>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CA"/>
            </a:p>
          </p:txBody>
        </p:sp>
        <p:sp>
          <p:nvSpPr>
            <p:cNvPr id="9" name="TextBox 8"/>
            <p:cNvSpPr txBox="1"/>
            <p:nvPr/>
          </p:nvSpPr>
          <p:spPr>
            <a:xfrm>
              <a:off x="1060605" y="1233796"/>
              <a:ext cx="1512168" cy="1200329"/>
            </a:xfrm>
            <a:prstGeom prst="rect">
              <a:avLst/>
            </a:prstGeom>
            <a:noFill/>
          </p:spPr>
          <p:txBody>
            <a:bodyPr wrap="square" rtlCol="0">
              <a:spAutoFit/>
            </a:bodyPr>
            <a:lstStyle/>
            <a:p>
              <a:r>
                <a:rPr lang="en-CA" dirty="0" smtClean="0"/>
                <a:t>= target</a:t>
              </a:r>
            </a:p>
            <a:p>
              <a:r>
                <a:rPr lang="en-CA" dirty="0" smtClean="0"/>
                <a:t>= defender</a:t>
              </a:r>
            </a:p>
            <a:p>
              <a:r>
                <a:rPr lang="en-CA" dirty="0" smtClean="0"/>
                <a:t>= attacker</a:t>
              </a:r>
            </a:p>
            <a:p>
              <a:r>
                <a:rPr lang="en-CA" dirty="0" smtClean="0"/>
                <a:t>= obstacles</a:t>
              </a:r>
            </a:p>
          </p:txBody>
        </p:sp>
        <p:sp>
          <p:nvSpPr>
            <p:cNvPr id="10" name="Oval 9"/>
            <p:cNvSpPr/>
            <p:nvPr/>
          </p:nvSpPr>
          <p:spPr>
            <a:xfrm>
              <a:off x="772605" y="1268760"/>
              <a:ext cx="288000" cy="2880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CA"/>
            </a:p>
          </p:txBody>
        </p:sp>
        <p:sp>
          <p:nvSpPr>
            <p:cNvPr id="11" name="Oval 10"/>
            <p:cNvSpPr/>
            <p:nvPr/>
          </p:nvSpPr>
          <p:spPr>
            <a:xfrm>
              <a:off x="891855" y="1682137"/>
              <a:ext cx="90000" cy="90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12" name="Oval 11"/>
            <p:cNvSpPr/>
            <p:nvPr/>
          </p:nvSpPr>
          <p:spPr>
            <a:xfrm>
              <a:off x="893160" y="1924965"/>
              <a:ext cx="90000" cy="9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3" name="Oval 12"/>
            <p:cNvSpPr/>
            <p:nvPr/>
          </p:nvSpPr>
          <p:spPr>
            <a:xfrm>
              <a:off x="6804248" y="3212976"/>
              <a:ext cx="288000" cy="2880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CA"/>
            </a:p>
          </p:txBody>
        </p:sp>
        <p:sp>
          <p:nvSpPr>
            <p:cNvPr id="14" name="Oval 13"/>
            <p:cNvSpPr/>
            <p:nvPr/>
          </p:nvSpPr>
          <p:spPr>
            <a:xfrm>
              <a:off x="3851920" y="3065167"/>
              <a:ext cx="90000" cy="9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5" name="Oval 14"/>
            <p:cNvSpPr/>
            <p:nvPr/>
          </p:nvSpPr>
          <p:spPr>
            <a:xfrm>
              <a:off x="6590784" y="2112126"/>
              <a:ext cx="90000" cy="90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16" name="Oval 15"/>
            <p:cNvSpPr/>
            <p:nvPr/>
          </p:nvSpPr>
          <p:spPr>
            <a:xfrm>
              <a:off x="5105075" y="3134292"/>
              <a:ext cx="90000" cy="9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7" name="Oval 16"/>
            <p:cNvSpPr/>
            <p:nvPr/>
          </p:nvSpPr>
          <p:spPr>
            <a:xfrm>
              <a:off x="5118255" y="4941168"/>
              <a:ext cx="90000" cy="9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8" name="Oval 17"/>
            <p:cNvSpPr/>
            <p:nvPr/>
          </p:nvSpPr>
          <p:spPr>
            <a:xfrm>
              <a:off x="6673302" y="4653136"/>
              <a:ext cx="90000" cy="9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9" name="Oval 18"/>
            <p:cNvSpPr/>
            <p:nvPr/>
          </p:nvSpPr>
          <p:spPr>
            <a:xfrm>
              <a:off x="7956376" y="2284049"/>
              <a:ext cx="90000" cy="90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20" name="Oval 19"/>
            <p:cNvSpPr/>
            <p:nvPr/>
          </p:nvSpPr>
          <p:spPr>
            <a:xfrm>
              <a:off x="6143661" y="1335162"/>
              <a:ext cx="90000" cy="90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21" name="Oval 20"/>
            <p:cNvSpPr/>
            <p:nvPr/>
          </p:nvSpPr>
          <p:spPr>
            <a:xfrm>
              <a:off x="7668344" y="3089292"/>
              <a:ext cx="90000" cy="90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cxnSp>
          <p:nvCxnSpPr>
            <p:cNvPr id="22" name="Straight Arrow Connector 21"/>
            <p:cNvCxnSpPr>
              <a:stCxn id="15" idx="3"/>
              <a:endCxn id="18" idx="0"/>
            </p:cNvCxnSpPr>
            <p:nvPr/>
          </p:nvCxnSpPr>
          <p:spPr>
            <a:xfrm>
              <a:off x="6603964" y="2188946"/>
              <a:ext cx="114338" cy="246419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5" idx="2"/>
              <a:endCxn id="17" idx="7"/>
            </p:cNvCxnSpPr>
            <p:nvPr/>
          </p:nvCxnSpPr>
          <p:spPr>
            <a:xfrm flipH="1">
              <a:off x="5195075" y="2157126"/>
              <a:ext cx="1395709" cy="2797222"/>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0" idx="3"/>
              <a:endCxn id="17" idx="7"/>
            </p:cNvCxnSpPr>
            <p:nvPr/>
          </p:nvCxnSpPr>
          <p:spPr>
            <a:xfrm flipH="1">
              <a:off x="5195075" y="1411982"/>
              <a:ext cx="961766" cy="3542366"/>
            </a:xfrm>
            <a:prstGeom prst="straightConnector1">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6" name="Straight Arrow Connector 25"/>
            <p:cNvCxnSpPr>
              <a:stCxn id="20" idx="2"/>
              <a:endCxn id="14" idx="6"/>
            </p:cNvCxnSpPr>
            <p:nvPr/>
          </p:nvCxnSpPr>
          <p:spPr>
            <a:xfrm flipH="1">
              <a:off x="3941920" y="1380162"/>
              <a:ext cx="2201741" cy="1730005"/>
            </a:xfrm>
            <a:prstGeom prst="straightConnector1">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29" name="Oval 28"/>
            <p:cNvSpPr/>
            <p:nvPr/>
          </p:nvSpPr>
          <p:spPr>
            <a:xfrm>
              <a:off x="842556" y="2123624"/>
              <a:ext cx="216024" cy="216024"/>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CA"/>
            </a:p>
          </p:txBody>
        </p:sp>
      </p:grpSp>
    </p:spTree>
    <p:extLst>
      <p:ext uri="{BB962C8B-B14F-4D97-AF65-F5344CB8AC3E}">
        <p14:creationId xmlns:p14="http://schemas.microsoft.com/office/powerpoint/2010/main" val="28505559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From Two Player to Multiplayer</a:t>
            </a:r>
            <a:endParaRPr lang="en-US" dirty="0"/>
          </a:p>
        </p:txBody>
      </p:sp>
      <p:sp>
        <p:nvSpPr>
          <p:cNvPr id="3" name="Slide Number Placeholder 2"/>
          <p:cNvSpPr>
            <a:spLocks noGrp="1"/>
          </p:cNvSpPr>
          <p:nvPr>
            <p:ph type="sldNum" sz="quarter" idx="10"/>
          </p:nvPr>
        </p:nvSpPr>
        <p:spPr/>
        <p:txBody>
          <a:bodyPr/>
          <a:lstStyle/>
          <a:p>
            <a:fld id="{11D0641D-6455-4374-9517-F3B790035A30}" type="slidenum">
              <a:rPr lang="en-US" smtClean="0"/>
              <a:t>29</a:t>
            </a:fld>
            <a:endParaRPr lang="en-US"/>
          </a:p>
        </p:txBody>
      </p:sp>
      <p:grpSp>
        <p:nvGrpSpPr>
          <p:cNvPr id="5" name="Group 4"/>
          <p:cNvGrpSpPr/>
          <p:nvPr/>
        </p:nvGrpSpPr>
        <p:grpSpPr>
          <a:xfrm>
            <a:off x="772605" y="881336"/>
            <a:ext cx="8047867" cy="5976664"/>
            <a:chOff x="772605" y="620688"/>
            <a:chExt cx="8047867" cy="5976664"/>
          </a:xfrm>
        </p:grpSpPr>
        <p:sp>
          <p:nvSpPr>
            <p:cNvPr id="6" name="Freeform 5"/>
            <p:cNvSpPr/>
            <p:nvPr/>
          </p:nvSpPr>
          <p:spPr>
            <a:xfrm>
              <a:off x="2339752" y="620688"/>
              <a:ext cx="6480720" cy="5976664"/>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1160" h="4771483">
                  <a:moveTo>
                    <a:pt x="2116052" y="261424"/>
                  </a:moveTo>
                  <a:cubicBezTo>
                    <a:pt x="2467628" y="151273"/>
                    <a:pt x="3033470" y="-61483"/>
                    <a:pt x="3419751" y="16980"/>
                  </a:cubicBezTo>
                  <a:cubicBezTo>
                    <a:pt x="3806032" y="95443"/>
                    <a:pt x="4231545" y="401753"/>
                    <a:pt x="4433739" y="732204"/>
                  </a:cubicBezTo>
                  <a:cubicBezTo>
                    <a:pt x="4635933" y="1062656"/>
                    <a:pt x="4729485" y="1540980"/>
                    <a:pt x="4632915" y="1999689"/>
                  </a:cubicBezTo>
                  <a:cubicBezTo>
                    <a:pt x="4536345" y="2458398"/>
                    <a:pt x="4009735" y="3060453"/>
                    <a:pt x="3854317" y="3484457"/>
                  </a:cubicBezTo>
                  <a:cubicBezTo>
                    <a:pt x="3698899" y="3908461"/>
                    <a:pt x="4035386" y="4350572"/>
                    <a:pt x="3700408" y="4543713"/>
                  </a:cubicBezTo>
                  <a:cubicBezTo>
                    <a:pt x="3365430" y="4736854"/>
                    <a:pt x="2316737" y="4890762"/>
                    <a:pt x="1844448" y="4643301"/>
                  </a:cubicBezTo>
                  <a:cubicBezTo>
                    <a:pt x="1372159" y="4395840"/>
                    <a:pt x="1172982" y="3445226"/>
                    <a:pt x="866673" y="3058945"/>
                  </a:cubicBezTo>
                  <a:cubicBezTo>
                    <a:pt x="560364" y="2672664"/>
                    <a:pt x="65441" y="2666628"/>
                    <a:pt x="6594" y="2325614"/>
                  </a:cubicBezTo>
                  <a:cubicBezTo>
                    <a:pt x="-52253" y="1984600"/>
                    <a:pt x="296305" y="1287483"/>
                    <a:pt x="513588" y="1012861"/>
                  </a:cubicBezTo>
                  <a:cubicBezTo>
                    <a:pt x="730871" y="738239"/>
                    <a:pt x="1043216" y="801614"/>
                    <a:pt x="1310293" y="677883"/>
                  </a:cubicBezTo>
                  <a:cubicBezTo>
                    <a:pt x="1577370" y="554152"/>
                    <a:pt x="1764476" y="371575"/>
                    <a:pt x="2116052" y="261424"/>
                  </a:cubicBezTo>
                  <a:close/>
                </a:path>
              </a:pathLst>
            </a:cu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CA"/>
            </a:p>
          </p:txBody>
        </p:sp>
        <p:sp>
          <p:nvSpPr>
            <p:cNvPr id="7" name="Oval 6"/>
            <p:cNvSpPr/>
            <p:nvPr/>
          </p:nvSpPr>
          <p:spPr>
            <a:xfrm rot="1977258" flipH="1">
              <a:off x="5785395" y="3825900"/>
              <a:ext cx="1580657" cy="43208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CA"/>
            </a:p>
          </p:txBody>
        </p:sp>
        <p:sp>
          <p:nvSpPr>
            <p:cNvPr id="8" name="Oval 7"/>
            <p:cNvSpPr/>
            <p:nvPr/>
          </p:nvSpPr>
          <p:spPr>
            <a:xfrm>
              <a:off x="4355976" y="1913059"/>
              <a:ext cx="1104905" cy="578133"/>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CA"/>
            </a:p>
          </p:txBody>
        </p:sp>
        <p:sp>
          <p:nvSpPr>
            <p:cNvPr id="9" name="TextBox 8"/>
            <p:cNvSpPr txBox="1"/>
            <p:nvPr/>
          </p:nvSpPr>
          <p:spPr>
            <a:xfrm>
              <a:off x="1060605" y="1233796"/>
              <a:ext cx="1512168" cy="1200329"/>
            </a:xfrm>
            <a:prstGeom prst="rect">
              <a:avLst/>
            </a:prstGeom>
            <a:noFill/>
          </p:spPr>
          <p:txBody>
            <a:bodyPr wrap="square" rtlCol="0">
              <a:spAutoFit/>
            </a:bodyPr>
            <a:lstStyle/>
            <a:p>
              <a:r>
                <a:rPr lang="en-CA" dirty="0" smtClean="0"/>
                <a:t>= target</a:t>
              </a:r>
            </a:p>
            <a:p>
              <a:r>
                <a:rPr lang="en-CA" dirty="0" smtClean="0"/>
                <a:t>= defender</a:t>
              </a:r>
            </a:p>
            <a:p>
              <a:r>
                <a:rPr lang="en-CA" dirty="0" smtClean="0"/>
                <a:t>= attacker</a:t>
              </a:r>
            </a:p>
            <a:p>
              <a:r>
                <a:rPr lang="en-CA" dirty="0" smtClean="0"/>
                <a:t>= obstacles</a:t>
              </a:r>
            </a:p>
          </p:txBody>
        </p:sp>
        <p:sp>
          <p:nvSpPr>
            <p:cNvPr id="10" name="Oval 9"/>
            <p:cNvSpPr/>
            <p:nvPr/>
          </p:nvSpPr>
          <p:spPr>
            <a:xfrm>
              <a:off x="772605" y="1268760"/>
              <a:ext cx="288000" cy="2880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CA"/>
            </a:p>
          </p:txBody>
        </p:sp>
        <p:sp>
          <p:nvSpPr>
            <p:cNvPr id="11" name="Oval 10"/>
            <p:cNvSpPr/>
            <p:nvPr/>
          </p:nvSpPr>
          <p:spPr>
            <a:xfrm>
              <a:off x="891855" y="1682137"/>
              <a:ext cx="90000" cy="90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12" name="Oval 11"/>
            <p:cNvSpPr/>
            <p:nvPr/>
          </p:nvSpPr>
          <p:spPr>
            <a:xfrm>
              <a:off x="893160" y="1924965"/>
              <a:ext cx="90000" cy="9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3" name="Oval 12"/>
            <p:cNvSpPr/>
            <p:nvPr/>
          </p:nvSpPr>
          <p:spPr>
            <a:xfrm>
              <a:off x="6804248" y="3212976"/>
              <a:ext cx="288000" cy="2880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CA"/>
            </a:p>
          </p:txBody>
        </p:sp>
        <p:sp>
          <p:nvSpPr>
            <p:cNvPr id="14" name="Oval 13"/>
            <p:cNvSpPr/>
            <p:nvPr/>
          </p:nvSpPr>
          <p:spPr>
            <a:xfrm>
              <a:off x="3851920" y="3065167"/>
              <a:ext cx="90000" cy="9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5" name="Oval 14"/>
            <p:cNvSpPr/>
            <p:nvPr/>
          </p:nvSpPr>
          <p:spPr>
            <a:xfrm>
              <a:off x="6590784" y="2112126"/>
              <a:ext cx="90000" cy="90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16" name="Oval 15"/>
            <p:cNvSpPr/>
            <p:nvPr/>
          </p:nvSpPr>
          <p:spPr>
            <a:xfrm>
              <a:off x="5105075" y="3134292"/>
              <a:ext cx="90000" cy="9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7" name="Oval 16"/>
            <p:cNvSpPr/>
            <p:nvPr/>
          </p:nvSpPr>
          <p:spPr>
            <a:xfrm>
              <a:off x="5118255" y="4941168"/>
              <a:ext cx="90000" cy="9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8" name="Oval 17"/>
            <p:cNvSpPr/>
            <p:nvPr/>
          </p:nvSpPr>
          <p:spPr>
            <a:xfrm>
              <a:off x="6673302" y="4653136"/>
              <a:ext cx="90000" cy="9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9" name="Oval 18"/>
            <p:cNvSpPr/>
            <p:nvPr/>
          </p:nvSpPr>
          <p:spPr>
            <a:xfrm>
              <a:off x="7956376" y="2284049"/>
              <a:ext cx="90000" cy="90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20" name="Oval 19"/>
            <p:cNvSpPr/>
            <p:nvPr/>
          </p:nvSpPr>
          <p:spPr>
            <a:xfrm>
              <a:off x="6143661" y="1335162"/>
              <a:ext cx="90000" cy="90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21" name="Oval 20"/>
            <p:cNvSpPr/>
            <p:nvPr/>
          </p:nvSpPr>
          <p:spPr>
            <a:xfrm>
              <a:off x="7668344" y="3089292"/>
              <a:ext cx="90000" cy="90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cxnSp>
          <p:nvCxnSpPr>
            <p:cNvPr id="22" name="Straight Arrow Connector 21"/>
            <p:cNvCxnSpPr>
              <a:stCxn id="15" idx="3"/>
              <a:endCxn id="18" idx="0"/>
            </p:cNvCxnSpPr>
            <p:nvPr/>
          </p:nvCxnSpPr>
          <p:spPr>
            <a:xfrm>
              <a:off x="6603964" y="2188946"/>
              <a:ext cx="114338" cy="246419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5" idx="2"/>
              <a:endCxn id="17" idx="7"/>
            </p:cNvCxnSpPr>
            <p:nvPr/>
          </p:nvCxnSpPr>
          <p:spPr>
            <a:xfrm flipH="1">
              <a:off x="5195075" y="2157126"/>
              <a:ext cx="1395709" cy="2797222"/>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0" idx="3"/>
              <a:endCxn id="17" idx="7"/>
            </p:cNvCxnSpPr>
            <p:nvPr/>
          </p:nvCxnSpPr>
          <p:spPr>
            <a:xfrm flipH="1">
              <a:off x="5195075" y="1411982"/>
              <a:ext cx="961766" cy="3542366"/>
            </a:xfrm>
            <a:prstGeom prst="straightConnector1">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6" name="Straight Arrow Connector 25"/>
            <p:cNvCxnSpPr>
              <a:stCxn id="20" idx="2"/>
              <a:endCxn id="14" idx="6"/>
            </p:cNvCxnSpPr>
            <p:nvPr/>
          </p:nvCxnSpPr>
          <p:spPr>
            <a:xfrm flipH="1">
              <a:off x="3941920" y="1380162"/>
              <a:ext cx="2201741" cy="1730005"/>
            </a:xfrm>
            <a:prstGeom prst="straightConnector1">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7" name="Straight Arrow Connector 26"/>
            <p:cNvCxnSpPr>
              <a:stCxn id="21" idx="2"/>
              <a:endCxn id="16" idx="6"/>
            </p:cNvCxnSpPr>
            <p:nvPr/>
          </p:nvCxnSpPr>
          <p:spPr>
            <a:xfrm flipH="1">
              <a:off x="5195075" y="3134292"/>
              <a:ext cx="2473269" cy="45000"/>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28" name="Straight Arrow Connector 27"/>
            <p:cNvCxnSpPr>
              <a:stCxn id="21" idx="3"/>
              <a:endCxn id="18" idx="7"/>
            </p:cNvCxnSpPr>
            <p:nvPr/>
          </p:nvCxnSpPr>
          <p:spPr>
            <a:xfrm flipH="1">
              <a:off x="6750122" y="3166112"/>
              <a:ext cx="931402" cy="1500204"/>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sp>
          <p:nvSpPr>
            <p:cNvPr id="29" name="Oval 28"/>
            <p:cNvSpPr/>
            <p:nvPr/>
          </p:nvSpPr>
          <p:spPr>
            <a:xfrm>
              <a:off x="842556" y="2123624"/>
              <a:ext cx="216024" cy="216024"/>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CA"/>
            </a:p>
          </p:txBody>
        </p:sp>
      </p:grpSp>
    </p:spTree>
    <p:extLst>
      <p:ext uri="{BB962C8B-B14F-4D97-AF65-F5344CB8AC3E}">
        <p14:creationId xmlns:p14="http://schemas.microsoft.com/office/powerpoint/2010/main" val="38046246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r>
              <a:rPr lang="en-US" dirty="0" smtClean="0"/>
              <a:t>Multiplayer reach-avoid game formulation</a:t>
            </a:r>
          </a:p>
          <a:p>
            <a:endParaRPr lang="en-US" dirty="0" smtClean="0"/>
          </a:p>
          <a:p>
            <a:r>
              <a:rPr lang="en-US" dirty="0" smtClean="0"/>
              <a:t>HJI formulation and solution of the two </a:t>
            </a:r>
            <a:r>
              <a:rPr lang="en-US" dirty="0"/>
              <a:t>p</a:t>
            </a:r>
            <a:r>
              <a:rPr lang="en-US" dirty="0" smtClean="0"/>
              <a:t>layer game</a:t>
            </a:r>
          </a:p>
          <a:p>
            <a:endParaRPr lang="en-US" dirty="0" smtClean="0"/>
          </a:p>
          <a:p>
            <a:r>
              <a:rPr lang="en-US" dirty="0" smtClean="0"/>
              <a:t>From two players to multiplayer</a:t>
            </a:r>
          </a:p>
          <a:p>
            <a:endParaRPr lang="en-US" dirty="0" smtClean="0"/>
          </a:p>
          <a:p>
            <a:r>
              <a:rPr lang="en-US" dirty="0" smtClean="0"/>
              <a:t>Discussion: 1 vs. 2 scenario</a:t>
            </a:r>
          </a:p>
          <a:p>
            <a:endParaRPr lang="en-US" dirty="0" smtClean="0"/>
          </a:p>
          <a:p>
            <a:r>
              <a:rPr lang="en-US" dirty="0" smtClean="0"/>
              <a:t>Conclusion</a:t>
            </a:r>
          </a:p>
          <a:p>
            <a:endParaRPr lang="en-US" dirty="0" smtClean="0"/>
          </a:p>
        </p:txBody>
      </p:sp>
      <p:sp>
        <p:nvSpPr>
          <p:cNvPr id="4" name="Slide Number Placeholder 3"/>
          <p:cNvSpPr>
            <a:spLocks noGrp="1"/>
          </p:cNvSpPr>
          <p:nvPr>
            <p:ph type="sldNum" sz="quarter" idx="10"/>
          </p:nvPr>
        </p:nvSpPr>
        <p:spPr/>
        <p:txBody>
          <a:bodyPr/>
          <a:lstStyle/>
          <a:p>
            <a:fld id="{11D0641D-6455-4374-9517-F3B790035A30}" type="slidenum">
              <a:rPr lang="en-US" smtClean="0"/>
              <a:t>3</a:t>
            </a:fld>
            <a:endParaRPr lang="en-US"/>
          </a:p>
        </p:txBody>
      </p:sp>
    </p:spTree>
    <p:extLst>
      <p:ext uri="{BB962C8B-B14F-4D97-AF65-F5344CB8AC3E}">
        <p14:creationId xmlns:p14="http://schemas.microsoft.com/office/powerpoint/2010/main" val="23331124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From Two Player to Multiplayer</a:t>
            </a:r>
            <a:endParaRPr lang="en-US" dirty="0"/>
          </a:p>
        </p:txBody>
      </p:sp>
      <p:sp>
        <p:nvSpPr>
          <p:cNvPr id="3" name="Slide Number Placeholder 2"/>
          <p:cNvSpPr>
            <a:spLocks noGrp="1"/>
          </p:cNvSpPr>
          <p:nvPr>
            <p:ph type="sldNum" sz="quarter" idx="10"/>
          </p:nvPr>
        </p:nvSpPr>
        <p:spPr/>
        <p:txBody>
          <a:bodyPr/>
          <a:lstStyle/>
          <a:p>
            <a:fld id="{11D0641D-6455-4374-9517-F3B790035A30}" type="slidenum">
              <a:rPr lang="en-US" smtClean="0"/>
              <a:t>30</a:t>
            </a:fld>
            <a:endParaRPr lang="en-US"/>
          </a:p>
        </p:txBody>
      </p:sp>
      <p:grpSp>
        <p:nvGrpSpPr>
          <p:cNvPr id="5" name="Group 4"/>
          <p:cNvGrpSpPr/>
          <p:nvPr/>
        </p:nvGrpSpPr>
        <p:grpSpPr>
          <a:xfrm>
            <a:off x="772605" y="881336"/>
            <a:ext cx="8047867" cy="5976664"/>
            <a:chOff x="772605" y="620688"/>
            <a:chExt cx="8047867" cy="5976664"/>
          </a:xfrm>
        </p:grpSpPr>
        <p:sp>
          <p:nvSpPr>
            <p:cNvPr id="6" name="Freeform 5"/>
            <p:cNvSpPr/>
            <p:nvPr/>
          </p:nvSpPr>
          <p:spPr>
            <a:xfrm>
              <a:off x="2339752" y="620688"/>
              <a:ext cx="6480720" cy="5976664"/>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1160" h="4771483">
                  <a:moveTo>
                    <a:pt x="2116052" y="261424"/>
                  </a:moveTo>
                  <a:cubicBezTo>
                    <a:pt x="2467628" y="151273"/>
                    <a:pt x="3033470" y="-61483"/>
                    <a:pt x="3419751" y="16980"/>
                  </a:cubicBezTo>
                  <a:cubicBezTo>
                    <a:pt x="3806032" y="95443"/>
                    <a:pt x="4231545" y="401753"/>
                    <a:pt x="4433739" y="732204"/>
                  </a:cubicBezTo>
                  <a:cubicBezTo>
                    <a:pt x="4635933" y="1062656"/>
                    <a:pt x="4729485" y="1540980"/>
                    <a:pt x="4632915" y="1999689"/>
                  </a:cubicBezTo>
                  <a:cubicBezTo>
                    <a:pt x="4536345" y="2458398"/>
                    <a:pt x="4009735" y="3060453"/>
                    <a:pt x="3854317" y="3484457"/>
                  </a:cubicBezTo>
                  <a:cubicBezTo>
                    <a:pt x="3698899" y="3908461"/>
                    <a:pt x="4035386" y="4350572"/>
                    <a:pt x="3700408" y="4543713"/>
                  </a:cubicBezTo>
                  <a:cubicBezTo>
                    <a:pt x="3365430" y="4736854"/>
                    <a:pt x="2316737" y="4890762"/>
                    <a:pt x="1844448" y="4643301"/>
                  </a:cubicBezTo>
                  <a:cubicBezTo>
                    <a:pt x="1372159" y="4395840"/>
                    <a:pt x="1172982" y="3445226"/>
                    <a:pt x="866673" y="3058945"/>
                  </a:cubicBezTo>
                  <a:cubicBezTo>
                    <a:pt x="560364" y="2672664"/>
                    <a:pt x="65441" y="2666628"/>
                    <a:pt x="6594" y="2325614"/>
                  </a:cubicBezTo>
                  <a:cubicBezTo>
                    <a:pt x="-52253" y="1984600"/>
                    <a:pt x="296305" y="1287483"/>
                    <a:pt x="513588" y="1012861"/>
                  </a:cubicBezTo>
                  <a:cubicBezTo>
                    <a:pt x="730871" y="738239"/>
                    <a:pt x="1043216" y="801614"/>
                    <a:pt x="1310293" y="677883"/>
                  </a:cubicBezTo>
                  <a:cubicBezTo>
                    <a:pt x="1577370" y="554152"/>
                    <a:pt x="1764476" y="371575"/>
                    <a:pt x="2116052" y="261424"/>
                  </a:cubicBezTo>
                  <a:close/>
                </a:path>
              </a:pathLst>
            </a:cu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CA"/>
            </a:p>
          </p:txBody>
        </p:sp>
        <p:sp>
          <p:nvSpPr>
            <p:cNvPr id="7" name="Oval 6"/>
            <p:cNvSpPr/>
            <p:nvPr/>
          </p:nvSpPr>
          <p:spPr>
            <a:xfrm rot="1977258" flipH="1">
              <a:off x="5785395" y="3825900"/>
              <a:ext cx="1580657" cy="43208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CA"/>
            </a:p>
          </p:txBody>
        </p:sp>
        <p:sp>
          <p:nvSpPr>
            <p:cNvPr id="8" name="Oval 7"/>
            <p:cNvSpPr/>
            <p:nvPr/>
          </p:nvSpPr>
          <p:spPr>
            <a:xfrm>
              <a:off x="4355976" y="1913059"/>
              <a:ext cx="1104905" cy="578133"/>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CA"/>
            </a:p>
          </p:txBody>
        </p:sp>
        <p:sp>
          <p:nvSpPr>
            <p:cNvPr id="9" name="TextBox 8"/>
            <p:cNvSpPr txBox="1"/>
            <p:nvPr/>
          </p:nvSpPr>
          <p:spPr>
            <a:xfrm>
              <a:off x="1060605" y="1233796"/>
              <a:ext cx="1512168" cy="1200329"/>
            </a:xfrm>
            <a:prstGeom prst="rect">
              <a:avLst/>
            </a:prstGeom>
            <a:noFill/>
          </p:spPr>
          <p:txBody>
            <a:bodyPr wrap="square" rtlCol="0">
              <a:spAutoFit/>
            </a:bodyPr>
            <a:lstStyle/>
            <a:p>
              <a:r>
                <a:rPr lang="en-CA" dirty="0" smtClean="0"/>
                <a:t>= target</a:t>
              </a:r>
            </a:p>
            <a:p>
              <a:r>
                <a:rPr lang="en-CA" dirty="0" smtClean="0"/>
                <a:t>= defender</a:t>
              </a:r>
            </a:p>
            <a:p>
              <a:r>
                <a:rPr lang="en-CA" dirty="0" smtClean="0"/>
                <a:t>= attacker</a:t>
              </a:r>
            </a:p>
            <a:p>
              <a:r>
                <a:rPr lang="en-CA" dirty="0" smtClean="0"/>
                <a:t>= obstacles</a:t>
              </a:r>
            </a:p>
          </p:txBody>
        </p:sp>
        <p:sp>
          <p:nvSpPr>
            <p:cNvPr id="10" name="Oval 9"/>
            <p:cNvSpPr/>
            <p:nvPr/>
          </p:nvSpPr>
          <p:spPr>
            <a:xfrm>
              <a:off x="772605" y="1268760"/>
              <a:ext cx="288000" cy="2880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CA"/>
            </a:p>
          </p:txBody>
        </p:sp>
        <p:sp>
          <p:nvSpPr>
            <p:cNvPr id="11" name="Oval 10"/>
            <p:cNvSpPr/>
            <p:nvPr/>
          </p:nvSpPr>
          <p:spPr>
            <a:xfrm>
              <a:off x="891855" y="1682137"/>
              <a:ext cx="90000" cy="90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12" name="Oval 11"/>
            <p:cNvSpPr/>
            <p:nvPr/>
          </p:nvSpPr>
          <p:spPr>
            <a:xfrm>
              <a:off x="893160" y="1924965"/>
              <a:ext cx="90000" cy="9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3" name="Oval 12"/>
            <p:cNvSpPr/>
            <p:nvPr/>
          </p:nvSpPr>
          <p:spPr>
            <a:xfrm>
              <a:off x="6804248" y="3212976"/>
              <a:ext cx="288000" cy="2880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CA"/>
            </a:p>
          </p:txBody>
        </p:sp>
        <p:sp>
          <p:nvSpPr>
            <p:cNvPr id="14" name="Oval 13"/>
            <p:cNvSpPr/>
            <p:nvPr/>
          </p:nvSpPr>
          <p:spPr>
            <a:xfrm>
              <a:off x="3851920" y="3065167"/>
              <a:ext cx="90000" cy="9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5" name="Oval 14"/>
            <p:cNvSpPr/>
            <p:nvPr/>
          </p:nvSpPr>
          <p:spPr>
            <a:xfrm>
              <a:off x="6590784" y="2112126"/>
              <a:ext cx="90000" cy="90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16" name="Oval 15"/>
            <p:cNvSpPr/>
            <p:nvPr/>
          </p:nvSpPr>
          <p:spPr>
            <a:xfrm>
              <a:off x="5105075" y="3134292"/>
              <a:ext cx="90000" cy="9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7" name="Oval 16"/>
            <p:cNvSpPr/>
            <p:nvPr/>
          </p:nvSpPr>
          <p:spPr>
            <a:xfrm>
              <a:off x="5118255" y="4941168"/>
              <a:ext cx="90000" cy="9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8" name="Oval 17"/>
            <p:cNvSpPr/>
            <p:nvPr/>
          </p:nvSpPr>
          <p:spPr>
            <a:xfrm>
              <a:off x="6673302" y="4653136"/>
              <a:ext cx="90000" cy="9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9" name="Oval 18"/>
            <p:cNvSpPr/>
            <p:nvPr/>
          </p:nvSpPr>
          <p:spPr>
            <a:xfrm>
              <a:off x="7956376" y="2284049"/>
              <a:ext cx="90000" cy="90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20" name="Oval 19"/>
            <p:cNvSpPr/>
            <p:nvPr/>
          </p:nvSpPr>
          <p:spPr>
            <a:xfrm>
              <a:off x="6143661" y="1335162"/>
              <a:ext cx="90000" cy="90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21" name="Oval 20"/>
            <p:cNvSpPr/>
            <p:nvPr/>
          </p:nvSpPr>
          <p:spPr>
            <a:xfrm>
              <a:off x="7668344" y="3089292"/>
              <a:ext cx="90000" cy="90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cxnSp>
          <p:nvCxnSpPr>
            <p:cNvPr id="22" name="Straight Arrow Connector 21"/>
            <p:cNvCxnSpPr>
              <a:stCxn id="15" idx="3"/>
              <a:endCxn id="18" idx="0"/>
            </p:cNvCxnSpPr>
            <p:nvPr/>
          </p:nvCxnSpPr>
          <p:spPr>
            <a:xfrm>
              <a:off x="6603964" y="2188946"/>
              <a:ext cx="114338" cy="246419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5" idx="2"/>
              <a:endCxn id="17" idx="7"/>
            </p:cNvCxnSpPr>
            <p:nvPr/>
          </p:nvCxnSpPr>
          <p:spPr>
            <a:xfrm flipH="1">
              <a:off x="5195075" y="2157126"/>
              <a:ext cx="1395709" cy="2797222"/>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9" idx="3"/>
              <a:endCxn id="16" idx="7"/>
            </p:cNvCxnSpPr>
            <p:nvPr/>
          </p:nvCxnSpPr>
          <p:spPr>
            <a:xfrm flipH="1">
              <a:off x="5181895" y="2360869"/>
              <a:ext cx="2787661" cy="786603"/>
            </a:xfrm>
            <a:prstGeom prst="straightConnector1">
              <a:avLst/>
            </a:prstGeom>
            <a:ln>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25" name="Straight Arrow Connector 24"/>
            <p:cNvCxnSpPr>
              <a:stCxn id="20" idx="3"/>
              <a:endCxn id="17" idx="7"/>
            </p:cNvCxnSpPr>
            <p:nvPr/>
          </p:nvCxnSpPr>
          <p:spPr>
            <a:xfrm flipH="1">
              <a:off x="5195075" y="1411982"/>
              <a:ext cx="961766" cy="3542366"/>
            </a:xfrm>
            <a:prstGeom prst="straightConnector1">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6" name="Straight Arrow Connector 25"/>
            <p:cNvCxnSpPr>
              <a:stCxn id="20" idx="2"/>
              <a:endCxn id="14" idx="6"/>
            </p:cNvCxnSpPr>
            <p:nvPr/>
          </p:nvCxnSpPr>
          <p:spPr>
            <a:xfrm flipH="1">
              <a:off x="3941920" y="1380162"/>
              <a:ext cx="2201741" cy="1730005"/>
            </a:xfrm>
            <a:prstGeom prst="straightConnector1">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7" name="Straight Arrow Connector 26"/>
            <p:cNvCxnSpPr>
              <a:stCxn id="21" idx="2"/>
              <a:endCxn id="16" idx="6"/>
            </p:cNvCxnSpPr>
            <p:nvPr/>
          </p:nvCxnSpPr>
          <p:spPr>
            <a:xfrm flipH="1">
              <a:off x="5195075" y="3134292"/>
              <a:ext cx="2473269" cy="45000"/>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28" name="Straight Arrow Connector 27"/>
            <p:cNvCxnSpPr>
              <a:stCxn id="21" idx="3"/>
              <a:endCxn id="18" idx="7"/>
            </p:cNvCxnSpPr>
            <p:nvPr/>
          </p:nvCxnSpPr>
          <p:spPr>
            <a:xfrm flipH="1">
              <a:off x="6750122" y="3166112"/>
              <a:ext cx="931402" cy="1500204"/>
            </a:xfrm>
            <a:prstGeom prst="straightConnector1">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sp>
          <p:nvSpPr>
            <p:cNvPr id="29" name="Oval 28"/>
            <p:cNvSpPr/>
            <p:nvPr/>
          </p:nvSpPr>
          <p:spPr>
            <a:xfrm>
              <a:off x="842556" y="2123624"/>
              <a:ext cx="216024" cy="216024"/>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CA"/>
            </a:p>
          </p:txBody>
        </p:sp>
      </p:grpSp>
    </p:spTree>
    <p:extLst>
      <p:ext uri="{BB962C8B-B14F-4D97-AF65-F5344CB8AC3E}">
        <p14:creationId xmlns:p14="http://schemas.microsoft.com/office/powerpoint/2010/main" val="12521537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72605" y="881336"/>
            <a:ext cx="8047867" cy="5976664"/>
            <a:chOff x="772605" y="620688"/>
            <a:chExt cx="8047867" cy="5976664"/>
          </a:xfrm>
        </p:grpSpPr>
        <p:sp>
          <p:nvSpPr>
            <p:cNvPr id="6" name="Freeform 5"/>
            <p:cNvSpPr/>
            <p:nvPr/>
          </p:nvSpPr>
          <p:spPr>
            <a:xfrm>
              <a:off x="2339752" y="620688"/>
              <a:ext cx="6480720" cy="5976664"/>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1160" h="4771483">
                  <a:moveTo>
                    <a:pt x="2116052" y="261424"/>
                  </a:moveTo>
                  <a:cubicBezTo>
                    <a:pt x="2467628" y="151273"/>
                    <a:pt x="3033470" y="-61483"/>
                    <a:pt x="3419751" y="16980"/>
                  </a:cubicBezTo>
                  <a:cubicBezTo>
                    <a:pt x="3806032" y="95443"/>
                    <a:pt x="4231545" y="401753"/>
                    <a:pt x="4433739" y="732204"/>
                  </a:cubicBezTo>
                  <a:cubicBezTo>
                    <a:pt x="4635933" y="1062656"/>
                    <a:pt x="4729485" y="1540980"/>
                    <a:pt x="4632915" y="1999689"/>
                  </a:cubicBezTo>
                  <a:cubicBezTo>
                    <a:pt x="4536345" y="2458398"/>
                    <a:pt x="4009735" y="3060453"/>
                    <a:pt x="3854317" y="3484457"/>
                  </a:cubicBezTo>
                  <a:cubicBezTo>
                    <a:pt x="3698899" y="3908461"/>
                    <a:pt x="4035386" y="4350572"/>
                    <a:pt x="3700408" y="4543713"/>
                  </a:cubicBezTo>
                  <a:cubicBezTo>
                    <a:pt x="3365430" y="4736854"/>
                    <a:pt x="2316737" y="4890762"/>
                    <a:pt x="1844448" y="4643301"/>
                  </a:cubicBezTo>
                  <a:cubicBezTo>
                    <a:pt x="1372159" y="4395840"/>
                    <a:pt x="1172982" y="3445226"/>
                    <a:pt x="866673" y="3058945"/>
                  </a:cubicBezTo>
                  <a:cubicBezTo>
                    <a:pt x="560364" y="2672664"/>
                    <a:pt x="65441" y="2666628"/>
                    <a:pt x="6594" y="2325614"/>
                  </a:cubicBezTo>
                  <a:cubicBezTo>
                    <a:pt x="-52253" y="1984600"/>
                    <a:pt x="296305" y="1287483"/>
                    <a:pt x="513588" y="1012861"/>
                  </a:cubicBezTo>
                  <a:cubicBezTo>
                    <a:pt x="730871" y="738239"/>
                    <a:pt x="1043216" y="801614"/>
                    <a:pt x="1310293" y="677883"/>
                  </a:cubicBezTo>
                  <a:cubicBezTo>
                    <a:pt x="1577370" y="554152"/>
                    <a:pt x="1764476" y="371575"/>
                    <a:pt x="2116052" y="261424"/>
                  </a:cubicBezTo>
                  <a:close/>
                </a:path>
              </a:pathLst>
            </a:cu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CA"/>
            </a:p>
          </p:txBody>
        </p:sp>
        <p:sp>
          <p:nvSpPr>
            <p:cNvPr id="7" name="Oval 6"/>
            <p:cNvSpPr/>
            <p:nvPr/>
          </p:nvSpPr>
          <p:spPr>
            <a:xfrm rot="1977258" flipH="1">
              <a:off x="5785395" y="3825900"/>
              <a:ext cx="1580657" cy="43208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CA"/>
            </a:p>
          </p:txBody>
        </p:sp>
        <p:sp>
          <p:nvSpPr>
            <p:cNvPr id="8" name="Oval 7"/>
            <p:cNvSpPr/>
            <p:nvPr/>
          </p:nvSpPr>
          <p:spPr>
            <a:xfrm>
              <a:off x="4355976" y="1913059"/>
              <a:ext cx="1104905" cy="578133"/>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CA"/>
            </a:p>
          </p:txBody>
        </p:sp>
        <p:sp>
          <p:nvSpPr>
            <p:cNvPr id="9" name="TextBox 8"/>
            <p:cNvSpPr txBox="1"/>
            <p:nvPr/>
          </p:nvSpPr>
          <p:spPr>
            <a:xfrm>
              <a:off x="1060605" y="1233796"/>
              <a:ext cx="1512168" cy="1200329"/>
            </a:xfrm>
            <a:prstGeom prst="rect">
              <a:avLst/>
            </a:prstGeom>
            <a:noFill/>
          </p:spPr>
          <p:txBody>
            <a:bodyPr wrap="square" rtlCol="0">
              <a:spAutoFit/>
            </a:bodyPr>
            <a:lstStyle/>
            <a:p>
              <a:r>
                <a:rPr lang="en-CA" dirty="0" smtClean="0"/>
                <a:t>= target</a:t>
              </a:r>
            </a:p>
            <a:p>
              <a:r>
                <a:rPr lang="en-CA" dirty="0" smtClean="0"/>
                <a:t>= defender</a:t>
              </a:r>
            </a:p>
            <a:p>
              <a:r>
                <a:rPr lang="en-CA" dirty="0" smtClean="0"/>
                <a:t>= attacker</a:t>
              </a:r>
            </a:p>
            <a:p>
              <a:r>
                <a:rPr lang="en-CA" dirty="0" smtClean="0"/>
                <a:t>= obstacles</a:t>
              </a:r>
            </a:p>
          </p:txBody>
        </p:sp>
        <p:sp>
          <p:nvSpPr>
            <p:cNvPr id="10" name="Oval 9"/>
            <p:cNvSpPr/>
            <p:nvPr/>
          </p:nvSpPr>
          <p:spPr>
            <a:xfrm>
              <a:off x="772605" y="1268760"/>
              <a:ext cx="288000" cy="2880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CA"/>
            </a:p>
          </p:txBody>
        </p:sp>
        <p:sp>
          <p:nvSpPr>
            <p:cNvPr id="11" name="Oval 10"/>
            <p:cNvSpPr/>
            <p:nvPr/>
          </p:nvSpPr>
          <p:spPr>
            <a:xfrm>
              <a:off x="891855" y="1682137"/>
              <a:ext cx="90000" cy="90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12" name="Oval 11"/>
            <p:cNvSpPr/>
            <p:nvPr/>
          </p:nvSpPr>
          <p:spPr>
            <a:xfrm>
              <a:off x="893160" y="1924965"/>
              <a:ext cx="90000" cy="9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3" name="Oval 12"/>
            <p:cNvSpPr/>
            <p:nvPr/>
          </p:nvSpPr>
          <p:spPr>
            <a:xfrm>
              <a:off x="6804248" y="3212976"/>
              <a:ext cx="288000" cy="2880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CA"/>
            </a:p>
          </p:txBody>
        </p:sp>
        <p:sp>
          <p:nvSpPr>
            <p:cNvPr id="14" name="Oval 13"/>
            <p:cNvSpPr/>
            <p:nvPr/>
          </p:nvSpPr>
          <p:spPr>
            <a:xfrm>
              <a:off x="3851920" y="3065167"/>
              <a:ext cx="90000" cy="9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5" name="Oval 14"/>
            <p:cNvSpPr/>
            <p:nvPr/>
          </p:nvSpPr>
          <p:spPr>
            <a:xfrm>
              <a:off x="6590784" y="2112126"/>
              <a:ext cx="90000" cy="90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16" name="Oval 15"/>
            <p:cNvSpPr/>
            <p:nvPr/>
          </p:nvSpPr>
          <p:spPr>
            <a:xfrm>
              <a:off x="5105075" y="3134292"/>
              <a:ext cx="90000" cy="9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7" name="Oval 16"/>
            <p:cNvSpPr/>
            <p:nvPr/>
          </p:nvSpPr>
          <p:spPr>
            <a:xfrm>
              <a:off x="5118255" y="4941168"/>
              <a:ext cx="90000" cy="9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8" name="Oval 17"/>
            <p:cNvSpPr/>
            <p:nvPr/>
          </p:nvSpPr>
          <p:spPr>
            <a:xfrm>
              <a:off x="6673302" y="4653136"/>
              <a:ext cx="90000" cy="9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9" name="Oval 18"/>
            <p:cNvSpPr/>
            <p:nvPr/>
          </p:nvSpPr>
          <p:spPr>
            <a:xfrm>
              <a:off x="7956376" y="2284049"/>
              <a:ext cx="90000" cy="90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20" name="Oval 19"/>
            <p:cNvSpPr/>
            <p:nvPr/>
          </p:nvSpPr>
          <p:spPr>
            <a:xfrm>
              <a:off x="6143661" y="1335162"/>
              <a:ext cx="90000" cy="90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21" name="Oval 20"/>
            <p:cNvSpPr/>
            <p:nvPr/>
          </p:nvSpPr>
          <p:spPr>
            <a:xfrm>
              <a:off x="7668344" y="3089292"/>
              <a:ext cx="90000" cy="90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cxnSp>
          <p:nvCxnSpPr>
            <p:cNvPr id="22" name="Straight Arrow Connector 21"/>
            <p:cNvCxnSpPr>
              <a:stCxn id="15" idx="2"/>
              <a:endCxn id="17" idx="7"/>
            </p:cNvCxnSpPr>
            <p:nvPr/>
          </p:nvCxnSpPr>
          <p:spPr>
            <a:xfrm flipH="1">
              <a:off x="5195075" y="2157126"/>
              <a:ext cx="1395709" cy="27972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9" idx="3"/>
              <a:endCxn id="16" idx="7"/>
            </p:cNvCxnSpPr>
            <p:nvPr/>
          </p:nvCxnSpPr>
          <p:spPr>
            <a:xfrm flipH="1">
              <a:off x="5181895" y="2360869"/>
              <a:ext cx="2787661" cy="786603"/>
            </a:xfrm>
            <a:prstGeom prst="straightConnector1">
              <a:avLst/>
            </a:prstGeom>
            <a:ln>
              <a:tailEnd type="arrow"/>
            </a:ln>
          </p:spPr>
          <p:style>
            <a:lnRef idx="1">
              <a:schemeClr val="accent5"/>
            </a:lnRef>
            <a:fillRef idx="0">
              <a:schemeClr val="accent5"/>
            </a:fillRef>
            <a:effectRef idx="0">
              <a:schemeClr val="accent5"/>
            </a:effectRef>
            <a:fontRef idx="minor">
              <a:schemeClr val="tx1"/>
            </a:fontRef>
          </p:style>
        </p:cxnSp>
        <p:cxnSp>
          <p:nvCxnSpPr>
            <p:cNvPr id="24" name="Straight Arrow Connector 23"/>
            <p:cNvCxnSpPr>
              <a:stCxn id="20" idx="2"/>
              <a:endCxn id="14" idx="6"/>
            </p:cNvCxnSpPr>
            <p:nvPr/>
          </p:nvCxnSpPr>
          <p:spPr>
            <a:xfrm flipH="1">
              <a:off x="3941920" y="1380162"/>
              <a:ext cx="2201741" cy="173000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5" name="Straight Arrow Connector 24"/>
            <p:cNvCxnSpPr>
              <a:stCxn id="21" idx="3"/>
              <a:endCxn id="18" idx="7"/>
            </p:cNvCxnSpPr>
            <p:nvPr/>
          </p:nvCxnSpPr>
          <p:spPr>
            <a:xfrm flipH="1">
              <a:off x="6750122" y="3166112"/>
              <a:ext cx="931402" cy="1500204"/>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sp>
          <p:nvSpPr>
            <p:cNvPr id="26" name="Oval 25"/>
            <p:cNvSpPr/>
            <p:nvPr/>
          </p:nvSpPr>
          <p:spPr>
            <a:xfrm>
              <a:off x="842556" y="2123624"/>
              <a:ext cx="216024" cy="216024"/>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CA"/>
            </a:p>
          </p:txBody>
        </p:sp>
      </p:grpSp>
      <p:sp>
        <p:nvSpPr>
          <p:cNvPr id="28" name="Title 1"/>
          <p:cNvSpPr>
            <a:spLocks noGrp="1"/>
          </p:cNvSpPr>
          <p:nvPr>
            <p:ph type="title"/>
          </p:nvPr>
        </p:nvSpPr>
        <p:spPr>
          <a:xfrm>
            <a:off x="457200" y="0"/>
            <a:ext cx="8229600" cy="1143000"/>
          </a:xfrm>
        </p:spPr>
        <p:txBody>
          <a:bodyPr/>
          <a:lstStyle/>
          <a:p>
            <a:r>
              <a:rPr lang="en-US" dirty="0" smtClean="0"/>
              <a:t>From Two Player to Multiplayer</a:t>
            </a:r>
            <a:endParaRPr lang="en-US" dirty="0"/>
          </a:p>
        </p:txBody>
      </p:sp>
      <p:sp>
        <p:nvSpPr>
          <p:cNvPr id="2" name="Slide Number Placeholder 1"/>
          <p:cNvSpPr>
            <a:spLocks noGrp="1"/>
          </p:cNvSpPr>
          <p:nvPr>
            <p:ph type="sldNum" sz="quarter" idx="10"/>
          </p:nvPr>
        </p:nvSpPr>
        <p:spPr/>
        <p:txBody>
          <a:bodyPr/>
          <a:lstStyle/>
          <a:p>
            <a:fld id="{11D0641D-6455-4374-9517-F3B790035A30}" type="slidenum">
              <a:rPr lang="en-US" smtClean="0"/>
              <a:t>31</a:t>
            </a:fld>
            <a:endParaRPr lang="en-US"/>
          </a:p>
        </p:txBody>
      </p:sp>
    </p:spTree>
    <p:extLst>
      <p:ext uri="{BB962C8B-B14F-4D97-AF65-F5344CB8AC3E}">
        <p14:creationId xmlns:p14="http://schemas.microsoft.com/office/powerpoint/2010/main" val="90419500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Multiplayer Complexity Reduction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lvl="1" indent="0" algn="ctr">
                  <a:buNone/>
                </a:pPr>
                <a14:m>
                  <m:oMath xmlns:m="http://schemas.openxmlformats.org/officeDocument/2006/math">
                    <m:r>
                      <a:rPr lang="en-US" b="0" i="1" smtClean="0">
                        <a:latin typeface="Cambria Math"/>
                      </a:rPr>
                      <m:t>1×4</m:t>
                    </m:r>
                    <m:r>
                      <a:rPr lang="en-US" b="0" i="1" smtClean="0">
                        <a:latin typeface="Cambria Math"/>
                      </a:rPr>
                      <m:t>𝑁</m:t>
                    </m:r>
                  </m:oMath>
                </a14:m>
                <a:r>
                  <a:rPr lang="en-US" b="0" dirty="0" smtClean="0"/>
                  <a:t>D HJI</a:t>
                </a:r>
              </a:p>
              <a:p>
                <a:pPr marL="342900" lvl="1" indent="-342900">
                  <a:buFont typeface="Arial" pitchFamily="34" charset="0"/>
                  <a:buChar char="•"/>
                </a:pPr>
                <a:endParaRPr lang="en-US" b="0" i="1" dirty="0" smtClean="0">
                  <a:latin typeface="Cambria Math"/>
                </a:endParaRPr>
              </a:p>
              <a:p>
                <a:pPr marL="342900" lvl="1" indent="-342900">
                  <a:buFont typeface="Arial" pitchFamily="34" charset="0"/>
                  <a:buChar char="•"/>
                </a:pPr>
                <a:endParaRPr lang="en-US" b="0" i="1" dirty="0" smtClean="0">
                  <a:latin typeface="Cambria Math"/>
                </a:endParaRPr>
              </a:p>
              <a:p>
                <a:pPr marL="342900" lvl="1" indent="-342900">
                  <a:buFont typeface="Arial" pitchFamily="34" charset="0"/>
                  <a:buChar char="•"/>
                </a:pPr>
                <a:endParaRPr lang="en-US" b="0" i="1" dirty="0">
                  <a:latin typeface="Cambria Math"/>
                </a:endParaRPr>
              </a:p>
              <a:p>
                <a:pPr marL="342900" lvl="1" indent="-342900">
                  <a:buFont typeface="Arial" pitchFamily="34" charset="0"/>
                  <a:buChar char="•"/>
                </a:pPr>
                <a:endParaRPr lang="en-US" b="0" i="1" dirty="0" smtClean="0">
                  <a:latin typeface="Cambria Math"/>
                </a:endParaRPr>
              </a:p>
              <a:p>
                <a:pPr marL="0" lvl="1" indent="0" algn="ctr">
                  <a:buNone/>
                </a:pPr>
                <a14:m>
                  <m:oMath xmlns:m="http://schemas.openxmlformats.org/officeDocument/2006/math">
                    <m:sSup>
                      <m:sSupPr>
                        <m:ctrlPr>
                          <a:rPr lang="en-US" b="0" i="1" smtClean="0">
                            <a:latin typeface="Cambria Math"/>
                          </a:rPr>
                        </m:ctrlPr>
                      </m:sSupPr>
                      <m:e>
                        <m:r>
                          <a:rPr lang="en-US" b="0" i="1" smtClean="0">
                            <a:latin typeface="Cambria Math"/>
                          </a:rPr>
                          <m:t>𝑁</m:t>
                        </m:r>
                      </m:e>
                      <m:sup>
                        <m:r>
                          <a:rPr lang="en-US" b="0" i="1" smtClean="0">
                            <a:latin typeface="Cambria Math"/>
                          </a:rPr>
                          <m:t>2</m:t>
                        </m:r>
                      </m:sup>
                    </m:sSup>
                    <m:r>
                      <a:rPr lang="en-US" b="0" i="1" smtClean="0">
                        <a:latin typeface="Cambria Math"/>
                      </a:rPr>
                      <m:t>×</m:t>
                    </m:r>
                  </m:oMath>
                </a14:m>
                <a:r>
                  <a:rPr lang="en-US" b="0" dirty="0" smtClean="0"/>
                  <a:t> </a:t>
                </a:r>
                <a14:m>
                  <m:oMath xmlns:m="http://schemas.openxmlformats.org/officeDocument/2006/math">
                    <m:r>
                      <a:rPr lang="en-US" b="0" i="1" smtClean="0">
                        <a:latin typeface="Cambria Math"/>
                      </a:rPr>
                      <m:t>4</m:t>
                    </m:r>
                  </m:oMath>
                </a14:m>
                <a:r>
                  <a:rPr lang="en-US" b="0" i="0" dirty="0" smtClean="0">
                    <a:latin typeface="+mj-lt"/>
                  </a:rPr>
                  <a:t>D</a:t>
                </a:r>
                <a:r>
                  <a:rPr lang="en-US" b="0" dirty="0" smtClean="0"/>
                  <a:t> HJI</a:t>
                </a:r>
              </a:p>
              <a:p>
                <a:pPr marL="0" lvl="1" indent="0" algn="ctr">
                  <a:buNone/>
                </a:pPr>
                <a:endParaRPr lang="en-US" b="0" dirty="0"/>
              </a:p>
              <a:p>
                <a:pPr marL="0" lvl="1" indent="0" algn="ctr">
                  <a:buNone/>
                </a:pPr>
                <a:endParaRPr lang="en-US" b="0" dirty="0" smtClean="0"/>
              </a:p>
              <a:p>
                <a:pPr marL="0" lvl="1" indent="0" algn="ctr">
                  <a:buNone/>
                </a:pPr>
                <a:endParaRPr lang="en-US" b="0" dirty="0"/>
              </a:p>
              <a:p>
                <a:pPr marL="0" lvl="1" indent="0" algn="ctr">
                  <a:buNone/>
                </a:pPr>
                <a:endParaRPr lang="en-US" b="0" dirty="0" smtClean="0"/>
              </a:p>
              <a:p>
                <a:pPr marL="0" lvl="1" indent="0" algn="ctr">
                  <a:buNone/>
                </a:pPr>
                <a14:m>
                  <m:oMath xmlns:m="http://schemas.openxmlformats.org/officeDocument/2006/math">
                    <m:r>
                      <a:rPr lang="en-US" b="0" i="1" smtClean="0">
                        <a:latin typeface="Cambria Math"/>
                      </a:rPr>
                      <m:t>1×4</m:t>
                    </m:r>
                  </m:oMath>
                </a14:m>
                <a:r>
                  <a:rPr lang="en-US" b="0" i="0" dirty="0" smtClean="0">
                    <a:latin typeface="+mj-lt"/>
                  </a:rPr>
                  <a:t>D HJI</a:t>
                </a:r>
                <a:endParaRPr lang="en-US" b="0" dirty="0" smtClean="0"/>
              </a:p>
              <a:p>
                <a:pPr marL="342900" lvl="1" indent="-342900">
                  <a:buFont typeface="Arial" pitchFamily="34" charset="0"/>
                  <a:buChar char="•"/>
                </a:pPr>
                <a:endParaRPr lang="en-US"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0"/>
          </p:nvPr>
        </p:nvSpPr>
        <p:spPr/>
        <p:txBody>
          <a:bodyPr/>
          <a:lstStyle/>
          <a:p>
            <a:fld id="{11D0641D-6455-4374-9517-F3B790035A30}" type="slidenum">
              <a:rPr lang="en-US" smtClean="0"/>
              <a:t>32</a:t>
            </a:fld>
            <a:endParaRPr lang="en-US"/>
          </a:p>
        </p:txBody>
      </p:sp>
      <p:sp>
        <p:nvSpPr>
          <p:cNvPr id="4" name="Down Arrow 3"/>
          <p:cNvSpPr/>
          <p:nvPr/>
        </p:nvSpPr>
        <p:spPr>
          <a:xfrm>
            <a:off x="4419600" y="1981200"/>
            <a:ext cx="381000" cy="7620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Down Arrow 5"/>
          <p:cNvSpPr/>
          <p:nvPr/>
        </p:nvSpPr>
        <p:spPr>
          <a:xfrm>
            <a:off x="4419600" y="3429000"/>
            <a:ext cx="381000" cy="7620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14269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3328"/>
            <a:ext cx="8194675" cy="564257"/>
          </a:xfrm>
        </p:spPr>
        <p:txBody>
          <a:bodyPr/>
          <a:lstStyle/>
          <a:p>
            <a:r>
              <a:rPr lang="en-US" dirty="0" smtClean="0"/>
              <a:t>More cooperation: real time graph updates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Initial maximum matching of size </a:t>
                </a:r>
                <a14:m>
                  <m:oMath xmlns:m="http://schemas.openxmlformats.org/officeDocument/2006/math">
                    <m:r>
                      <a:rPr lang="en-US" i="1" dirty="0" smtClean="0">
                        <a:latin typeface="Cambria Math"/>
                      </a:rPr>
                      <m:t>𝑘</m:t>
                    </m:r>
                    <m:r>
                      <a:rPr lang="en-US" b="1" i="1" dirty="0" smtClean="0">
                        <a:latin typeface="Cambria Math"/>
                      </a:rPr>
                      <m:t>⇒</m:t>
                    </m:r>
                  </m:oMath>
                </a14:m>
                <a:r>
                  <a:rPr lang="en-US" dirty="0" smtClean="0"/>
                  <a:t> at most </a:t>
                </a:r>
                <a14:m>
                  <m:oMath xmlns:m="http://schemas.openxmlformats.org/officeDocument/2006/math">
                    <m:r>
                      <a:rPr lang="en-US" b="1" i="1" smtClean="0">
                        <a:latin typeface="Cambria Math"/>
                      </a:rPr>
                      <m:t>𝑵</m:t>
                    </m:r>
                    <m:r>
                      <a:rPr lang="en-US" b="1" i="1" smtClean="0">
                        <a:latin typeface="Cambria Math"/>
                      </a:rPr>
                      <m:t>−</m:t>
                    </m:r>
                    <m:r>
                      <a:rPr lang="en-US" b="1" i="1" smtClean="0">
                        <a:latin typeface="Cambria Math"/>
                      </a:rPr>
                      <m:t>𝒌</m:t>
                    </m:r>
                    <m:r>
                      <a:rPr lang="en-US" b="1" i="1" smtClean="0">
                        <a:latin typeface="Cambria Math"/>
                      </a:rPr>
                      <m:t>+</m:t>
                    </m:r>
                    <m:r>
                      <a:rPr lang="en-US" b="1" i="1" smtClean="0">
                        <a:latin typeface="Cambria Math"/>
                      </a:rPr>
                      <m:t>𝟏</m:t>
                    </m:r>
                  </m:oMath>
                </a14:m>
                <a:r>
                  <a:rPr lang="en-US" dirty="0" smtClean="0"/>
                  <a:t> attackers can reach the target</a:t>
                </a:r>
              </a:p>
              <a:p>
                <a:endParaRPr lang="en-US" dirty="0" smtClean="0"/>
              </a:p>
              <a:p>
                <a:endParaRPr lang="en-US" dirty="0" smtClean="0"/>
              </a:p>
              <a:p>
                <a:r>
                  <a:rPr lang="en-US" dirty="0" smtClean="0"/>
                  <a:t>Having computed </a:t>
                </a:r>
                <a14:m>
                  <m:oMath xmlns:m="http://schemas.openxmlformats.org/officeDocument/2006/math">
                    <m:r>
                      <a:rPr lang="en-US" i="1">
                        <a:latin typeface="Cambria Math"/>
                      </a:rPr>
                      <m:t>ℛ</m:t>
                    </m:r>
                    <m:sSub>
                      <m:sSubPr>
                        <m:ctrlPr>
                          <a:rPr lang="en-US" i="1">
                            <a:latin typeface="Cambria Math"/>
                          </a:rPr>
                        </m:ctrlPr>
                      </m:sSubPr>
                      <m:e>
                        <m:r>
                          <a:rPr lang="en-US" i="1">
                            <a:latin typeface="Cambria Math"/>
                          </a:rPr>
                          <m:t>𝒜</m:t>
                        </m:r>
                      </m:e>
                      <m:sub>
                        <m:r>
                          <a:rPr lang="en-US" i="1">
                            <a:latin typeface="Cambria Math"/>
                          </a:rPr>
                          <m:t>∞</m:t>
                        </m:r>
                      </m:sub>
                    </m:sSub>
                    <m:d>
                      <m:dPr>
                        <m:ctrlPr>
                          <a:rPr lang="en-US" i="1">
                            <a:latin typeface="Cambria Math"/>
                          </a:rPr>
                        </m:ctrlPr>
                      </m:dPr>
                      <m:e>
                        <m:r>
                          <a:rPr lang="en-US" i="1">
                            <a:latin typeface="Cambria Math"/>
                          </a:rPr>
                          <m:t>𝑹</m:t>
                        </m:r>
                        <m:r>
                          <a:rPr lang="en-US" i="1">
                            <a:latin typeface="Cambria Math"/>
                          </a:rPr>
                          <m:t>,</m:t>
                        </m:r>
                        <m:r>
                          <a:rPr lang="en-US" i="1">
                            <a:latin typeface="Cambria Math"/>
                          </a:rPr>
                          <m:t>𝑨</m:t>
                        </m:r>
                      </m:e>
                    </m:d>
                  </m:oMath>
                </a14:m>
                <a:r>
                  <a:rPr lang="en-US" dirty="0" smtClean="0"/>
                  <a:t>, we can reconstruct bipartite graph and maximum matching in real time</a:t>
                </a:r>
              </a:p>
              <a:p>
                <a:pPr lvl="1"/>
                <a:r>
                  <a:rPr lang="en-US" dirty="0" smtClean="0"/>
                  <a:t>Look for a larger matching size</a:t>
                </a: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11D0641D-6455-4374-9517-F3B790035A30}" type="slidenum">
              <a:rPr lang="en-US" smtClean="0"/>
              <a:t>33</a:t>
            </a:fld>
            <a:endParaRPr lang="en-US"/>
          </a:p>
        </p:txBody>
      </p:sp>
    </p:spTree>
    <p:extLst>
      <p:ext uri="{BB962C8B-B14F-4D97-AF65-F5344CB8AC3E}">
        <p14:creationId xmlns:p14="http://schemas.microsoft.com/office/powerpoint/2010/main" val="36228787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3328"/>
            <a:ext cx="8194675" cy="564257"/>
          </a:xfrm>
        </p:spPr>
        <p:txBody>
          <a:bodyPr/>
          <a:lstStyle/>
          <a:p>
            <a:r>
              <a:rPr lang="en-US" dirty="0" smtClean="0"/>
              <a:t>Algorithm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457200" indent="-457200">
                  <a:buFont typeface="+mj-lt"/>
                  <a:buAutoNum type="arabicPeriod"/>
                </a:pPr>
                <a:r>
                  <a:rPr lang="en-US" dirty="0" smtClean="0"/>
                  <a:t>Compute </a:t>
                </a:r>
                <a14:m>
                  <m:oMath xmlns:m="http://schemas.openxmlformats.org/officeDocument/2006/math">
                    <m:r>
                      <a:rPr lang="en-US" i="1">
                        <a:latin typeface="Cambria Math"/>
                      </a:rPr>
                      <m:t>ℛ</m:t>
                    </m:r>
                    <m:sSub>
                      <m:sSubPr>
                        <m:ctrlPr>
                          <a:rPr lang="en-US" i="1">
                            <a:latin typeface="Cambria Math"/>
                          </a:rPr>
                        </m:ctrlPr>
                      </m:sSubPr>
                      <m:e>
                        <m:r>
                          <a:rPr lang="en-US" i="1">
                            <a:latin typeface="Cambria Math"/>
                          </a:rPr>
                          <m:t>𝒜</m:t>
                        </m:r>
                      </m:e>
                      <m:sub>
                        <m:r>
                          <a:rPr lang="en-US" i="1">
                            <a:latin typeface="Cambria Math"/>
                          </a:rPr>
                          <m:t>∞</m:t>
                        </m:r>
                      </m:sub>
                    </m:sSub>
                    <m:d>
                      <m:dPr>
                        <m:ctrlPr>
                          <a:rPr lang="en-US" i="1">
                            <a:latin typeface="Cambria Math"/>
                          </a:rPr>
                        </m:ctrlPr>
                      </m:dPr>
                      <m:e>
                        <m:r>
                          <a:rPr lang="en-US" i="1">
                            <a:latin typeface="Cambria Math"/>
                          </a:rPr>
                          <m:t>𝑹</m:t>
                        </m:r>
                        <m:r>
                          <a:rPr lang="en-US" i="1">
                            <a:latin typeface="Cambria Math"/>
                          </a:rPr>
                          <m:t>,</m:t>
                        </m:r>
                        <m:r>
                          <a:rPr lang="en-US" i="1">
                            <a:latin typeface="Cambria Math"/>
                          </a:rPr>
                          <m:t>𝑨</m:t>
                        </m:r>
                      </m:e>
                    </m:d>
                  </m:oMath>
                </a14:m>
                <a:endParaRPr lang="en-US" dirty="0" smtClean="0"/>
              </a:p>
              <a:p>
                <a:pPr marL="457200" indent="-457200">
                  <a:buFont typeface="+mj-lt"/>
                  <a:buAutoNum type="arabicPeriod"/>
                </a:pPr>
                <a:endParaRPr lang="en-US" dirty="0"/>
              </a:p>
              <a:p>
                <a:pPr marL="457200" indent="-457200">
                  <a:buFont typeface="+mj-lt"/>
                  <a:buAutoNum type="arabicPeriod"/>
                </a:pPr>
                <a:r>
                  <a:rPr lang="en-US" dirty="0" smtClean="0"/>
                  <a:t>Construct bipartite graph</a:t>
                </a:r>
              </a:p>
              <a:p>
                <a:pPr marL="457200" indent="-457200">
                  <a:buFont typeface="+mj-lt"/>
                  <a:buAutoNum type="arabicPeriod"/>
                </a:pPr>
                <a:endParaRPr lang="en-US" dirty="0"/>
              </a:p>
              <a:p>
                <a:pPr marL="457200" indent="-457200">
                  <a:buFont typeface="+mj-lt"/>
                  <a:buAutoNum type="arabicPeriod"/>
                </a:pPr>
                <a:r>
                  <a:rPr lang="en-US" dirty="0" smtClean="0"/>
                  <a:t>Compute maximum matching</a:t>
                </a:r>
              </a:p>
              <a:p>
                <a:pPr marL="457200" indent="-457200">
                  <a:buFont typeface="+mj-lt"/>
                  <a:buAutoNum type="arabicPeriod"/>
                </a:pPr>
                <a:endParaRPr lang="en-US" dirty="0"/>
              </a:p>
              <a:p>
                <a:pPr marL="457200" indent="-457200">
                  <a:buFont typeface="+mj-lt"/>
                  <a:buAutoNum type="arabicPeriod"/>
                </a:pPr>
                <a:r>
                  <a:rPr lang="en-US" dirty="0" smtClean="0"/>
                  <a:t>Compute controls for all players</a:t>
                </a:r>
              </a:p>
              <a:p>
                <a:pPr marL="457200" indent="-457200">
                  <a:buFont typeface="+mj-lt"/>
                  <a:buAutoNum type="arabicPeriod"/>
                </a:pPr>
                <a:endParaRPr lang="en-US" dirty="0"/>
              </a:p>
              <a:p>
                <a:pPr marL="457200" indent="-457200">
                  <a:buFont typeface="+mj-lt"/>
                  <a:buAutoNum type="arabicPeriod"/>
                </a:pPr>
                <a:r>
                  <a:rPr lang="en-US" dirty="0" smtClean="0"/>
                  <a:t>Update player positions based on 4.</a:t>
                </a:r>
              </a:p>
              <a:p>
                <a:pPr marL="457200" indent="-457200">
                  <a:buFont typeface="+mj-lt"/>
                  <a:buAutoNum type="arabicPeriod"/>
                </a:pPr>
                <a:endParaRPr lang="en-US" dirty="0"/>
              </a:p>
              <a:p>
                <a:pPr marL="457200" indent="-457200">
                  <a:buFont typeface="+mj-lt"/>
                  <a:buAutoNum type="arabicPeriod"/>
                </a:pPr>
                <a:r>
                  <a:rPr lang="en-US" dirty="0" smtClean="0"/>
                  <a:t>Repeat 2-5</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11D0641D-6455-4374-9517-F3B790035A30}" type="slidenum">
              <a:rPr lang="en-US" smtClean="0"/>
              <a:t>34</a:t>
            </a:fld>
            <a:endParaRPr lang="en-US"/>
          </a:p>
        </p:txBody>
      </p:sp>
    </p:spTree>
    <p:extLst>
      <p:ext uri="{BB962C8B-B14F-4D97-AF65-F5344CB8AC3E}">
        <p14:creationId xmlns:p14="http://schemas.microsoft.com/office/powerpoint/2010/main" val="34734324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3328"/>
            <a:ext cx="8194675" cy="564257"/>
          </a:xfrm>
        </p:spPr>
        <p:txBody>
          <a:bodyPr/>
          <a:lstStyle/>
          <a:p>
            <a:r>
              <a:rPr lang="en-US" dirty="0" smtClean="0"/>
              <a:t>Simulation</a:t>
            </a:r>
            <a:endParaRPr lang="en-US" dirty="0"/>
          </a:p>
        </p:txBody>
      </p:sp>
      <p:pic>
        <p:nvPicPr>
          <p:cNvPr id="5" name="OLGameModified_timeVarying1.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236663" y="1169988"/>
            <a:ext cx="6669087" cy="5002212"/>
          </a:xfrm>
        </p:spPr>
      </p:pic>
      <p:sp>
        <p:nvSpPr>
          <p:cNvPr id="4" name="Slide Number Placeholder 3"/>
          <p:cNvSpPr>
            <a:spLocks noGrp="1"/>
          </p:cNvSpPr>
          <p:nvPr>
            <p:ph type="sldNum" sz="quarter" idx="10"/>
          </p:nvPr>
        </p:nvSpPr>
        <p:spPr/>
        <p:txBody>
          <a:bodyPr/>
          <a:lstStyle/>
          <a:p>
            <a:fld id="{11D0641D-6455-4374-9517-F3B790035A30}" type="slidenum">
              <a:rPr lang="en-US" smtClean="0"/>
              <a:t>35</a:t>
            </a:fld>
            <a:endParaRPr lang="en-US"/>
          </a:p>
        </p:txBody>
      </p:sp>
    </p:spTree>
    <p:extLst>
      <p:ext uri="{BB962C8B-B14F-4D97-AF65-F5344CB8AC3E}">
        <p14:creationId xmlns:p14="http://schemas.microsoft.com/office/powerpoint/2010/main" val="28568346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3328"/>
            <a:ext cx="8194675" cy="564257"/>
          </a:xfrm>
        </p:spPr>
        <p:txBody>
          <a:bodyPr/>
          <a:lstStyle/>
          <a:p>
            <a:r>
              <a:rPr lang="en-US" dirty="0" smtClean="0"/>
              <a:t>What we have so far and what’s next</a:t>
            </a:r>
            <a:endParaRPr lang="en-US" dirty="0"/>
          </a:p>
        </p:txBody>
      </p:sp>
      <p:sp>
        <p:nvSpPr>
          <p:cNvPr id="3" name="Content Placeholder 2"/>
          <p:cNvSpPr>
            <a:spLocks noGrp="1"/>
          </p:cNvSpPr>
          <p:nvPr>
            <p:ph idx="1"/>
          </p:nvPr>
        </p:nvSpPr>
        <p:spPr/>
        <p:txBody>
          <a:bodyPr/>
          <a:lstStyle/>
          <a:p>
            <a:r>
              <a:rPr lang="en-US" dirty="0" smtClean="0"/>
              <a:t>Complexity-optimality trade-off</a:t>
            </a:r>
          </a:p>
          <a:p>
            <a:r>
              <a:rPr lang="en-US" dirty="0" smtClean="0"/>
              <a:t>A glimpse into teamwork</a:t>
            </a:r>
          </a:p>
          <a:p>
            <a:endParaRPr lang="en-US" dirty="0"/>
          </a:p>
          <a:p>
            <a:endParaRPr lang="en-US" dirty="0" smtClean="0"/>
          </a:p>
          <a:p>
            <a:endParaRPr lang="en-US" dirty="0" smtClean="0"/>
          </a:p>
          <a:p>
            <a:r>
              <a:rPr lang="en-US" dirty="0" smtClean="0"/>
              <a:t>How can defenders move in a way to encourage a bigger maximum matching?</a:t>
            </a:r>
            <a:endParaRPr lang="en-US" dirty="0"/>
          </a:p>
        </p:txBody>
      </p:sp>
      <p:sp>
        <p:nvSpPr>
          <p:cNvPr id="4" name="Slide Number Placeholder 3"/>
          <p:cNvSpPr>
            <a:spLocks noGrp="1"/>
          </p:cNvSpPr>
          <p:nvPr>
            <p:ph type="sldNum" sz="quarter" idx="10"/>
          </p:nvPr>
        </p:nvSpPr>
        <p:spPr/>
        <p:txBody>
          <a:bodyPr/>
          <a:lstStyle/>
          <a:p>
            <a:fld id="{11D0641D-6455-4374-9517-F3B790035A30}" type="slidenum">
              <a:rPr lang="en-US" smtClean="0"/>
              <a:t>36</a:t>
            </a:fld>
            <a:endParaRPr lang="en-US"/>
          </a:p>
        </p:txBody>
      </p:sp>
    </p:spTree>
    <p:extLst>
      <p:ext uri="{BB962C8B-B14F-4D97-AF65-F5344CB8AC3E}">
        <p14:creationId xmlns:p14="http://schemas.microsoft.com/office/powerpoint/2010/main" val="2032379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3328"/>
            <a:ext cx="8194675" cy="564257"/>
          </a:xfrm>
        </p:spPr>
        <p:txBody>
          <a:bodyPr/>
          <a:lstStyle/>
          <a:p>
            <a:r>
              <a:rPr lang="en-US" dirty="0" smtClean="0"/>
              <a:t>1 Attacker vs. 2 Defenders</a:t>
            </a:r>
            <a:endParaRPr lang="en-US" dirty="0"/>
          </a:p>
        </p:txBody>
      </p:sp>
      <p:sp>
        <p:nvSpPr>
          <p:cNvPr id="4" name="Slide Number Placeholder 3"/>
          <p:cNvSpPr>
            <a:spLocks noGrp="1"/>
          </p:cNvSpPr>
          <p:nvPr>
            <p:ph type="sldNum" sz="quarter" idx="10"/>
          </p:nvPr>
        </p:nvSpPr>
        <p:spPr/>
        <p:txBody>
          <a:bodyPr/>
          <a:lstStyle/>
          <a:p>
            <a:fld id="{11D0641D-6455-4374-9517-F3B790035A30}" type="slidenum">
              <a:rPr lang="en-US" smtClean="0"/>
              <a:t>37</a:t>
            </a:fld>
            <a:endParaRPr lang="en-US"/>
          </a:p>
        </p:txBody>
      </p:sp>
      <p:grpSp>
        <p:nvGrpSpPr>
          <p:cNvPr id="5" name="Group 4"/>
          <p:cNvGrpSpPr/>
          <p:nvPr/>
        </p:nvGrpSpPr>
        <p:grpSpPr>
          <a:xfrm>
            <a:off x="1219200" y="1219200"/>
            <a:ext cx="7620000" cy="5512972"/>
            <a:chOff x="804289" y="831708"/>
            <a:chExt cx="8047867" cy="5976664"/>
          </a:xfrm>
        </p:grpSpPr>
        <p:sp>
          <p:nvSpPr>
            <p:cNvPr id="6" name="Freeform 5"/>
            <p:cNvSpPr/>
            <p:nvPr/>
          </p:nvSpPr>
          <p:spPr>
            <a:xfrm>
              <a:off x="2371436" y="831708"/>
              <a:ext cx="6480720" cy="5976664"/>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1160" h="4771483">
                  <a:moveTo>
                    <a:pt x="2116052" y="261424"/>
                  </a:moveTo>
                  <a:cubicBezTo>
                    <a:pt x="2467628" y="151273"/>
                    <a:pt x="3033470" y="-61483"/>
                    <a:pt x="3419751" y="16980"/>
                  </a:cubicBezTo>
                  <a:cubicBezTo>
                    <a:pt x="3806032" y="95443"/>
                    <a:pt x="4231545" y="401753"/>
                    <a:pt x="4433739" y="732204"/>
                  </a:cubicBezTo>
                  <a:cubicBezTo>
                    <a:pt x="4635933" y="1062656"/>
                    <a:pt x="4729485" y="1540980"/>
                    <a:pt x="4632915" y="1999689"/>
                  </a:cubicBezTo>
                  <a:cubicBezTo>
                    <a:pt x="4536345" y="2458398"/>
                    <a:pt x="4009735" y="3060453"/>
                    <a:pt x="3854317" y="3484457"/>
                  </a:cubicBezTo>
                  <a:cubicBezTo>
                    <a:pt x="3698899" y="3908461"/>
                    <a:pt x="4035386" y="4350572"/>
                    <a:pt x="3700408" y="4543713"/>
                  </a:cubicBezTo>
                  <a:cubicBezTo>
                    <a:pt x="3365430" y="4736854"/>
                    <a:pt x="2316737" y="4890762"/>
                    <a:pt x="1844448" y="4643301"/>
                  </a:cubicBezTo>
                  <a:cubicBezTo>
                    <a:pt x="1372159" y="4395840"/>
                    <a:pt x="1172982" y="3445226"/>
                    <a:pt x="866673" y="3058945"/>
                  </a:cubicBezTo>
                  <a:cubicBezTo>
                    <a:pt x="560364" y="2672664"/>
                    <a:pt x="65441" y="2666628"/>
                    <a:pt x="6594" y="2325614"/>
                  </a:cubicBezTo>
                  <a:cubicBezTo>
                    <a:pt x="-52253" y="1984600"/>
                    <a:pt x="296305" y="1287483"/>
                    <a:pt x="513588" y="1012861"/>
                  </a:cubicBezTo>
                  <a:cubicBezTo>
                    <a:pt x="730871" y="738239"/>
                    <a:pt x="1043216" y="801614"/>
                    <a:pt x="1310293" y="677883"/>
                  </a:cubicBezTo>
                  <a:cubicBezTo>
                    <a:pt x="1577370" y="554152"/>
                    <a:pt x="1764476" y="371575"/>
                    <a:pt x="2116052" y="261424"/>
                  </a:cubicBezTo>
                  <a:close/>
                </a:path>
              </a:pathLst>
            </a:cu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CA" dirty="0"/>
            </a:p>
          </p:txBody>
        </p:sp>
        <mc:AlternateContent xmlns:mc="http://schemas.openxmlformats.org/markup-compatibility/2006" xmlns:a14="http://schemas.microsoft.com/office/drawing/2010/main">
          <mc:Choice Requires="a14">
            <p:sp>
              <p:nvSpPr>
                <p:cNvPr id="7" name="Oval 6"/>
                <p:cNvSpPr/>
                <p:nvPr/>
              </p:nvSpPr>
              <p:spPr>
                <a:xfrm rot="1977258" flipH="1">
                  <a:off x="5817079" y="4036920"/>
                  <a:ext cx="1580657" cy="43208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m:rPr>
                                <m:sty m:val="p"/>
                              </m:rPr>
                              <a:rPr lang="en-US" b="0" i="0" smtClean="0">
                                <a:latin typeface="Cambria Math"/>
                              </a:rPr>
                              <m:t>Ω</m:t>
                            </m:r>
                          </m:e>
                          <m:sub>
                            <m:r>
                              <a:rPr lang="en-US" b="0" i="1" smtClean="0">
                                <a:latin typeface="Cambria Math"/>
                              </a:rPr>
                              <m:t>𝑜𝑏𝑠</m:t>
                            </m:r>
                          </m:sub>
                        </m:sSub>
                      </m:oMath>
                    </m:oMathPara>
                  </a14:m>
                  <a:endParaRPr lang="en-CA" dirty="0"/>
                </a:p>
              </p:txBody>
            </p:sp>
          </mc:Choice>
          <mc:Fallback xmlns="">
            <p:sp>
              <p:nvSpPr>
                <p:cNvPr id="30" name="Oval 29"/>
                <p:cNvSpPr>
                  <a:spLocks noRot="1" noChangeAspect="1" noMove="1" noResize="1" noEditPoints="1" noAdjustHandles="1" noChangeArrowheads="1" noChangeShapeType="1" noTextEdit="1"/>
                </p:cNvSpPr>
                <p:nvPr/>
              </p:nvSpPr>
              <p:spPr>
                <a:xfrm rot="1977258" flipH="1">
                  <a:off x="5817079" y="4036920"/>
                  <a:ext cx="1580657" cy="432080"/>
                </a:xfrm>
                <a:prstGeom prst="ellipse">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val 7"/>
                <p:cNvSpPr/>
                <p:nvPr/>
              </p:nvSpPr>
              <p:spPr>
                <a:xfrm>
                  <a:off x="4387660" y="2124079"/>
                  <a:ext cx="1104905" cy="578133"/>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m:rPr>
                                <m:sty m:val="p"/>
                              </m:rPr>
                              <a:rPr lang="en-US">
                                <a:latin typeface="Cambria Math"/>
                              </a:rPr>
                              <m:t>Ω</m:t>
                            </m:r>
                          </m:e>
                          <m:sub>
                            <m:r>
                              <a:rPr lang="en-US" b="0" i="1" smtClean="0">
                                <a:latin typeface="Cambria Math"/>
                              </a:rPr>
                              <m:t>𝑜𝑏𝑠</m:t>
                            </m:r>
                          </m:sub>
                        </m:sSub>
                      </m:oMath>
                    </m:oMathPara>
                  </a14:m>
                  <a:endParaRPr lang="en-CA" dirty="0"/>
                </a:p>
              </p:txBody>
            </p:sp>
          </mc:Choice>
          <mc:Fallback xmlns="">
            <p:sp>
              <p:nvSpPr>
                <p:cNvPr id="31" name="Oval 30"/>
                <p:cNvSpPr>
                  <a:spLocks noRot="1" noChangeAspect="1" noMove="1" noResize="1" noEditPoints="1" noAdjustHandles="1" noChangeArrowheads="1" noChangeShapeType="1" noTextEdit="1"/>
                </p:cNvSpPr>
                <p:nvPr/>
              </p:nvSpPr>
              <p:spPr>
                <a:xfrm>
                  <a:off x="4387660" y="2124079"/>
                  <a:ext cx="1104905" cy="578133"/>
                </a:xfrm>
                <a:prstGeom prst="ellipse">
                  <a:avLst/>
                </a:prstGeom>
                <a:blipFill rotWithShape="1">
                  <a:blip r:embed="rId4"/>
                  <a:stretch>
                    <a:fillRect/>
                  </a:stretch>
                </a:blipFill>
              </p:spPr>
              <p:txBody>
                <a:bodyPr/>
                <a:lstStyle/>
                <a:p>
                  <a:r>
                    <a:rPr lang="en-US">
                      <a:noFill/>
                    </a:rPr>
                    <a:t> </a:t>
                  </a:r>
                </a:p>
              </p:txBody>
            </p:sp>
          </mc:Fallback>
        </mc:AlternateContent>
        <p:sp>
          <p:nvSpPr>
            <p:cNvPr id="9" name="TextBox 8"/>
            <p:cNvSpPr txBox="1"/>
            <p:nvPr/>
          </p:nvSpPr>
          <p:spPr>
            <a:xfrm>
              <a:off x="1092289" y="1444816"/>
              <a:ext cx="1512168" cy="1200329"/>
            </a:xfrm>
            <a:prstGeom prst="rect">
              <a:avLst/>
            </a:prstGeom>
            <a:noFill/>
          </p:spPr>
          <p:txBody>
            <a:bodyPr wrap="square" rtlCol="0">
              <a:spAutoFit/>
            </a:bodyPr>
            <a:lstStyle/>
            <a:p>
              <a:r>
                <a:rPr lang="en-CA" dirty="0" smtClean="0"/>
                <a:t>= target</a:t>
              </a:r>
            </a:p>
            <a:p>
              <a:r>
                <a:rPr lang="en-CA" dirty="0" smtClean="0"/>
                <a:t>= defender</a:t>
              </a:r>
            </a:p>
            <a:p>
              <a:r>
                <a:rPr lang="en-CA" dirty="0" smtClean="0"/>
                <a:t>= attacker</a:t>
              </a:r>
            </a:p>
            <a:p>
              <a:r>
                <a:rPr lang="en-CA" dirty="0" smtClean="0"/>
                <a:t>= obstacles</a:t>
              </a:r>
            </a:p>
          </p:txBody>
        </p:sp>
        <p:sp>
          <p:nvSpPr>
            <p:cNvPr id="10" name="Oval 9"/>
            <p:cNvSpPr/>
            <p:nvPr/>
          </p:nvSpPr>
          <p:spPr>
            <a:xfrm>
              <a:off x="804289" y="1479780"/>
              <a:ext cx="288000" cy="2880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CA"/>
            </a:p>
          </p:txBody>
        </p:sp>
        <p:sp>
          <p:nvSpPr>
            <p:cNvPr id="11" name="Oval 10"/>
            <p:cNvSpPr/>
            <p:nvPr/>
          </p:nvSpPr>
          <p:spPr>
            <a:xfrm>
              <a:off x="923539" y="1893157"/>
              <a:ext cx="90000" cy="90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12" name="Oval 11"/>
            <p:cNvSpPr/>
            <p:nvPr/>
          </p:nvSpPr>
          <p:spPr>
            <a:xfrm>
              <a:off x="924844" y="2135985"/>
              <a:ext cx="90000" cy="9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3" name="Oval 12"/>
            <p:cNvSpPr/>
            <p:nvPr/>
          </p:nvSpPr>
          <p:spPr>
            <a:xfrm>
              <a:off x="6835932" y="3423996"/>
              <a:ext cx="288000" cy="2880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CA" dirty="0"/>
            </a:p>
          </p:txBody>
        </p:sp>
        <p:sp>
          <p:nvSpPr>
            <p:cNvPr id="15" name="Oval 14"/>
            <p:cNvSpPr/>
            <p:nvPr/>
          </p:nvSpPr>
          <p:spPr>
            <a:xfrm>
              <a:off x="6622468" y="2323146"/>
              <a:ext cx="90000" cy="90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16" name="Oval 15"/>
            <p:cNvSpPr/>
            <p:nvPr/>
          </p:nvSpPr>
          <p:spPr>
            <a:xfrm>
              <a:off x="5136759" y="3345312"/>
              <a:ext cx="90000" cy="9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21" name="Oval 20"/>
            <p:cNvSpPr/>
            <p:nvPr/>
          </p:nvSpPr>
          <p:spPr>
            <a:xfrm>
              <a:off x="7700028" y="3300312"/>
              <a:ext cx="90000" cy="90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22" name="Oval 21"/>
            <p:cNvSpPr/>
            <p:nvPr/>
          </p:nvSpPr>
          <p:spPr>
            <a:xfrm>
              <a:off x="874240" y="2334644"/>
              <a:ext cx="216024" cy="216024"/>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23" name="TextBox 22"/>
                <p:cNvSpPr txBox="1"/>
                <p:nvPr/>
              </p:nvSpPr>
              <p:spPr>
                <a:xfrm>
                  <a:off x="2947500" y="2368146"/>
                  <a:ext cx="57606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a:rPr>
                          <m:t>Ω</m:t>
                        </m:r>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2947500" y="2368146"/>
                  <a:ext cx="576064" cy="3693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3163524" y="1551788"/>
                  <a:ext cx="57606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m:t>
                        </m:r>
                        <m:r>
                          <m:rPr>
                            <m:sty m:val="p"/>
                          </m:rPr>
                          <a:rPr lang="en-US" b="0" i="0" smtClean="0">
                            <a:latin typeface="Cambria Math"/>
                          </a:rPr>
                          <m:t>Ω</m:t>
                        </m:r>
                      </m:oMath>
                    </m:oMathPara>
                  </a14:m>
                  <a:endParaRPr lang="en-US" dirty="0"/>
                </a:p>
              </p:txBody>
            </p:sp>
          </mc:Choice>
          <mc:Fallback xmlns="">
            <p:sp>
              <p:nvSpPr>
                <p:cNvPr id="47" name="TextBox 46"/>
                <p:cNvSpPr txBox="1">
                  <a:spLocks noRot="1" noChangeAspect="1" noMove="1" noResize="1" noEditPoints="1" noAdjustHandles="1" noChangeArrowheads="1" noChangeShapeType="1" noTextEdit="1"/>
                </p:cNvSpPr>
                <p:nvPr/>
              </p:nvSpPr>
              <p:spPr>
                <a:xfrm>
                  <a:off x="3163524" y="1551788"/>
                  <a:ext cx="576064" cy="369332"/>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547244" y="3250646"/>
                  <a:ext cx="57606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𝒯</m:t>
                        </m:r>
                      </m:oMath>
                    </m:oMathPara>
                  </a14:m>
                  <a:endParaRPr lang="en-US" i="1" dirty="0"/>
                </a:p>
              </p:txBody>
            </p:sp>
          </mc:Choice>
          <mc:Fallback xmlns="">
            <p:sp>
              <p:nvSpPr>
                <p:cNvPr id="48" name="TextBox 47"/>
                <p:cNvSpPr txBox="1">
                  <a:spLocks noRot="1" noChangeAspect="1" noMove="1" noResize="1" noEditPoints="1" noAdjustHandles="1" noChangeArrowheads="1" noChangeShapeType="1" noTextEdit="1"/>
                </p:cNvSpPr>
                <p:nvPr/>
              </p:nvSpPr>
              <p:spPr>
                <a:xfrm>
                  <a:off x="6547244" y="3250646"/>
                  <a:ext cx="576064"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6175764" y="1938156"/>
                  <a:ext cx="1283074" cy="4003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𝐷</m:t>
                            </m:r>
                          </m:e>
                          <m:sub>
                            <m:r>
                              <a:rPr lang="en-US" b="0" i="1" smtClean="0">
                                <a:latin typeface="Cambria Math"/>
                              </a:rPr>
                              <m:t>1</m:t>
                            </m:r>
                          </m:sub>
                        </m:sSub>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6175764" y="1938156"/>
                  <a:ext cx="1283074" cy="400396"/>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4364295" y="3430186"/>
                  <a:ext cx="1283074" cy="4003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𝐴</m:t>
                        </m:r>
                      </m:oMath>
                    </m:oMathPara>
                  </a14:m>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4364295" y="3430186"/>
                  <a:ext cx="1283074" cy="400396"/>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4619917" y="1680193"/>
                  <a:ext cx="1153213" cy="3915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m:rPr>
                                <m:sty m:val="p"/>
                              </m:rPr>
                              <a:rPr lang="en-US" b="0" i="0" smtClean="0">
                                <a:latin typeface="Cambria Math"/>
                              </a:rPr>
                              <m:t>Ω</m:t>
                            </m:r>
                          </m:e>
                          <m:sub>
                            <m:r>
                              <a:rPr lang="en-US" b="0" i="1" smtClean="0">
                                <a:latin typeface="Cambria Math"/>
                              </a:rPr>
                              <m:t>𝑓𝑟𝑒𝑒</m:t>
                            </m:r>
                          </m:sub>
                        </m:sSub>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4619917" y="1680193"/>
                  <a:ext cx="1153213" cy="391582"/>
                </a:xfrm>
                <a:prstGeom prst="rect">
                  <a:avLst/>
                </a:prstGeom>
                <a:blipFill rotWithShape="1">
                  <a:blip r:embed="rId10"/>
                  <a:stretch>
                    <a:fillRect b="-937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9" name="TextBox 28"/>
              <p:cNvSpPr txBox="1"/>
              <p:nvPr/>
            </p:nvSpPr>
            <p:spPr>
              <a:xfrm>
                <a:off x="7243341" y="3059668"/>
                <a:ext cx="121485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𝐷</m:t>
                          </m:r>
                        </m:e>
                        <m:sub>
                          <m:r>
                            <a:rPr lang="en-US" b="0" i="1" smtClean="0">
                              <a:latin typeface="Cambria Math"/>
                            </a:rPr>
                            <m:t>2</m:t>
                          </m:r>
                        </m:sub>
                      </m:sSub>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7243341" y="3059668"/>
                <a:ext cx="1214859" cy="369332"/>
              </a:xfrm>
              <a:prstGeom prst="rect">
                <a:avLst/>
              </a:prstGeom>
              <a:blipFill rotWithShape="1">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999369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3328"/>
            <a:ext cx="8194675" cy="564257"/>
          </a:xfrm>
        </p:spPr>
        <p:txBody>
          <a:bodyPr/>
          <a:lstStyle/>
          <a:p>
            <a:r>
              <a:rPr lang="en-US" dirty="0" smtClean="0"/>
              <a:t>1 Attacker vs. 2 Defenders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Ideally, want 6D HJI solution </a:t>
                </a:r>
                <a14:m>
                  <m:oMath xmlns:m="http://schemas.openxmlformats.org/officeDocument/2006/math">
                    <m:sSub>
                      <m:sSubPr>
                        <m:ctrlPr>
                          <a:rPr lang="en-US" b="1" i="1" smtClean="0">
                            <a:latin typeface="Cambria Math"/>
                          </a:rPr>
                        </m:ctrlPr>
                      </m:sSubPr>
                      <m:e>
                        <m:r>
                          <a:rPr lang="en-US" b="1" i="0" smtClean="0">
                            <a:latin typeface="Cambria Math"/>
                          </a:rPr>
                          <m:t>𝚽</m:t>
                        </m:r>
                      </m:e>
                      <m:sub>
                        <m:r>
                          <a:rPr lang="en-US" b="1" i="0" smtClean="0">
                            <a:latin typeface="Cambria Math"/>
                          </a:rPr>
                          <m:t>𝟔</m:t>
                        </m:r>
                      </m:sub>
                    </m:sSub>
                    <m:d>
                      <m:dPr>
                        <m:ctrlPr>
                          <a:rPr lang="en-US" b="1" i="1" smtClean="0">
                            <a:latin typeface="Cambria Math"/>
                          </a:rPr>
                        </m:ctrlPr>
                      </m:dPr>
                      <m:e>
                        <m:sSub>
                          <m:sSubPr>
                            <m:ctrlPr>
                              <a:rPr lang="en-US" b="1" i="1" smtClean="0">
                                <a:latin typeface="Cambria Math"/>
                              </a:rPr>
                            </m:ctrlPr>
                          </m:sSubPr>
                          <m:e>
                            <m:r>
                              <a:rPr lang="en-US" b="1" i="1" smtClean="0">
                                <a:latin typeface="Cambria Math"/>
                              </a:rPr>
                              <m:t>𝒙</m:t>
                            </m:r>
                          </m:e>
                          <m:sub>
                            <m:r>
                              <a:rPr lang="en-US" b="1" i="1" smtClean="0">
                                <a:latin typeface="Cambria Math"/>
                              </a:rPr>
                              <m:t>𝑨</m:t>
                            </m:r>
                          </m:sub>
                        </m:sSub>
                        <m:r>
                          <a:rPr lang="en-US" b="1" i="1" smtClean="0">
                            <a:latin typeface="Cambria Math"/>
                          </a:rPr>
                          <m:t>,</m:t>
                        </m:r>
                        <m:sSub>
                          <m:sSubPr>
                            <m:ctrlPr>
                              <a:rPr lang="en-US" b="1" i="1" smtClean="0">
                                <a:latin typeface="Cambria Math"/>
                              </a:rPr>
                            </m:ctrlPr>
                          </m:sSubPr>
                          <m:e>
                            <m:r>
                              <a:rPr lang="en-US" b="1" i="1" smtClean="0">
                                <a:latin typeface="Cambria Math"/>
                              </a:rPr>
                              <m:t>𝒙</m:t>
                            </m:r>
                          </m:e>
                          <m:sub>
                            <m:sSub>
                              <m:sSubPr>
                                <m:ctrlPr>
                                  <a:rPr lang="en-US" b="1" i="1" smtClean="0">
                                    <a:latin typeface="Cambria Math"/>
                                  </a:rPr>
                                </m:ctrlPr>
                              </m:sSubPr>
                              <m:e>
                                <m:r>
                                  <a:rPr lang="en-US" b="1" i="1" smtClean="0">
                                    <a:latin typeface="Cambria Math"/>
                                  </a:rPr>
                                  <m:t>𝑫</m:t>
                                </m:r>
                              </m:e>
                              <m:sub>
                                <m:r>
                                  <a:rPr lang="en-US" b="1" i="1" smtClean="0">
                                    <a:latin typeface="Cambria Math"/>
                                  </a:rPr>
                                  <m:t>𝟏</m:t>
                                </m:r>
                              </m:sub>
                            </m:sSub>
                          </m:sub>
                        </m:sSub>
                        <m:r>
                          <a:rPr lang="en-US" b="1" i="1" smtClean="0">
                            <a:latin typeface="Cambria Math"/>
                          </a:rPr>
                          <m:t>,</m:t>
                        </m:r>
                        <m:sSub>
                          <m:sSubPr>
                            <m:ctrlPr>
                              <a:rPr lang="en-US" b="1" i="1" smtClean="0">
                                <a:latin typeface="Cambria Math"/>
                              </a:rPr>
                            </m:ctrlPr>
                          </m:sSubPr>
                          <m:e>
                            <m:r>
                              <a:rPr lang="en-US" b="1" i="1" smtClean="0">
                                <a:latin typeface="Cambria Math"/>
                              </a:rPr>
                              <m:t>𝒙</m:t>
                            </m:r>
                          </m:e>
                          <m:sub>
                            <m:sSub>
                              <m:sSubPr>
                                <m:ctrlPr>
                                  <a:rPr lang="en-US" b="1" i="1" smtClean="0">
                                    <a:latin typeface="Cambria Math"/>
                                  </a:rPr>
                                </m:ctrlPr>
                              </m:sSubPr>
                              <m:e>
                                <m:r>
                                  <a:rPr lang="en-US" b="1" i="1" smtClean="0">
                                    <a:latin typeface="Cambria Math"/>
                                  </a:rPr>
                                  <m:t>𝑫</m:t>
                                </m:r>
                              </m:e>
                              <m:sub>
                                <m:r>
                                  <a:rPr lang="en-US" b="1" i="1" smtClean="0">
                                    <a:latin typeface="Cambria Math"/>
                                  </a:rPr>
                                  <m:t>𝟐</m:t>
                                </m:r>
                              </m:sub>
                            </m:sSub>
                          </m:sub>
                        </m:sSub>
                      </m:e>
                    </m:d>
                  </m:oMath>
                </a14:m>
                <a:endParaRPr lang="en-US" i="1" dirty="0" smtClean="0"/>
              </a:p>
              <a:p>
                <a:endParaRPr lang="en-US" dirty="0" smtClean="0"/>
              </a:p>
              <a:p>
                <a:endParaRPr lang="en-US" dirty="0" smtClean="0"/>
              </a:p>
              <a:p>
                <a:r>
                  <a:rPr lang="en-US" dirty="0" smtClean="0"/>
                  <a:t>Then, the attacker’s control would maximize</a:t>
                </a:r>
              </a:p>
              <a:p>
                <a:pPr marL="0" indent="0">
                  <a:buNone/>
                </a:pPr>
                <a14:m>
                  <m:oMathPara xmlns:m="http://schemas.openxmlformats.org/officeDocument/2006/math">
                    <m:oMathParaPr>
                      <m:jc m:val="centerGroup"/>
                    </m:oMathParaPr>
                    <m:oMath xmlns:m="http://schemas.openxmlformats.org/officeDocument/2006/math">
                      <m:sSub>
                        <m:sSubPr>
                          <m:ctrlPr>
                            <a:rPr lang="en-US" b="1" i="1" smtClean="0">
                              <a:latin typeface="Cambria Math"/>
                            </a:rPr>
                          </m:ctrlPr>
                        </m:sSubPr>
                        <m:e>
                          <m:acc>
                            <m:accPr>
                              <m:chr m:val="̇"/>
                              <m:ctrlPr>
                                <a:rPr lang="en-US" b="1" i="1" smtClean="0">
                                  <a:latin typeface="Cambria Math"/>
                                </a:rPr>
                              </m:ctrlPr>
                            </m:accPr>
                            <m:e>
                              <m:r>
                                <a:rPr lang="en-US" b="1" i="0" smtClean="0">
                                  <a:latin typeface="Cambria Math"/>
                                </a:rPr>
                                <m:t>𝚽</m:t>
                              </m:r>
                            </m:e>
                          </m:acc>
                        </m:e>
                        <m:sub>
                          <m:r>
                            <a:rPr lang="en-US" b="1" i="0" smtClean="0">
                              <a:latin typeface="Cambria Math"/>
                            </a:rPr>
                            <m:t>𝟔</m:t>
                          </m:r>
                        </m:sub>
                      </m:sSub>
                      <m:d>
                        <m:dPr>
                          <m:ctrlPr>
                            <a:rPr lang="en-US" b="1" i="1" smtClean="0">
                              <a:latin typeface="Cambria Math"/>
                            </a:rPr>
                          </m:ctrlPr>
                        </m:dPr>
                        <m:e>
                          <m:sSub>
                            <m:sSubPr>
                              <m:ctrlPr>
                                <a:rPr lang="en-US" b="1" i="1" smtClean="0">
                                  <a:latin typeface="Cambria Math"/>
                                </a:rPr>
                              </m:ctrlPr>
                            </m:sSubPr>
                            <m:e>
                              <m:r>
                                <a:rPr lang="en-US" b="1" i="1" smtClean="0">
                                  <a:latin typeface="Cambria Math"/>
                                </a:rPr>
                                <m:t>𝒙</m:t>
                              </m:r>
                            </m:e>
                            <m:sub>
                              <m:r>
                                <a:rPr lang="en-US" b="1" i="1" smtClean="0">
                                  <a:latin typeface="Cambria Math"/>
                                </a:rPr>
                                <m:t>𝑨</m:t>
                              </m:r>
                            </m:sub>
                          </m:sSub>
                          <m:r>
                            <a:rPr lang="en-US" b="1" i="1" smtClean="0">
                              <a:latin typeface="Cambria Math"/>
                            </a:rPr>
                            <m:t>,</m:t>
                          </m:r>
                          <m:sSub>
                            <m:sSubPr>
                              <m:ctrlPr>
                                <a:rPr lang="en-US" b="1" i="1" smtClean="0">
                                  <a:latin typeface="Cambria Math"/>
                                </a:rPr>
                              </m:ctrlPr>
                            </m:sSubPr>
                            <m:e>
                              <m:r>
                                <a:rPr lang="en-US" b="1" i="1" smtClean="0">
                                  <a:latin typeface="Cambria Math"/>
                                </a:rPr>
                                <m:t>𝒙</m:t>
                              </m:r>
                            </m:e>
                            <m:sub>
                              <m:sSub>
                                <m:sSubPr>
                                  <m:ctrlPr>
                                    <a:rPr lang="en-US" b="1" i="1" smtClean="0">
                                      <a:latin typeface="Cambria Math"/>
                                    </a:rPr>
                                  </m:ctrlPr>
                                </m:sSubPr>
                                <m:e>
                                  <m:r>
                                    <a:rPr lang="en-US" b="1" i="1" smtClean="0">
                                      <a:latin typeface="Cambria Math"/>
                                    </a:rPr>
                                    <m:t>𝑫</m:t>
                                  </m:r>
                                </m:e>
                                <m:sub>
                                  <m:r>
                                    <a:rPr lang="en-US" b="1" i="1" smtClean="0">
                                      <a:latin typeface="Cambria Math"/>
                                    </a:rPr>
                                    <m:t>𝟏</m:t>
                                  </m:r>
                                </m:sub>
                              </m:sSub>
                            </m:sub>
                          </m:sSub>
                          <m:r>
                            <a:rPr lang="en-US" b="1" i="1" smtClean="0">
                              <a:latin typeface="Cambria Math"/>
                            </a:rPr>
                            <m:t>,</m:t>
                          </m:r>
                          <m:sSub>
                            <m:sSubPr>
                              <m:ctrlPr>
                                <a:rPr lang="en-US" b="1" i="1" smtClean="0">
                                  <a:latin typeface="Cambria Math"/>
                                </a:rPr>
                              </m:ctrlPr>
                            </m:sSubPr>
                            <m:e>
                              <m:r>
                                <a:rPr lang="en-US" b="1" i="1" smtClean="0">
                                  <a:latin typeface="Cambria Math"/>
                                </a:rPr>
                                <m:t>𝒙</m:t>
                              </m:r>
                            </m:e>
                            <m:sub>
                              <m:sSub>
                                <m:sSubPr>
                                  <m:ctrlPr>
                                    <a:rPr lang="en-US" b="1" i="1" smtClean="0">
                                      <a:latin typeface="Cambria Math"/>
                                    </a:rPr>
                                  </m:ctrlPr>
                                </m:sSubPr>
                                <m:e>
                                  <m:r>
                                    <a:rPr lang="en-US" b="1" i="1" smtClean="0">
                                      <a:latin typeface="Cambria Math"/>
                                    </a:rPr>
                                    <m:t>𝑫</m:t>
                                  </m:r>
                                </m:e>
                                <m:sub>
                                  <m:r>
                                    <a:rPr lang="en-US" b="1" i="1" smtClean="0">
                                      <a:latin typeface="Cambria Math"/>
                                    </a:rPr>
                                    <m:t>𝟐</m:t>
                                  </m:r>
                                </m:sub>
                              </m:sSub>
                            </m:sub>
                          </m:sSub>
                        </m:e>
                      </m:d>
                    </m:oMath>
                  </m:oMathPara>
                </a14:m>
                <a:endParaRPr lang="en-US" i="1" dirty="0" smtClean="0"/>
              </a:p>
              <a:p>
                <a:endParaRPr lang="en-US" dirty="0" smtClean="0"/>
              </a:p>
              <a:p>
                <a:endParaRPr lang="en-US" dirty="0" smtClean="0"/>
              </a:p>
              <a:p>
                <a:r>
                  <a:rPr lang="en-US" dirty="0" smtClean="0"/>
                  <a:t>We only have </a:t>
                </a:r>
                <a14:m>
                  <m:oMath xmlns:m="http://schemas.openxmlformats.org/officeDocument/2006/math">
                    <m:sSub>
                      <m:sSubPr>
                        <m:ctrlPr>
                          <a:rPr lang="en-US" b="1" i="1" smtClean="0">
                            <a:latin typeface="Cambria Math"/>
                          </a:rPr>
                        </m:ctrlPr>
                      </m:sSubPr>
                      <m:e>
                        <m:r>
                          <a:rPr lang="en-US" b="1" i="0" smtClean="0">
                            <a:latin typeface="Cambria Math"/>
                          </a:rPr>
                          <m:t>𝚽</m:t>
                        </m:r>
                      </m:e>
                      <m:sub>
                        <m:r>
                          <a:rPr lang="en-US" b="1" i="0" smtClean="0">
                            <a:latin typeface="Cambria Math"/>
                          </a:rPr>
                          <m:t>𝟒</m:t>
                        </m:r>
                      </m:sub>
                    </m:sSub>
                    <m:d>
                      <m:dPr>
                        <m:ctrlPr>
                          <a:rPr lang="en-US" b="1" i="1" smtClean="0">
                            <a:latin typeface="Cambria Math"/>
                          </a:rPr>
                        </m:ctrlPr>
                      </m:dPr>
                      <m:e>
                        <m:sSub>
                          <m:sSubPr>
                            <m:ctrlPr>
                              <a:rPr lang="en-US" b="1" i="1" smtClean="0">
                                <a:latin typeface="Cambria Math"/>
                              </a:rPr>
                            </m:ctrlPr>
                          </m:sSubPr>
                          <m:e>
                            <m:r>
                              <a:rPr lang="en-US" b="1" i="1" smtClean="0">
                                <a:latin typeface="Cambria Math"/>
                              </a:rPr>
                              <m:t>𝒙</m:t>
                            </m:r>
                          </m:e>
                          <m:sub>
                            <m:r>
                              <a:rPr lang="en-US" b="1" i="1" smtClean="0">
                                <a:latin typeface="Cambria Math"/>
                              </a:rPr>
                              <m:t>𝑨</m:t>
                            </m:r>
                          </m:sub>
                        </m:sSub>
                        <m:r>
                          <a:rPr lang="en-US" b="1" i="0" smtClean="0">
                            <a:latin typeface="Cambria Math"/>
                          </a:rPr>
                          <m:t>,</m:t>
                        </m:r>
                        <m:sSub>
                          <m:sSubPr>
                            <m:ctrlPr>
                              <a:rPr lang="en-US" b="1" i="1" smtClean="0">
                                <a:latin typeface="Cambria Math"/>
                              </a:rPr>
                            </m:ctrlPr>
                          </m:sSubPr>
                          <m:e>
                            <m:r>
                              <a:rPr lang="en-US" b="1" i="1" smtClean="0">
                                <a:latin typeface="Cambria Math"/>
                              </a:rPr>
                              <m:t>𝒙</m:t>
                            </m:r>
                          </m:e>
                          <m:sub>
                            <m:sSub>
                              <m:sSubPr>
                                <m:ctrlPr>
                                  <a:rPr lang="en-US" b="1" i="1" smtClean="0">
                                    <a:latin typeface="Cambria Math"/>
                                  </a:rPr>
                                </m:ctrlPr>
                              </m:sSubPr>
                              <m:e>
                                <m:r>
                                  <a:rPr lang="en-US" b="1" i="1" smtClean="0">
                                    <a:latin typeface="Cambria Math"/>
                                  </a:rPr>
                                  <m:t>𝑫</m:t>
                                </m:r>
                              </m:e>
                              <m:sub>
                                <m:r>
                                  <a:rPr lang="en-US" b="1" i="1" smtClean="0">
                                    <a:latin typeface="Cambria Math"/>
                                  </a:rPr>
                                  <m:t>𝟏</m:t>
                                </m:r>
                              </m:sub>
                            </m:sSub>
                          </m:sub>
                        </m:sSub>
                      </m:e>
                    </m:d>
                  </m:oMath>
                </a14:m>
                <a:r>
                  <a:rPr lang="en-US" i="1" dirty="0" smtClean="0"/>
                  <a:t>,</a:t>
                </a:r>
                <a:r>
                  <a:rPr lang="en-US" dirty="0"/>
                  <a:t> </a:t>
                </a:r>
                <a14:m>
                  <m:oMath xmlns:m="http://schemas.openxmlformats.org/officeDocument/2006/math">
                    <m:sSub>
                      <m:sSubPr>
                        <m:ctrlPr>
                          <a:rPr lang="en-US" i="1">
                            <a:latin typeface="Cambria Math"/>
                          </a:rPr>
                        </m:ctrlPr>
                      </m:sSubPr>
                      <m:e>
                        <m:r>
                          <a:rPr lang="en-US">
                            <a:latin typeface="Cambria Math"/>
                          </a:rPr>
                          <m:t>𝚽</m:t>
                        </m:r>
                      </m:e>
                      <m:sub>
                        <m:r>
                          <a:rPr lang="en-US">
                            <a:latin typeface="Cambria Math"/>
                          </a:rPr>
                          <m:t>𝟒</m:t>
                        </m:r>
                      </m:sub>
                    </m:sSub>
                    <m:d>
                      <m:dPr>
                        <m:ctrlPr>
                          <a:rPr lang="en-US" i="1">
                            <a:latin typeface="Cambria Math"/>
                          </a:rPr>
                        </m:ctrlPr>
                      </m:dPr>
                      <m:e>
                        <m:sSub>
                          <m:sSubPr>
                            <m:ctrlPr>
                              <a:rPr lang="en-US" i="1">
                                <a:latin typeface="Cambria Math"/>
                              </a:rPr>
                            </m:ctrlPr>
                          </m:sSubPr>
                          <m:e>
                            <m:r>
                              <a:rPr lang="en-US" i="1">
                                <a:latin typeface="Cambria Math"/>
                              </a:rPr>
                              <m:t>𝒙</m:t>
                            </m:r>
                          </m:e>
                          <m:sub>
                            <m:r>
                              <a:rPr lang="en-US" i="1">
                                <a:latin typeface="Cambria Math"/>
                              </a:rPr>
                              <m:t>𝑨</m:t>
                            </m:r>
                          </m:sub>
                        </m:sSub>
                        <m:r>
                          <a:rPr lang="en-US">
                            <a:latin typeface="Cambria Math"/>
                          </a:rPr>
                          <m:t>,</m:t>
                        </m:r>
                        <m:sSub>
                          <m:sSubPr>
                            <m:ctrlPr>
                              <a:rPr lang="en-US" i="1">
                                <a:latin typeface="Cambria Math"/>
                              </a:rPr>
                            </m:ctrlPr>
                          </m:sSubPr>
                          <m:e>
                            <m:r>
                              <a:rPr lang="en-US" i="1">
                                <a:latin typeface="Cambria Math"/>
                              </a:rPr>
                              <m:t>𝒙</m:t>
                            </m:r>
                          </m:e>
                          <m:sub>
                            <m:sSub>
                              <m:sSubPr>
                                <m:ctrlPr>
                                  <a:rPr lang="en-US" i="1">
                                    <a:latin typeface="Cambria Math"/>
                                  </a:rPr>
                                </m:ctrlPr>
                              </m:sSubPr>
                              <m:e>
                                <m:r>
                                  <a:rPr lang="en-US" i="1">
                                    <a:latin typeface="Cambria Math"/>
                                  </a:rPr>
                                  <m:t>𝑫</m:t>
                                </m:r>
                              </m:e>
                              <m:sub>
                                <m:r>
                                  <a:rPr lang="en-US" b="1" i="1" smtClean="0">
                                    <a:latin typeface="Cambria Math"/>
                                  </a:rPr>
                                  <m:t>𝟐</m:t>
                                </m:r>
                              </m:sub>
                            </m:sSub>
                          </m:sub>
                        </m:sSub>
                      </m:e>
                    </m:d>
                  </m:oMath>
                </a14:m>
                <a:endParaRPr lang="en-US" i="1" dirty="0" smtClean="0"/>
              </a:p>
              <a:p>
                <a:pPr lvl="1"/>
                <a:r>
                  <a:rPr lang="en-US" dirty="0" smtClean="0"/>
                  <a:t>Try using these to approximate </a:t>
                </a:r>
                <a14:m>
                  <m:oMath xmlns:m="http://schemas.openxmlformats.org/officeDocument/2006/math">
                    <m:sSub>
                      <m:sSubPr>
                        <m:ctrlPr>
                          <a:rPr lang="en-US" i="1">
                            <a:latin typeface="Cambria Math"/>
                          </a:rPr>
                        </m:ctrlPr>
                      </m:sSubPr>
                      <m:e>
                        <m:r>
                          <a:rPr lang="en-US">
                            <a:latin typeface="Cambria Math"/>
                          </a:rPr>
                          <m:t>𝚽</m:t>
                        </m:r>
                      </m:e>
                      <m:sub>
                        <m:r>
                          <a:rPr lang="en-US">
                            <a:latin typeface="Cambria Math"/>
                          </a:rPr>
                          <m:t>𝟔</m:t>
                        </m:r>
                      </m:sub>
                    </m:sSub>
                    <m:d>
                      <m:dPr>
                        <m:ctrlPr>
                          <a:rPr lang="en-US" i="1">
                            <a:latin typeface="Cambria Math"/>
                          </a:rPr>
                        </m:ctrlPr>
                      </m:dPr>
                      <m:e>
                        <m:sSub>
                          <m:sSubPr>
                            <m:ctrlPr>
                              <a:rPr lang="en-US" i="1">
                                <a:latin typeface="Cambria Math"/>
                              </a:rPr>
                            </m:ctrlPr>
                          </m:sSubPr>
                          <m:e>
                            <m:r>
                              <a:rPr lang="en-US" i="1">
                                <a:latin typeface="Cambria Math"/>
                              </a:rPr>
                              <m:t>𝒙</m:t>
                            </m:r>
                          </m:e>
                          <m:sub>
                            <m:r>
                              <a:rPr lang="en-US" i="1">
                                <a:latin typeface="Cambria Math"/>
                              </a:rPr>
                              <m:t>𝑨</m:t>
                            </m:r>
                          </m:sub>
                        </m:sSub>
                        <m:r>
                          <a:rPr lang="en-US" i="1">
                            <a:latin typeface="Cambria Math"/>
                          </a:rPr>
                          <m:t>,</m:t>
                        </m:r>
                        <m:sSub>
                          <m:sSubPr>
                            <m:ctrlPr>
                              <a:rPr lang="en-US" i="1">
                                <a:latin typeface="Cambria Math"/>
                              </a:rPr>
                            </m:ctrlPr>
                          </m:sSubPr>
                          <m:e>
                            <m:r>
                              <a:rPr lang="en-US" i="1">
                                <a:latin typeface="Cambria Math"/>
                              </a:rPr>
                              <m:t>𝒙</m:t>
                            </m:r>
                          </m:e>
                          <m:sub>
                            <m:sSub>
                              <m:sSubPr>
                                <m:ctrlPr>
                                  <a:rPr lang="en-US" i="1">
                                    <a:latin typeface="Cambria Math"/>
                                  </a:rPr>
                                </m:ctrlPr>
                              </m:sSubPr>
                              <m:e>
                                <m:r>
                                  <a:rPr lang="en-US" i="1">
                                    <a:latin typeface="Cambria Math"/>
                                  </a:rPr>
                                  <m:t>𝑫</m:t>
                                </m:r>
                              </m:e>
                              <m:sub>
                                <m:r>
                                  <a:rPr lang="en-US" i="1">
                                    <a:latin typeface="Cambria Math"/>
                                  </a:rPr>
                                  <m:t>𝟏</m:t>
                                </m:r>
                              </m:sub>
                            </m:sSub>
                          </m:sub>
                        </m:sSub>
                        <m:r>
                          <a:rPr lang="en-US" i="1">
                            <a:latin typeface="Cambria Math"/>
                          </a:rPr>
                          <m:t>,</m:t>
                        </m:r>
                        <m:sSub>
                          <m:sSubPr>
                            <m:ctrlPr>
                              <a:rPr lang="en-US" i="1">
                                <a:latin typeface="Cambria Math"/>
                              </a:rPr>
                            </m:ctrlPr>
                          </m:sSubPr>
                          <m:e>
                            <m:r>
                              <a:rPr lang="en-US" i="1">
                                <a:latin typeface="Cambria Math"/>
                              </a:rPr>
                              <m:t>𝒙</m:t>
                            </m:r>
                          </m:e>
                          <m:sub>
                            <m:sSub>
                              <m:sSubPr>
                                <m:ctrlPr>
                                  <a:rPr lang="en-US" i="1">
                                    <a:latin typeface="Cambria Math"/>
                                  </a:rPr>
                                </m:ctrlPr>
                              </m:sSubPr>
                              <m:e>
                                <m:r>
                                  <a:rPr lang="en-US" i="1">
                                    <a:latin typeface="Cambria Math"/>
                                  </a:rPr>
                                  <m:t>𝑫</m:t>
                                </m:r>
                              </m:e>
                              <m:sub>
                                <m:r>
                                  <a:rPr lang="en-US" i="1">
                                    <a:latin typeface="Cambria Math"/>
                                  </a:rPr>
                                  <m:t>𝟐</m:t>
                                </m:r>
                              </m:sub>
                            </m:sSub>
                          </m:sub>
                        </m:sSub>
                      </m:e>
                    </m:d>
                  </m:oMath>
                </a14:m>
                <a:r>
                  <a:rPr lang="en-US" i="1" dirty="0" smtClean="0"/>
                  <a:t> </a:t>
                </a:r>
              </a:p>
              <a:p>
                <a:endParaRPr lang="en-US" i="1" dirty="0" smtClean="0"/>
              </a:p>
              <a:p>
                <a:r>
                  <a:rPr lang="en-US" dirty="0" smtClean="0"/>
                  <a:t>Recall </a:t>
                </a:r>
                <a14:m>
                  <m:oMath xmlns:m="http://schemas.openxmlformats.org/officeDocument/2006/math">
                    <m:sSub>
                      <m:sSubPr>
                        <m:ctrlPr>
                          <a:rPr lang="en-US" i="1">
                            <a:latin typeface="Cambria Math"/>
                          </a:rPr>
                        </m:ctrlPr>
                      </m:sSubPr>
                      <m:e>
                        <m:r>
                          <a:rPr lang="en-US">
                            <a:latin typeface="Cambria Math"/>
                          </a:rPr>
                          <m:t>𝚽</m:t>
                        </m:r>
                      </m:e>
                      <m:sub>
                        <m:r>
                          <a:rPr lang="en-US">
                            <a:latin typeface="Cambria Math"/>
                          </a:rPr>
                          <m:t>𝟒</m:t>
                        </m:r>
                      </m:sub>
                    </m:sSub>
                    <m:r>
                      <a:rPr lang="en-US" b="1" i="1" smtClean="0">
                        <a:latin typeface="Cambria Math"/>
                      </a:rPr>
                      <m:t>≤</m:t>
                    </m:r>
                    <m:r>
                      <a:rPr lang="en-US" b="1" i="1" smtClean="0">
                        <a:latin typeface="Cambria Math"/>
                      </a:rPr>
                      <m:t>𝟎</m:t>
                    </m:r>
                    <m:r>
                      <a:rPr lang="en-US" b="1" i="1" smtClean="0">
                        <a:latin typeface="Cambria Math"/>
                      </a:rPr>
                      <m:t>⇔</m:t>
                    </m:r>
                  </m:oMath>
                </a14:m>
                <a:r>
                  <a:rPr lang="en-US" dirty="0" smtClean="0"/>
                  <a:t> attacker wins in 1 vs. 1</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11D0641D-6455-4374-9517-F3B790035A30}" type="slidenum">
              <a:rPr lang="en-US" smtClean="0"/>
              <a:t>38</a:t>
            </a:fld>
            <a:endParaRPr lang="en-US"/>
          </a:p>
        </p:txBody>
      </p:sp>
    </p:spTree>
    <p:extLst>
      <p:ext uri="{BB962C8B-B14F-4D97-AF65-F5344CB8AC3E}">
        <p14:creationId xmlns:p14="http://schemas.microsoft.com/office/powerpoint/2010/main" val="30304508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3328"/>
            <a:ext cx="8194675" cy="564257"/>
          </a:xfrm>
        </p:spPr>
        <p:txBody>
          <a:bodyPr/>
          <a:lstStyle/>
          <a:p>
            <a:r>
              <a:rPr lang="en-US" dirty="0" smtClean="0"/>
              <a:t>1 Attacker vs. 2 Defenders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2 Problems</a:t>
                </a:r>
              </a:p>
              <a:p>
                <a:endParaRPr lang="en-US" dirty="0" smtClean="0"/>
              </a:p>
              <a:p>
                <a:r>
                  <a:rPr lang="en-US" dirty="0" smtClean="0"/>
                  <a:t>Given </a:t>
                </a:r>
                <a14:m>
                  <m:oMath xmlns:m="http://schemas.openxmlformats.org/officeDocument/2006/math">
                    <m:sSub>
                      <m:sSubPr>
                        <m:ctrlPr>
                          <a:rPr lang="en-US" i="1">
                            <a:latin typeface="Cambria Math"/>
                          </a:rPr>
                        </m:ctrlPr>
                      </m:sSubPr>
                      <m:e>
                        <m:r>
                          <a:rPr lang="en-US">
                            <a:latin typeface="Cambria Math"/>
                          </a:rPr>
                          <m:t>𝚽</m:t>
                        </m:r>
                      </m:e>
                      <m:sub>
                        <m:r>
                          <a:rPr lang="en-US">
                            <a:latin typeface="Cambria Math"/>
                          </a:rPr>
                          <m:t>𝟒</m:t>
                        </m:r>
                      </m:sub>
                    </m:sSub>
                    <m:d>
                      <m:dPr>
                        <m:ctrlPr>
                          <a:rPr lang="en-US" i="1">
                            <a:latin typeface="Cambria Math"/>
                          </a:rPr>
                        </m:ctrlPr>
                      </m:dPr>
                      <m:e>
                        <m:sSub>
                          <m:sSubPr>
                            <m:ctrlPr>
                              <a:rPr lang="en-US" i="1">
                                <a:latin typeface="Cambria Math"/>
                              </a:rPr>
                            </m:ctrlPr>
                          </m:sSubPr>
                          <m:e>
                            <m:r>
                              <a:rPr lang="en-US" i="1">
                                <a:latin typeface="Cambria Math"/>
                              </a:rPr>
                              <m:t>𝒙</m:t>
                            </m:r>
                          </m:e>
                          <m:sub>
                            <m:r>
                              <a:rPr lang="en-US" i="1">
                                <a:latin typeface="Cambria Math"/>
                              </a:rPr>
                              <m:t>𝑨</m:t>
                            </m:r>
                          </m:sub>
                        </m:sSub>
                        <m:r>
                          <a:rPr lang="en-US">
                            <a:latin typeface="Cambria Math"/>
                          </a:rPr>
                          <m:t>,</m:t>
                        </m:r>
                        <m:sSub>
                          <m:sSubPr>
                            <m:ctrlPr>
                              <a:rPr lang="en-US" i="1">
                                <a:latin typeface="Cambria Math"/>
                              </a:rPr>
                            </m:ctrlPr>
                          </m:sSubPr>
                          <m:e>
                            <m:r>
                              <a:rPr lang="en-US" i="1">
                                <a:latin typeface="Cambria Math"/>
                              </a:rPr>
                              <m:t>𝒙</m:t>
                            </m:r>
                          </m:e>
                          <m:sub>
                            <m:sSub>
                              <m:sSubPr>
                                <m:ctrlPr>
                                  <a:rPr lang="en-US" i="1">
                                    <a:latin typeface="Cambria Math"/>
                                  </a:rPr>
                                </m:ctrlPr>
                              </m:sSubPr>
                              <m:e>
                                <m:r>
                                  <a:rPr lang="en-US" i="1">
                                    <a:latin typeface="Cambria Math"/>
                                  </a:rPr>
                                  <m:t>𝑫</m:t>
                                </m:r>
                              </m:e>
                              <m:sub>
                                <m:r>
                                  <a:rPr lang="en-US" i="1">
                                    <a:latin typeface="Cambria Math"/>
                                  </a:rPr>
                                  <m:t>𝟏</m:t>
                                </m:r>
                              </m:sub>
                            </m:sSub>
                          </m:sub>
                        </m:sSub>
                      </m:e>
                    </m:d>
                  </m:oMath>
                </a14:m>
                <a:r>
                  <a:rPr lang="en-US" i="1" dirty="0"/>
                  <a:t>,</a:t>
                </a:r>
                <a:r>
                  <a:rPr lang="en-US" dirty="0"/>
                  <a:t> </a:t>
                </a:r>
                <a14:m>
                  <m:oMath xmlns:m="http://schemas.openxmlformats.org/officeDocument/2006/math">
                    <m:sSub>
                      <m:sSubPr>
                        <m:ctrlPr>
                          <a:rPr lang="en-US" i="1">
                            <a:latin typeface="Cambria Math"/>
                          </a:rPr>
                        </m:ctrlPr>
                      </m:sSubPr>
                      <m:e>
                        <m:r>
                          <a:rPr lang="en-US">
                            <a:latin typeface="Cambria Math"/>
                          </a:rPr>
                          <m:t>𝚽</m:t>
                        </m:r>
                      </m:e>
                      <m:sub>
                        <m:r>
                          <a:rPr lang="en-US">
                            <a:latin typeface="Cambria Math"/>
                          </a:rPr>
                          <m:t>𝟒</m:t>
                        </m:r>
                      </m:sub>
                    </m:sSub>
                    <m:d>
                      <m:dPr>
                        <m:ctrlPr>
                          <a:rPr lang="en-US" i="1">
                            <a:latin typeface="Cambria Math"/>
                          </a:rPr>
                        </m:ctrlPr>
                      </m:dPr>
                      <m:e>
                        <m:sSub>
                          <m:sSubPr>
                            <m:ctrlPr>
                              <a:rPr lang="en-US" i="1">
                                <a:latin typeface="Cambria Math"/>
                              </a:rPr>
                            </m:ctrlPr>
                          </m:sSubPr>
                          <m:e>
                            <m:r>
                              <a:rPr lang="en-US" i="1">
                                <a:latin typeface="Cambria Math"/>
                              </a:rPr>
                              <m:t>𝒙</m:t>
                            </m:r>
                          </m:e>
                          <m:sub>
                            <m:r>
                              <a:rPr lang="en-US" i="1">
                                <a:latin typeface="Cambria Math"/>
                              </a:rPr>
                              <m:t>𝑨</m:t>
                            </m:r>
                          </m:sub>
                        </m:sSub>
                        <m:r>
                          <a:rPr lang="en-US">
                            <a:latin typeface="Cambria Math"/>
                          </a:rPr>
                          <m:t>,</m:t>
                        </m:r>
                        <m:sSub>
                          <m:sSubPr>
                            <m:ctrlPr>
                              <a:rPr lang="en-US" i="1">
                                <a:latin typeface="Cambria Math"/>
                              </a:rPr>
                            </m:ctrlPr>
                          </m:sSubPr>
                          <m:e>
                            <m:r>
                              <a:rPr lang="en-US" i="1">
                                <a:latin typeface="Cambria Math"/>
                              </a:rPr>
                              <m:t>𝒙</m:t>
                            </m:r>
                          </m:e>
                          <m:sub>
                            <m:sSub>
                              <m:sSubPr>
                                <m:ctrlPr>
                                  <a:rPr lang="en-US" i="1">
                                    <a:latin typeface="Cambria Math"/>
                                  </a:rPr>
                                </m:ctrlPr>
                              </m:sSubPr>
                              <m:e>
                                <m:r>
                                  <a:rPr lang="en-US" i="1">
                                    <a:latin typeface="Cambria Math"/>
                                  </a:rPr>
                                  <m:t>𝑫</m:t>
                                </m:r>
                              </m:e>
                              <m:sub>
                                <m:r>
                                  <a:rPr lang="en-US" i="1">
                                    <a:latin typeface="Cambria Math"/>
                                  </a:rPr>
                                  <m:t>𝟐</m:t>
                                </m:r>
                              </m:sub>
                            </m:sSub>
                          </m:sub>
                        </m:sSub>
                      </m:e>
                    </m:d>
                  </m:oMath>
                </a14:m>
                <a:r>
                  <a:rPr lang="en-US" dirty="0" smtClean="0"/>
                  <a:t>,</a:t>
                </a:r>
              </a:p>
              <a:p>
                <a:endParaRPr lang="en-US" dirty="0"/>
              </a:p>
              <a:p>
                <a:pPr marL="911225" lvl="1" indent="-457200">
                  <a:buFont typeface="+mj-lt"/>
                  <a:buAutoNum type="arabicPeriod"/>
                </a:pPr>
                <a:r>
                  <a:rPr lang="en-US" dirty="0" smtClean="0"/>
                  <a:t>How should defenders play?</a:t>
                </a:r>
              </a:p>
              <a:p>
                <a:pPr marL="911225" lvl="1" indent="-457200">
                  <a:buFont typeface="+mj-lt"/>
                  <a:buAutoNum type="arabicPeriod"/>
                </a:pPr>
                <a:endParaRPr lang="en-US" dirty="0"/>
              </a:p>
              <a:p>
                <a:pPr marL="911225" lvl="1" indent="-457200">
                  <a:buFont typeface="+mj-lt"/>
                  <a:buAutoNum type="arabicPeriod"/>
                </a:pPr>
                <a:r>
                  <a:rPr lang="en-US" dirty="0" smtClean="0"/>
                  <a:t>How should the attacker play?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11D0641D-6455-4374-9517-F3B790035A30}" type="slidenum">
              <a:rPr lang="en-US" smtClean="0"/>
              <a:t>39</a:t>
            </a:fld>
            <a:endParaRPr lang="en-US"/>
          </a:p>
        </p:txBody>
      </p:sp>
    </p:spTree>
    <p:extLst>
      <p:ext uri="{BB962C8B-B14F-4D97-AF65-F5344CB8AC3E}">
        <p14:creationId xmlns:p14="http://schemas.microsoft.com/office/powerpoint/2010/main" val="792254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572" y="0"/>
            <a:ext cx="8229600" cy="1143000"/>
          </a:xfrm>
        </p:spPr>
        <p:txBody>
          <a:bodyPr/>
          <a:lstStyle/>
          <a:p>
            <a:r>
              <a:rPr lang="en-US" dirty="0" smtClean="0"/>
              <a:t>Multiplayer Reach-Avoid Game</a:t>
            </a:r>
            <a:endParaRPr lang="en-US" dirty="0"/>
          </a:p>
        </p:txBody>
      </p:sp>
      <p:sp>
        <p:nvSpPr>
          <p:cNvPr id="3" name="Slide Number Placeholder 2"/>
          <p:cNvSpPr>
            <a:spLocks noGrp="1"/>
          </p:cNvSpPr>
          <p:nvPr>
            <p:ph type="sldNum" sz="quarter" idx="10"/>
          </p:nvPr>
        </p:nvSpPr>
        <p:spPr>
          <a:xfrm>
            <a:off x="6489956" y="6381402"/>
            <a:ext cx="2133600" cy="365125"/>
          </a:xfrm>
        </p:spPr>
        <p:txBody>
          <a:bodyPr/>
          <a:lstStyle/>
          <a:p>
            <a:fld id="{11D0641D-6455-4374-9517-F3B790035A30}" type="slidenum">
              <a:rPr lang="en-US" smtClean="0"/>
              <a:t>4</a:t>
            </a:fld>
            <a:endParaRPr lang="en-US" dirty="0"/>
          </a:p>
        </p:txBody>
      </p:sp>
      <p:grpSp>
        <p:nvGrpSpPr>
          <p:cNvPr id="5" name="Group 4"/>
          <p:cNvGrpSpPr/>
          <p:nvPr/>
        </p:nvGrpSpPr>
        <p:grpSpPr>
          <a:xfrm>
            <a:off x="1219200" y="1219200"/>
            <a:ext cx="7620000" cy="5512972"/>
            <a:chOff x="804289" y="831708"/>
            <a:chExt cx="8047867" cy="5976664"/>
          </a:xfrm>
        </p:grpSpPr>
        <p:sp>
          <p:nvSpPr>
            <p:cNvPr id="29" name="Freeform 28"/>
            <p:cNvSpPr/>
            <p:nvPr/>
          </p:nvSpPr>
          <p:spPr>
            <a:xfrm>
              <a:off x="2371436" y="831708"/>
              <a:ext cx="6480720" cy="5976664"/>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1160" h="4771483">
                  <a:moveTo>
                    <a:pt x="2116052" y="261424"/>
                  </a:moveTo>
                  <a:cubicBezTo>
                    <a:pt x="2467628" y="151273"/>
                    <a:pt x="3033470" y="-61483"/>
                    <a:pt x="3419751" y="16980"/>
                  </a:cubicBezTo>
                  <a:cubicBezTo>
                    <a:pt x="3806032" y="95443"/>
                    <a:pt x="4231545" y="401753"/>
                    <a:pt x="4433739" y="732204"/>
                  </a:cubicBezTo>
                  <a:cubicBezTo>
                    <a:pt x="4635933" y="1062656"/>
                    <a:pt x="4729485" y="1540980"/>
                    <a:pt x="4632915" y="1999689"/>
                  </a:cubicBezTo>
                  <a:cubicBezTo>
                    <a:pt x="4536345" y="2458398"/>
                    <a:pt x="4009735" y="3060453"/>
                    <a:pt x="3854317" y="3484457"/>
                  </a:cubicBezTo>
                  <a:cubicBezTo>
                    <a:pt x="3698899" y="3908461"/>
                    <a:pt x="4035386" y="4350572"/>
                    <a:pt x="3700408" y="4543713"/>
                  </a:cubicBezTo>
                  <a:cubicBezTo>
                    <a:pt x="3365430" y="4736854"/>
                    <a:pt x="2316737" y="4890762"/>
                    <a:pt x="1844448" y="4643301"/>
                  </a:cubicBezTo>
                  <a:cubicBezTo>
                    <a:pt x="1372159" y="4395840"/>
                    <a:pt x="1172982" y="3445226"/>
                    <a:pt x="866673" y="3058945"/>
                  </a:cubicBezTo>
                  <a:cubicBezTo>
                    <a:pt x="560364" y="2672664"/>
                    <a:pt x="65441" y="2666628"/>
                    <a:pt x="6594" y="2325614"/>
                  </a:cubicBezTo>
                  <a:cubicBezTo>
                    <a:pt x="-52253" y="1984600"/>
                    <a:pt x="296305" y="1287483"/>
                    <a:pt x="513588" y="1012861"/>
                  </a:cubicBezTo>
                  <a:cubicBezTo>
                    <a:pt x="730871" y="738239"/>
                    <a:pt x="1043216" y="801614"/>
                    <a:pt x="1310293" y="677883"/>
                  </a:cubicBezTo>
                  <a:cubicBezTo>
                    <a:pt x="1577370" y="554152"/>
                    <a:pt x="1764476" y="371575"/>
                    <a:pt x="2116052" y="261424"/>
                  </a:cubicBezTo>
                  <a:close/>
                </a:path>
              </a:pathLst>
            </a:cu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CA" dirty="0"/>
            </a:p>
          </p:txBody>
        </p:sp>
        <mc:AlternateContent xmlns:mc="http://schemas.openxmlformats.org/markup-compatibility/2006" xmlns:a14="http://schemas.microsoft.com/office/drawing/2010/main">
          <mc:Choice Requires="a14">
            <p:sp>
              <p:nvSpPr>
                <p:cNvPr id="30" name="Oval 29"/>
                <p:cNvSpPr/>
                <p:nvPr/>
              </p:nvSpPr>
              <p:spPr>
                <a:xfrm rot="1977258" flipH="1">
                  <a:off x="5817079" y="4036920"/>
                  <a:ext cx="1580657" cy="43208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m:rPr>
                                <m:sty m:val="p"/>
                              </m:rPr>
                              <a:rPr lang="en-US" b="0" i="0" smtClean="0">
                                <a:latin typeface="Cambria Math"/>
                              </a:rPr>
                              <m:t>Ω</m:t>
                            </m:r>
                          </m:e>
                          <m:sub>
                            <m:r>
                              <a:rPr lang="en-US" b="0" i="1" smtClean="0">
                                <a:latin typeface="Cambria Math"/>
                              </a:rPr>
                              <m:t>𝑜𝑏𝑠</m:t>
                            </m:r>
                          </m:sub>
                        </m:sSub>
                      </m:oMath>
                    </m:oMathPara>
                  </a14:m>
                  <a:endParaRPr lang="en-CA" dirty="0"/>
                </a:p>
              </p:txBody>
            </p:sp>
          </mc:Choice>
          <mc:Fallback xmlns="">
            <p:sp>
              <p:nvSpPr>
                <p:cNvPr id="30" name="Oval 29"/>
                <p:cNvSpPr>
                  <a:spLocks noRot="1" noChangeAspect="1" noMove="1" noResize="1" noEditPoints="1" noAdjustHandles="1" noChangeArrowheads="1" noChangeShapeType="1" noTextEdit="1"/>
                </p:cNvSpPr>
                <p:nvPr/>
              </p:nvSpPr>
              <p:spPr>
                <a:xfrm rot="1977258" flipH="1">
                  <a:off x="5817079" y="4036920"/>
                  <a:ext cx="1580657" cy="432080"/>
                </a:xfrm>
                <a:prstGeom prst="ellipse">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Oval 30"/>
                <p:cNvSpPr/>
                <p:nvPr/>
              </p:nvSpPr>
              <p:spPr>
                <a:xfrm>
                  <a:off x="4387660" y="2124079"/>
                  <a:ext cx="1104905" cy="578133"/>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m:rPr>
                                <m:sty m:val="p"/>
                              </m:rPr>
                              <a:rPr lang="en-US">
                                <a:latin typeface="Cambria Math"/>
                              </a:rPr>
                              <m:t>Ω</m:t>
                            </m:r>
                          </m:e>
                          <m:sub>
                            <m:r>
                              <a:rPr lang="en-US" b="0" i="1" smtClean="0">
                                <a:latin typeface="Cambria Math"/>
                              </a:rPr>
                              <m:t>𝑜𝑏𝑠</m:t>
                            </m:r>
                          </m:sub>
                        </m:sSub>
                      </m:oMath>
                    </m:oMathPara>
                  </a14:m>
                  <a:endParaRPr lang="en-CA" dirty="0"/>
                </a:p>
              </p:txBody>
            </p:sp>
          </mc:Choice>
          <mc:Fallback xmlns="">
            <p:sp>
              <p:nvSpPr>
                <p:cNvPr id="31" name="Oval 30"/>
                <p:cNvSpPr>
                  <a:spLocks noRot="1" noChangeAspect="1" noMove="1" noResize="1" noEditPoints="1" noAdjustHandles="1" noChangeArrowheads="1" noChangeShapeType="1" noTextEdit="1"/>
                </p:cNvSpPr>
                <p:nvPr/>
              </p:nvSpPr>
              <p:spPr>
                <a:xfrm>
                  <a:off x="4387660" y="2124079"/>
                  <a:ext cx="1104905" cy="578133"/>
                </a:xfrm>
                <a:prstGeom prst="ellipse">
                  <a:avLst/>
                </a:prstGeom>
                <a:blipFill rotWithShape="1">
                  <a:blip r:embed="rId4"/>
                  <a:stretch>
                    <a:fillRect/>
                  </a:stretch>
                </a:blipFill>
              </p:spPr>
              <p:txBody>
                <a:bodyPr/>
                <a:lstStyle/>
                <a:p>
                  <a:r>
                    <a:rPr lang="en-US">
                      <a:noFill/>
                    </a:rPr>
                    <a:t> </a:t>
                  </a:r>
                </a:p>
              </p:txBody>
            </p:sp>
          </mc:Fallback>
        </mc:AlternateContent>
        <p:sp>
          <p:nvSpPr>
            <p:cNvPr id="32" name="TextBox 31"/>
            <p:cNvSpPr txBox="1"/>
            <p:nvPr/>
          </p:nvSpPr>
          <p:spPr>
            <a:xfrm>
              <a:off x="1092289" y="1444816"/>
              <a:ext cx="1512168" cy="1200329"/>
            </a:xfrm>
            <a:prstGeom prst="rect">
              <a:avLst/>
            </a:prstGeom>
            <a:noFill/>
          </p:spPr>
          <p:txBody>
            <a:bodyPr wrap="square" rtlCol="0">
              <a:spAutoFit/>
            </a:bodyPr>
            <a:lstStyle/>
            <a:p>
              <a:r>
                <a:rPr lang="en-CA" dirty="0" smtClean="0"/>
                <a:t>= target</a:t>
              </a:r>
            </a:p>
            <a:p>
              <a:r>
                <a:rPr lang="en-CA" dirty="0" smtClean="0"/>
                <a:t>= defender</a:t>
              </a:r>
            </a:p>
            <a:p>
              <a:r>
                <a:rPr lang="en-CA" dirty="0" smtClean="0"/>
                <a:t>= attacker</a:t>
              </a:r>
            </a:p>
            <a:p>
              <a:r>
                <a:rPr lang="en-CA" dirty="0" smtClean="0"/>
                <a:t>= obstacles</a:t>
              </a:r>
            </a:p>
          </p:txBody>
        </p:sp>
        <p:sp>
          <p:nvSpPr>
            <p:cNvPr id="33" name="Oval 32"/>
            <p:cNvSpPr/>
            <p:nvPr/>
          </p:nvSpPr>
          <p:spPr>
            <a:xfrm>
              <a:off x="804289" y="1479780"/>
              <a:ext cx="288000" cy="2880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CA"/>
            </a:p>
          </p:txBody>
        </p:sp>
        <p:sp>
          <p:nvSpPr>
            <p:cNvPr id="34" name="Oval 33"/>
            <p:cNvSpPr/>
            <p:nvPr/>
          </p:nvSpPr>
          <p:spPr>
            <a:xfrm>
              <a:off x="923539" y="1893157"/>
              <a:ext cx="90000" cy="90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35" name="Oval 34"/>
            <p:cNvSpPr/>
            <p:nvPr/>
          </p:nvSpPr>
          <p:spPr>
            <a:xfrm>
              <a:off x="924844" y="2135985"/>
              <a:ext cx="90000" cy="9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36" name="Oval 35"/>
            <p:cNvSpPr/>
            <p:nvPr/>
          </p:nvSpPr>
          <p:spPr>
            <a:xfrm>
              <a:off x="6835932" y="3423996"/>
              <a:ext cx="288000" cy="2880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CA" dirty="0"/>
            </a:p>
          </p:txBody>
        </p:sp>
        <p:sp>
          <p:nvSpPr>
            <p:cNvPr id="37" name="Oval 36"/>
            <p:cNvSpPr/>
            <p:nvPr/>
          </p:nvSpPr>
          <p:spPr>
            <a:xfrm>
              <a:off x="3883604" y="3276187"/>
              <a:ext cx="90000" cy="9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38" name="Oval 37"/>
            <p:cNvSpPr/>
            <p:nvPr/>
          </p:nvSpPr>
          <p:spPr>
            <a:xfrm>
              <a:off x="6622468" y="2323146"/>
              <a:ext cx="90000" cy="90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39" name="Oval 38"/>
            <p:cNvSpPr/>
            <p:nvPr/>
          </p:nvSpPr>
          <p:spPr>
            <a:xfrm>
              <a:off x="5136759" y="3345312"/>
              <a:ext cx="90000" cy="9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40" name="Oval 39"/>
            <p:cNvSpPr/>
            <p:nvPr/>
          </p:nvSpPr>
          <p:spPr>
            <a:xfrm>
              <a:off x="5149939" y="5152188"/>
              <a:ext cx="90000" cy="9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41" name="Oval 40"/>
            <p:cNvSpPr/>
            <p:nvPr/>
          </p:nvSpPr>
          <p:spPr>
            <a:xfrm>
              <a:off x="6704986" y="4864156"/>
              <a:ext cx="90000" cy="9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42" name="Oval 41"/>
            <p:cNvSpPr/>
            <p:nvPr/>
          </p:nvSpPr>
          <p:spPr>
            <a:xfrm>
              <a:off x="7988060" y="2495069"/>
              <a:ext cx="90000" cy="90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43" name="Oval 42"/>
            <p:cNvSpPr/>
            <p:nvPr/>
          </p:nvSpPr>
          <p:spPr>
            <a:xfrm>
              <a:off x="6175345" y="1546182"/>
              <a:ext cx="90000" cy="90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44" name="Oval 43"/>
            <p:cNvSpPr/>
            <p:nvPr/>
          </p:nvSpPr>
          <p:spPr>
            <a:xfrm>
              <a:off x="7700028" y="3300312"/>
              <a:ext cx="90000" cy="90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45" name="Oval 44"/>
            <p:cNvSpPr/>
            <p:nvPr/>
          </p:nvSpPr>
          <p:spPr>
            <a:xfrm>
              <a:off x="874240" y="2334644"/>
              <a:ext cx="216024" cy="216024"/>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46" name="TextBox 45"/>
                <p:cNvSpPr txBox="1"/>
                <p:nvPr/>
              </p:nvSpPr>
              <p:spPr>
                <a:xfrm>
                  <a:off x="2947500" y="2368146"/>
                  <a:ext cx="57606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a:rPr>
                          <m:t>Ω</m:t>
                        </m:r>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2947500" y="2368146"/>
                  <a:ext cx="576064" cy="3693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3163524" y="1551788"/>
                  <a:ext cx="57606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m:t>
                        </m:r>
                        <m:r>
                          <m:rPr>
                            <m:sty m:val="p"/>
                          </m:rPr>
                          <a:rPr lang="en-US" b="0" i="0" smtClean="0">
                            <a:latin typeface="Cambria Math"/>
                          </a:rPr>
                          <m:t>Ω</m:t>
                        </m:r>
                      </m:oMath>
                    </m:oMathPara>
                  </a14:m>
                  <a:endParaRPr lang="en-US" dirty="0"/>
                </a:p>
              </p:txBody>
            </p:sp>
          </mc:Choice>
          <mc:Fallback xmlns="">
            <p:sp>
              <p:nvSpPr>
                <p:cNvPr id="47" name="TextBox 46"/>
                <p:cNvSpPr txBox="1">
                  <a:spLocks noRot="1" noChangeAspect="1" noMove="1" noResize="1" noEditPoints="1" noAdjustHandles="1" noChangeArrowheads="1" noChangeShapeType="1" noTextEdit="1"/>
                </p:cNvSpPr>
                <p:nvPr/>
              </p:nvSpPr>
              <p:spPr>
                <a:xfrm>
                  <a:off x="3163524" y="1551788"/>
                  <a:ext cx="576064" cy="369332"/>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6547244" y="3250646"/>
                  <a:ext cx="57606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𝒯</m:t>
                        </m:r>
                      </m:oMath>
                    </m:oMathPara>
                  </a14:m>
                  <a:endParaRPr lang="en-US" i="1" dirty="0"/>
                </a:p>
              </p:txBody>
            </p:sp>
          </mc:Choice>
          <mc:Fallback xmlns="">
            <p:sp>
              <p:nvSpPr>
                <p:cNvPr id="48" name="TextBox 47"/>
                <p:cNvSpPr txBox="1">
                  <a:spLocks noRot="1" noChangeAspect="1" noMove="1" noResize="1" noEditPoints="1" noAdjustHandles="1" noChangeArrowheads="1" noChangeShapeType="1" noTextEdit="1"/>
                </p:cNvSpPr>
                <p:nvPr/>
              </p:nvSpPr>
              <p:spPr>
                <a:xfrm>
                  <a:off x="6547244" y="3250646"/>
                  <a:ext cx="576064"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6728986" y="1919522"/>
                  <a:ext cx="12830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𝐷</m:t>
                            </m:r>
                          </m:e>
                          <m:sub>
                            <m:r>
                              <a:rPr lang="en-US" b="0" i="1" smtClean="0">
                                <a:latin typeface="Cambria Math"/>
                              </a:rPr>
                              <m:t>1</m:t>
                            </m:r>
                          </m:sub>
                        </m:sSub>
                        <m:r>
                          <a:rPr lang="en-US" b="0" i="1" smtClean="0">
                            <a:latin typeface="Cambria Math"/>
                          </a:rPr>
                          <m:t>,…,</m:t>
                        </m:r>
                        <m:sSub>
                          <m:sSubPr>
                            <m:ctrlPr>
                              <a:rPr lang="en-US" b="0" i="1" smtClean="0">
                                <a:latin typeface="Cambria Math"/>
                              </a:rPr>
                            </m:ctrlPr>
                          </m:sSubPr>
                          <m:e>
                            <m:r>
                              <a:rPr lang="en-US" b="0" i="1" smtClean="0">
                                <a:latin typeface="Cambria Math"/>
                              </a:rPr>
                              <m:t>𝐷</m:t>
                            </m:r>
                          </m:e>
                          <m:sub>
                            <m:r>
                              <a:rPr lang="en-US" b="0" i="1" smtClean="0">
                                <a:latin typeface="Cambria Math"/>
                              </a:rPr>
                              <m:t>𝑛</m:t>
                            </m:r>
                          </m:sub>
                        </m:sSub>
                      </m:oMath>
                    </m:oMathPara>
                  </a14:m>
                  <a:endParaRPr lang="en-US" dirty="0"/>
                </a:p>
              </p:txBody>
            </p:sp>
          </mc:Choice>
          <mc:Fallback xmlns="">
            <p:sp>
              <p:nvSpPr>
                <p:cNvPr id="49" name="TextBox 48"/>
                <p:cNvSpPr txBox="1">
                  <a:spLocks noRot="1" noChangeAspect="1" noMove="1" noResize="1" noEditPoints="1" noAdjustHandles="1" noChangeArrowheads="1" noChangeShapeType="1" noTextEdit="1"/>
                </p:cNvSpPr>
                <p:nvPr/>
              </p:nvSpPr>
              <p:spPr>
                <a:xfrm>
                  <a:off x="6728986" y="1919522"/>
                  <a:ext cx="1283074" cy="369332"/>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3978380" y="4068294"/>
                  <a:ext cx="12830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𝐴</m:t>
                            </m:r>
                          </m:e>
                          <m:sub>
                            <m:r>
                              <a:rPr lang="en-US" b="0" i="1" smtClean="0">
                                <a:latin typeface="Cambria Math"/>
                              </a:rPr>
                              <m:t>1</m:t>
                            </m:r>
                          </m:sub>
                        </m:sSub>
                        <m:r>
                          <a:rPr lang="en-US" b="0" i="1" smtClean="0">
                            <a:latin typeface="Cambria Math"/>
                          </a:rPr>
                          <m:t>,…,</m:t>
                        </m:r>
                        <m:sSub>
                          <m:sSubPr>
                            <m:ctrlPr>
                              <a:rPr lang="en-US" b="0" i="1" smtClean="0">
                                <a:latin typeface="Cambria Math"/>
                              </a:rPr>
                            </m:ctrlPr>
                          </m:sSubPr>
                          <m:e>
                            <m:r>
                              <a:rPr lang="en-US" b="0" i="1" smtClean="0">
                                <a:latin typeface="Cambria Math"/>
                              </a:rPr>
                              <m:t>𝐴</m:t>
                            </m:r>
                          </m:e>
                          <m:sub>
                            <m:r>
                              <a:rPr lang="en-US" b="0" i="1" smtClean="0">
                                <a:latin typeface="Cambria Math"/>
                              </a:rPr>
                              <m:t>𝑛</m:t>
                            </m:r>
                          </m:sub>
                        </m:sSub>
                      </m:oMath>
                    </m:oMathPara>
                  </a14:m>
                  <a:endParaRPr lang="en-US" dirty="0"/>
                </a:p>
              </p:txBody>
            </p:sp>
          </mc:Choice>
          <mc:Fallback xmlns="">
            <p:sp>
              <p:nvSpPr>
                <p:cNvPr id="50" name="TextBox 49"/>
                <p:cNvSpPr txBox="1">
                  <a:spLocks noRot="1" noChangeAspect="1" noMove="1" noResize="1" noEditPoints="1" noAdjustHandles="1" noChangeArrowheads="1" noChangeShapeType="1" noTextEdit="1"/>
                </p:cNvSpPr>
                <p:nvPr/>
              </p:nvSpPr>
              <p:spPr>
                <a:xfrm>
                  <a:off x="3978380" y="4068294"/>
                  <a:ext cx="1283074" cy="369332"/>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4619917" y="1680193"/>
                  <a:ext cx="1153213" cy="3915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m:rPr>
                                <m:sty m:val="p"/>
                              </m:rPr>
                              <a:rPr lang="en-US" b="0" i="0" smtClean="0">
                                <a:latin typeface="Cambria Math"/>
                              </a:rPr>
                              <m:t>Ω</m:t>
                            </m:r>
                          </m:e>
                          <m:sub>
                            <m:r>
                              <a:rPr lang="en-US" b="0" i="1" smtClean="0">
                                <a:latin typeface="Cambria Math"/>
                              </a:rPr>
                              <m:t>𝑓𝑟𝑒𝑒</m:t>
                            </m:r>
                          </m:sub>
                        </m:sSub>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4619917" y="1680193"/>
                  <a:ext cx="1153213" cy="391582"/>
                </a:xfrm>
                <a:prstGeom prst="rect">
                  <a:avLst/>
                </a:prstGeom>
                <a:blipFill rotWithShape="1">
                  <a:blip r:embed="rId10"/>
                  <a:stretch>
                    <a:fillRect b="-9375"/>
                  </a:stretch>
                </a:blipFill>
              </p:spPr>
              <p:txBody>
                <a:bodyPr/>
                <a:lstStyle/>
                <a:p>
                  <a:r>
                    <a:rPr lang="en-US">
                      <a:noFill/>
                    </a:rPr>
                    <a:t> </a:t>
                  </a:r>
                </a:p>
              </p:txBody>
            </p:sp>
          </mc:Fallback>
        </mc:AlternateContent>
      </p:grpSp>
    </p:spTree>
    <p:extLst>
      <p:ext uri="{BB962C8B-B14F-4D97-AF65-F5344CB8AC3E}">
        <p14:creationId xmlns:p14="http://schemas.microsoft.com/office/powerpoint/2010/main" val="198468436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3328"/>
            <a:ext cx="8194675" cy="564257"/>
          </a:xfrm>
        </p:spPr>
        <p:txBody>
          <a:bodyPr/>
          <a:lstStyle/>
          <a:p>
            <a:r>
              <a:rPr lang="en-US" dirty="0" smtClean="0"/>
              <a:t>Problem 1: Defenders’ strategy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Defenders’ controls are based on </a:t>
                </a:r>
                <a14:m>
                  <m:oMath xmlns:m="http://schemas.openxmlformats.org/officeDocument/2006/math">
                    <m:sSub>
                      <m:sSubPr>
                        <m:ctrlPr>
                          <a:rPr lang="en-US" i="1">
                            <a:latin typeface="Cambria Math"/>
                          </a:rPr>
                        </m:ctrlPr>
                      </m:sSubPr>
                      <m:e>
                        <m:r>
                          <a:rPr lang="en-US">
                            <a:latin typeface="Cambria Math"/>
                          </a:rPr>
                          <m:t>𝚽</m:t>
                        </m:r>
                      </m:e>
                      <m:sub>
                        <m:r>
                          <a:rPr lang="en-US">
                            <a:latin typeface="Cambria Math"/>
                          </a:rPr>
                          <m:t>𝟒</m:t>
                        </m:r>
                      </m:sub>
                    </m:sSub>
                    <m:d>
                      <m:dPr>
                        <m:ctrlPr>
                          <a:rPr lang="en-US" i="1">
                            <a:latin typeface="Cambria Math"/>
                          </a:rPr>
                        </m:ctrlPr>
                      </m:dPr>
                      <m:e>
                        <m:sSub>
                          <m:sSubPr>
                            <m:ctrlPr>
                              <a:rPr lang="en-US" i="1">
                                <a:latin typeface="Cambria Math"/>
                              </a:rPr>
                            </m:ctrlPr>
                          </m:sSubPr>
                          <m:e>
                            <m:r>
                              <a:rPr lang="en-US" i="1">
                                <a:latin typeface="Cambria Math"/>
                              </a:rPr>
                              <m:t>𝒙</m:t>
                            </m:r>
                          </m:e>
                          <m:sub>
                            <m:r>
                              <a:rPr lang="en-US" i="1">
                                <a:latin typeface="Cambria Math"/>
                              </a:rPr>
                              <m:t>𝑨</m:t>
                            </m:r>
                          </m:sub>
                        </m:sSub>
                        <m:r>
                          <a:rPr lang="en-US">
                            <a:latin typeface="Cambria Math"/>
                          </a:rPr>
                          <m:t>,</m:t>
                        </m:r>
                        <m:sSub>
                          <m:sSubPr>
                            <m:ctrlPr>
                              <a:rPr lang="en-US" i="1">
                                <a:latin typeface="Cambria Math"/>
                              </a:rPr>
                            </m:ctrlPr>
                          </m:sSubPr>
                          <m:e>
                            <m:r>
                              <a:rPr lang="en-US" i="1">
                                <a:latin typeface="Cambria Math"/>
                              </a:rPr>
                              <m:t>𝒙</m:t>
                            </m:r>
                          </m:e>
                          <m:sub>
                            <m:sSub>
                              <m:sSubPr>
                                <m:ctrlPr>
                                  <a:rPr lang="en-US" i="1">
                                    <a:latin typeface="Cambria Math"/>
                                  </a:rPr>
                                </m:ctrlPr>
                              </m:sSubPr>
                              <m:e>
                                <m:r>
                                  <a:rPr lang="en-US" i="1">
                                    <a:latin typeface="Cambria Math"/>
                                  </a:rPr>
                                  <m:t>𝑫</m:t>
                                </m:r>
                              </m:e>
                              <m:sub>
                                <m:r>
                                  <a:rPr lang="en-US" i="1">
                                    <a:latin typeface="Cambria Math"/>
                                  </a:rPr>
                                  <m:t>𝟏</m:t>
                                </m:r>
                              </m:sub>
                            </m:sSub>
                          </m:sub>
                        </m:sSub>
                      </m:e>
                    </m:d>
                  </m:oMath>
                </a14:m>
                <a:r>
                  <a:rPr lang="en-US" i="1" dirty="0"/>
                  <a:t>,</a:t>
                </a:r>
                <a:r>
                  <a:rPr lang="en-US" dirty="0"/>
                  <a:t> </a:t>
                </a:r>
                <a14:m>
                  <m:oMath xmlns:m="http://schemas.openxmlformats.org/officeDocument/2006/math">
                    <m:sSub>
                      <m:sSubPr>
                        <m:ctrlPr>
                          <a:rPr lang="en-US" i="1">
                            <a:latin typeface="Cambria Math"/>
                          </a:rPr>
                        </m:ctrlPr>
                      </m:sSubPr>
                      <m:e>
                        <m:r>
                          <a:rPr lang="en-US">
                            <a:latin typeface="Cambria Math"/>
                          </a:rPr>
                          <m:t>𝚽</m:t>
                        </m:r>
                      </m:e>
                      <m:sub>
                        <m:r>
                          <a:rPr lang="en-US">
                            <a:latin typeface="Cambria Math"/>
                          </a:rPr>
                          <m:t>𝟒</m:t>
                        </m:r>
                      </m:sub>
                    </m:sSub>
                    <m:d>
                      <m:dPr>
                        <m:ctrlPr>
                          <a:rPr lang="en-US" i="1">
                            <a:latin typeface="Cambria Math"/>
                          </a:rPr>
                        </m:ctrlPr>
                      </m:dPr>
                      <m:e>
                        <m:sSub>
                          <m:sSubPr>
                            <m:ctrlPr>
                              <a:rPr lang="en-US" i="1">
                                <a:latin typeface="Cambria Math"/>
                              </a:rPr>
                            </m:ctrlPr>
                          </m:sSubPr>
                          <m:e>
                            <m:r>
                              <a:rPr lang="en-US" i="1">
                                <a:latin typeface="Cambria Math"/>
                              </a:rPr>
                              <m:t>𝒙</m:t>
                            </m:r>
                          </m:e>
                          <m:sub>
                            <m:r>
                              <a:rPr lang="en-US" i="1">
                                <a:latin typeface="Cambria Math"/>
                              </a:rPr>
                              <m:t>𝑨</m:t>
                            </m:r>
                          </m:sub>
                        </m:sSub>
                        <m:r>
                          <a:rPr lang="en-US">
                            <a:latin typeface="Cambria Math"/>
                          </a:rPr>
                          <m:t>,</m:t>
                        </m:r>
                        <m:sSub>
                          <m:sSubPr>
                            <m:ctrlPr>
                              <a:rPr lang="en-US" i="1">
                                <a:latin typeface="Cambria Math"/>
                              </a:rPr>
                            </m:ctrlPr>
                          </m:sSubPr>
                          <m:e>
                            <m:r>
                              <a:rPr lang="en-US" i="1">
                                <a:latin typeface="Cambria Math"/>
                              </a:rPr>
                              <m:t>𝒙</m:t>
                            </m:r>
                          </m:e>
                          <m:sub>
                            <m:sSub>
                              <m:sSubPr>
                                <m:ctrlPr>
                                  <a:rPr lang="en-US" i="1">
                                    <a:latin typeface="Cambria Math"/>
                                  </a:rPr>
                                </m:ctrlPr>
                              </m:sSubPr>
                              <m:e>
                                <m:r>
                                  <a:rPr lang="en-US" i="1">
                                    <a:latin typeface="Cambria Math"/>
                                  </a:rPr>
                                  <m:t>𝑫</m:t>
                                </m:r>
                              </m:e>
                              <m:sub>
                                <m:r>
                                  <a:rPr lang="en-US" i="1">
                                    <a:latin typeface="Cambria Math"/>
                                  </a:rPr>
                                  <m:t>𝟐</m:t>
                                </m:r>
                              </m:sub>
                            </m:sSub>
                          </m:sub>
                        </m:sSub>
                      </m:e>
                    </m:d>
                  </m:oMath>
                </a14:m>
                <a:endParaRPr lang="en-US" dirty="0" smtClean="0"/>
              </a:p>
              <a:p>
                <a:endParaRPr lang="en-US" dirty="0" smtClean="0"/>
              </a:p>
              <a:p>
                <a:pPr lvl="1"/>
                <a:r>
                  <a:rPr lang="en-US" dirty="0" smtClean="0"/>
                  <a:t>In 1 vs. 1, a defender would maximize </a:t>
                </a:r>
                <a14:m>
                  <m:oMath xmlns:m="http://schemas.openxmlformats.org/officeDocument/2006/math">
                    <m:sSub>
                      <m:sSubPr>
                        <m:ctrlPr>
                          <a:rPr lang="en-US" i="1">
                            <a:latin typeface="Cambria Math"/>
                          </a:rPr>
                        </m:ctrlPr>
                      </m:sSubPr>
                      <m:e>
                        <m:acc>
                          <m:accPr>
                            <m:chr m:val="̇"/>
                            <m:ctrlPr>
                              <a:rPr lang="en-US" b="1" i="1" smtClean="0">
                                <a:latin typeface="Cambria Math"/>
                              </a:rPr>
                            </m:ctrlPr>
                          </m:accPr>
                          <m:e>
                            <m:r>
                              <a:rPr lang="en-US">
                                <a:latin typeface="Cambria Math"/>
                              </a:rPr>
                              <m:t>𝚽</m:t>
                            </m:r>
                          </m:e>
                        </m:acc>
                      </m:e>
                      <m:sub>
                        <m:r>
                          <a:rPr lang="en-US">
                            <a:latin typeface="Cambria Math"/>
                          </a:rPr>
                          <m:t>𝟒</m:t>
                        </m:r>
                      </m:sub>
                    </m:sSub>
                  </m:oMath>
                </a14:m>
                <a:endParaRPr lang="en-US" dirty="0" smtClean="0"/>
              </a:p>
              <a:p>
                <a:pPr lvl="1"/>
                <a:endParaRPr lang="en-US" dirty="0" smtClean="0"/>
              </a:p>
              <a:p>
                <a:pPr lvl="1"/>
                <a:r>
                  <a:rPr lang="en-US" dirty="0" smtClean="0"/>
                  <a:t>Individually maximizing </a:t>
                </a:r>
                <a14:m>
                  <m:oMath xmlns:m="http://schemas.openxmlformats.org/officeDocument/2006/math">
                    <m:sSub>
                      <m:sSubPr>
                        <m:ctrlPr>
                          <a:rPr lang="en-US" i="1">
                            <a:latin typeface="Cambria Math"/>
                          </a:rPr>
                        </m:ctrlPr>
                      </m:sSubPr>
                      <m:e>
                        <m:acc>
                          <m:accPr>
                            <m:chr m:val="̇"/>
                            <m:ctrlPr>
                              <a:rPr lang="en-US" i="1">
                                <a:latin typeface="Cambria Math"/>
                              </a:rPr>
                            </m:ctrlPr>
                          </m:accPr>
                          <m:e>
                            <m:r>
                              <a:rPr lang="en-US">
                                <a:latin typeface="Cambria Math"/>
                              </a:rPr>
                              <m:t>𝚽</m:t>
                            </m:r>
                          </m:e>
                        </m:acc>
                      </m:e>
                      <m:sub>
                        <m:r>
                          <a:rPr lang="en-US">
                            <a:latin typeface="Cambria Math"/>
                          </a:rPr>
                          <m:t>𝟒</m:t>
                        </m:r>
                      </m:sub>
                    </m:sSub>
                  </m:oMath>
                </a14:m>
                <a:r>
                  <a:rPr lang="en-US" dirty="0" smtClean="0"/>
                  <a:t> is not optimal</a:t>
                </a:r>
              </a:p>
              <a:p>
                <a:pPr lvl="1"/>
                <a:endParaRPr lang="en-US" dirty="0" smtClean="0"/>
              </a:p>
              <a:p>
                <a:pPr lvl="1"/>
                <a:r>
                  <a:rPr lang="en-US" dirty="0" smtClean="0"/>
                  <a:t>What joint objective based on </a:t>
                </a:r>
                <a14:m>
                  <m:oMath xmlns:m="http://schemas.openxmlformats.org/officeDocument/2006/math">
                    <m:sSub>
                      <m:sSubPr>
                        <m:ctrlPr>
                          <a:rPr lang="en-US" b="1" i="1" smtClean="0">
                            <a:latin typeface="Cambria Math"/>
                          </a:rPr>
                        </m:ctrlPr>
                      </m:sSubPr>
                      <m:e>
                        <m:r>
                          <a:rPr lang="en-US" b="1" i="0" smtClean="0">
                            <a:latin typeface="Cambria Math"/>
                          </a:rPr>
                          <m:t>𝚽</m:t>
                        </m:r>
                      </m:e>
                      <m:sub>
                        <m:r>
                          <a:rPr lang="en-US" b="1" i="0" smtClean="0">
                            <a:latin typeface="Cambria Math"/>
                          </a:rPr>
                          <m:t>𝟒</m:t>
                        </m:r>
                      </m:sub>
                    </m:sSub>
                  </m:oMath>
                </a14:m>
                <a:r>
                  <a:rPr lang="en-US" dirty="0" smtClean="0"/>
                  <a:t> should defenders optimize?</a:t>
                </a:r>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11D0641D-6455-4374-9517-F3B790035A30}" type="slidenum">
              <a:rPr lang="en-US" smtClean="0"/>
              <a:t>40</a:t>
            </a:fld>
            <a:endParaRPr lang="en-US"/>
          </a:p>
        </p:txBody>
      </p:sp>
      <p:grpSp>
        <p:nvGrpSpPr>
          <p:cNvPr id="7" name="Group 6"/>
          <p:cNvGrpSpPr/>
          <p:nvPr/>
        </p:nvGrpSpPr>
        <p:grpSpPr>
          <a:xfrm>
            <a:off x="5715000" y="4191000"/>
            <a:ext cx="2590800" cy="2362200"/>
            <a:chOff x="5486400" y="3581400"/>
            <a:chExt cx="2590800" cy="2362200"/>
          </a:xfrm>
        </p:grpSpPr>
        <p:sp>
          <p:nvSpPr>
            <p:cNvPr id="5" name="Rectangle 4"/>
            <p:cNvSpPr/>
            <p:nvPr/>
          </p:nvSpPr>
          <p:spPr bwMode="auto">
            <a:xfrm>
              <a:off x="5486400" y="3581400"/>
              <a:ext cx="2590800" cy="2362200"/>
            </a:xfrm>
            <a:prstGeom prst="rect">
              <a:avLst/>
            </a:prstGeom>
            <a:ln>
              <a:headEnd type="none" w="sm" len="sm"/>
              <a:tailEnd type="none" w="sm" len="sm"/>
            </a:ln>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smtClean="0">
                <a:ln>
                  <a:noFill/>
                </a:ln>
                <a:solidFill>
                  <a:schemeClr val="accent2"/>
                </a:solidFill>
                <a:effectLst/>
                <a:latin typeface="Arial" charset="0"/>
                <a:ea typeface="Gulim" pitchFamily="50" charset="-127"/>
              </a:endParaRPr>
            </a:p>
          </p:txBody>
        </p:sp>
        <p:sp>
          <p:nvSpPr>
            <p:cNvPr id="6" name="Rectangle 5"/>
            <p:cNvSpPr/>
            <p:nvPr/>
          </p:nvSpPr>
          <p:spPr bwMode="auto">
            <a:xfrm>
              <a:off x="6629400" y="3886200"/>
              <a:ext cx="304800" cy="1295400"/>
            </a:xfrm>
            <a:prstGeom prst="rect">
              <a:avLst/>
            </a:prstGeom>
            <a:ln>
              <a:headEnd type="none" w="sm" len="sm"/>
              <a:tailEnd type="none" w="sm" len="sm"/>
            </a:ln>
            <a:extLst/>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smtClean="0">
                <a:ln>
                  <a:noFill/>
                </a:ln>
                <a:solidFill>
                  <a:schemeClr val="accent2"/>
                </a:solidFill>
                <a:effectLst/>
                <a:latin typeface="Arial" charset="0"/>
                <a:ea typeface="Gulim" pitchFamily="50" charset="-127"/>
              </a:endParaRPr>
            </a:p>
          </p:txBody>
        </p:sp>
        <p:sp>
          <p:nvSpPr>
            <p:cNvPr id="8" name="Rectangle 7"/>
            <p:cNvSpPr/>
            <p:nvPr/>
          </p:nvSpPr>
          <p:spPr bwMode="auto">
            <a:xfrm>
              <a:off x="6629400" y="5486400"/>
              <a:ext cx="304800" cy="457200"/>
            </a:xfrm>
            <a:prstGeom prst="rect">
              <a:avLst/>
            </a:prstGeom>
            <a:ln>
              <a:headEnd type="none" w="sm" len="sm"/>
              <a:tailEnd type="none" w="sm" len="sm"/>
            </a:ln>
            <a:extLst/>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smtClean="0">
                <a:ln>
                  <a:noFill/>
                </a:ln>
                <a:solidFill>
                  <a:schemeClr val="accent2"/>
                </a:solidFill>
                <a:effectLst/>
                <a:latin typeface="Arial" charset="0"/>
                <a:ea typeface="Gulim" pitchFamily="50" charset="-127"/>
              </a:endParaRPr>
            </a:p>
          </p:txBody>
        </p:sp>
        <p:sp>
          <p:nvSpPr>
            <p:cNvPr id="9" name="Oval 8"/>
            <p:cNvSpPr/>
            <p:nvPr/>
          </p:nvSpPr>
          <p:spPr bwMode="auto">
            <a:xfrm>
              <a:off x="7239000" y="4381500"/>
              <a:ext cx="304800" cy="304800"/>
            </a:xfrm>
            <a:prstGeom prst="ellipse">
              <a:avLst/>
            </a:prstGeom>
            <a:noFill/>
            <a:ln w="9525" cap="flat" cmpd="sng" algn="ctr">
              <a:solidFill>
                <a:schemeClr val="accent2"/>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smtClean="0">
                <a:ln>
                  <a:noFill/>
                </a:ln>
                <a:solidFill>
                  <a:schemeClr val="accent2"/>
                </a:solidFill>
                <a:effectLst/>
                <a:latin typeface="Arial" charset="0"/>
                <a:ea typeface="Gulim" pitchFamily="50" charset="-127"/>
              </a:endParaRPr>
            </a:p>
          </p:txBody>
        </p:sp>
        <p:sp>
          <p:nvSpPr>
            <p:cNvPr id="10" name="Oval 9"/>
            <p:cNvSpPr/>
            <p:nvPr/>
          </p:nvSpPr>
          <p:spPr bwMode="auto">
            <a:xfrm>
              <a:off x="7239000" y="4343400"/>
              <a:ext cx="304800" cy="304800"/>
            </a:xfrm>
            <a:prstGeom prst="ellipse">
              <a:avLst/>
            </a:prstGeom>
            <a:noFill/>
            <a:ln w="9525" cap="flat" cmpd="sng" algn="ctr">
              <a:solidFill>
                <a:schemeClr val="accent2"/>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smtClean="0">
                <a:ln>
                  <a:noFill/>
                </a:ln>
                <a:solidFill>
                  <a:schemeClr val="accent2"/>
                </a:solidFill>
                <a:effectLst/>
                <a:latin typeface="Arial" charset="0"/>
                <a:ea typeface="Gulim" pitchFamily="50" charset="-127"/>
              </a:endParaRPr>
            </a:p>
          </p:txBody>
        </p:sp>
        <p:sp>
          <p:nvSpPr>
            <p:cNvPr id="11" name="Oval 10"/>
            <p:cNvSpPr/>
            <p:nvPr/>
          </p:nvSpPr>
          <p:spPr bwMode="auto">
            <a:xfrm>
              <a:off x="6096000" y="4495800"/>
              <a:ext cx="45720" cy="45720"/>
            </a:xfrm>
            <a:prstGeom prst="ellipse">
              <a:avLst/>
            </a:prstGeom>
            <a:ln>
              <a:headEnd type="none" w="sm" len="sm"/>
              <a:tailEnd type="none" w="sm" len="sm"/>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smtClean="0">
                <a:ln>
                  <a:noFill/>
                </a:ln>
                <a:solidFill>
                  <a:schemeClr val="accent2"/>
                </a:solidFill>
                <a:effectLst/>
                <a:latin typeface="Arial" charset="0"/>
                <a:ea typeface="Gulim" pitchFamily="50" charset="-127"/>
              </a:endParaRPr>
            </a:p>
          </p:txBody>
        </p:sp>
        <mc:AlternateContent xmlns:mc="http://schemas.openxmlformats.org/markup-compatibility/2006" xmlns:a14="http://schemas.microsoft.com/office/drawing/2010/main">
          <mc:Choice Requires="a14">
            <p:sp>
              <p:nvSpPr>
                <p:cNvPr id="13" name="TextBox 12"/>
                <p:cNvSpPr txBox="1"/>
                <p:nvPr/>
              </p:nvSpPr>
              <p:spPr>
                <a:xfrm>
                  <a:off x="5851496" y="4114800"/>
                  <a:ext cx="3969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𝐴</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5851496" y="4114800"/>
                  <a:ext cx="396904" cy="369332"/>
                </a:xfrm>
                <a:prstGeom prst="rect">
                  <a:avLst/>
                </a:prstGeom>
                <a:blipFill rotWithShape="1">
                  <a:blip r:embed="rId3"/>
                  <a:stretch>
                    <a:fillRect/>
                  </a:stretch>
                </a:blipFill>
              </p:spPr>
              <p:txBody>
                <a:bodyPr/>
                <a:lstStyle/>
                <a:p>
                  <a:r>
                    <a:rPr lang="en-US">
                      <a:noFill/>
                    </a:rPr>
                    <a:t> </a:t>
                  </a:r>
                </a:p>
              </p:txBody>
            </p:sp>
          </mc:Fallback>
        </mc:AlternateContent>
        <p:sp>
          <p:nvSpPr>
            <p:cNvPr id="14" name="Oval 13"/>
            <p:cNvSpPr/>
            <p:nvPr/>
          </p:nvSpPr>
          <p:spPr>
            <a:xfrm>
              <a:off x="7740940" y="4427101"/>
              <a:ext cx="272688" cy="265656"/>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CA" dirty="0"/>
            </a:p>
          </p:txBody>
        </p:sp>
        <mc:AlternateContent xmlns:mc="http://schemas.openxmlformats.org/markup-compatibility/2006" xmlns:a14="http://schemas.microsoft.com/office/drawing/2010/main">
          <mc:Choice Requires="a14">
            <p:sp>
              <p:nvSpPr>
                <p:cNvPr id="15" name="TextBox 14"/>
                <p:cNvSpPr txBox="1"/>
                <p:nvPr/>
              </p:nvSpPr>
              <p:spPr>
                <a:xfrm>
                  <a:off x="7467600" y="4267200"/>
                  <a:ext cx="545437" cy="34067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𝒯</m:t>
                        </m:r>
                      </m:oMath>
                    </m:oMathPara>
                  </a14:m>
                  <a:endParaRPr lang="en-US" i="1" dirty="0"/>
                </a:p>
              </p:txBody>
            </p:sp>
          </mc:Choice>
          <mc:Fallback xmlns="">
            <p:sp>
              <p:nvSpPr>
                <p:cNvPr id="15" name="TextBox 14"/>
                <p:cNvSpPr txBox="1">
                  <a:spLocks noRot="1" noChangeAspect="1" noMove="1" noResize="1" noEditPoints="1" noAdjustHandles="1" noChangeArrowheads="1" noChangeShapeType="1" noTextEdit="1"/>
                </p:cNvSpPr>
                <p:nvPr/>
              </p:nvSpPr>
              <p:spPr>
                <a:xfrm>
                  <a:off x="7467600" y="4267200"/>
                  <a:ext cx="545437" cy="340678"/>
                </a:xfrm>
                <a:prstGeom prst="rect">
                  <a:avLst/>
                </a:prstGeom>
                <a:blipFill rotWithShape="1">
                  <a:blip r:embed="rId4"/>
                  <a:stretch>
                    <a:fillRect b="-17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975174" y="3974068"/>
                  <a:ext cx="8382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𝐷</m:t>
                            </m:r>
                          </m:e>
                          <m:sub>
                            <m:r>
                              <a:rPr lang="en-US" b="0" i="1" smtClean="0">
                                <a:latin typeface="Cambria Math"/>
                              </a:rPr>
                              <m:t>1</m:t>
                            </m:r>
                          </m:sub>
                        </m:sSub>
                        <m:r>
                          <a:rPr lang="en-US" b="0" i="1" smtClean="0">
                            <a:latin typeface="Cambria Math"/>
                          </a:rPr>
                          <m:t>,</m:t>
                        </m:r>
                        <m:sSub>
                          <m:sSubPr>
                            <m:ctrlPr>
                              <a:rPr lang="en-US" b="0" i="1" smtClean="0">
                                <a:latin typeface="Cambria Math"/>
                              </a:rPr>
                            </m:ctrlPr>
                          </m:sSubPr>
                          <m:e>
                            <m:r>
                              <a:rPr lang="en-US" b="0" i="1" smtClean="0">
                                <a:latin typeface="Cambria Math"/>
                              </a:rPr>
                              <m:t>𝐷</m:t>
                            </m:r>
                          </m:e>
                          <m:sub>
                            <m:r>
                              <a:rPr lang="en-US" b="0" i="1" smtClean="0">
                                <a:latin typeface="Cambria Math"/>
                              </a:rPr>
                              <m:t>2</m:t>
                            </m:r>
                          </m:sub>
                        </m:sSub>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6975174" y="3974068"/>
                  <a:ext cx="838242" cy="369332"/>
                </a:xfrm>
                <a:prstGeom prst="rect">
                  <a:avLst/>
                </a:prstGeom>
                <a:blipFill rotWithShape="1">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336529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3328"/>
            <a:ext cx="8194675" cy="564257"/>
          </a:xfrm>
        </p:spPr>
        <p:txBody>
          <a:bodyPr/>
          <a:lstStyle/>
          <a:p>
            <a:r>
              <a:rPr lang="en-US" dirty="0" smtClean="0"/>
              <a:t>Problem 2: Attacker’s strategy</a:t>
            </a:r>
            <a:endParaRPr lang="en-US" dirty="0"/>
          </a:p>
        </p:txBody>
      </p:sp>
      <p:sp>
        <p:nvSpPr>
          <p:cNvPr id="4" name="Slide Number Placeholder 3"/>
          <p:cNvSpPr>
            <a:spLocks noGrp="1"/>
          </p:cNvSpPr>
          <p:nvPr>
            <p:ph type="sldNum" sz="quarter" idx="10"/>
          </p:nvPr>
        </p:nvSpPr>
        <p:spPr/>
        <p:txBody>
          <a:bodyPr/>
          <a:lstStyle/>
          <a:p>
            <a:fld id="{11D0641D-6455-4374-9517-F3B790035A30}" type="slidenum">
              <a:rPr lang="en-US" smtClean="0"/>
              <a:t>41</a:t>
            </a:fld>
            <a:endParaRPr lang="en-US"/>
          </a:p>
        </p:txBody>
      </p:sp>
      <mc:AlternateContent xmlns:mc="http://schemas.openxmlformats.org/markup-compatibility/2006" xmlns:a14="http://schemas.microsoft.com/office/drawing/2010/main">
        <mc:Choice Requires="a14">
          <p:sp>
            <p:nvSpPr>
              <p:cNvPr id="7" name="Rectangle 6"/>
              <p:cNvSpPr/>
              <p:nvPr/>
            </p:nvSpPr>
            <p:spPr>
              <a:xfrm>
                <a:off x="1309748" y="4724400"/>
                <a:ext cx="2082621" cy="448649"/>
              </a:xfrm>
              <a:prstGeom prst="rect">
                <a:avLst/>
              </a:prstGeom>
            </p:spPr>
            <p:txBody>
              <a:bodyPr wrap="none">
                <a:spAutoFit/>
              </a:bodyPr>
              <a:lstStyle/>
              <a:p>
                <a14:m>
                  <m:oMath xmlns:m="http://schemas.openxmlformats.org/officeDocument/2006/math">
                    <m:sSub>
                      <m:sSubPr>
                        <m:ctrlPr>
                          <a:rPr lang="en-US" sz="2000" i="1" smtClean="0">
                            <a:latin typeface="Cambria Math"/>
                          </a:rPr>
                        </m:ctrlPr>
                      </m:sSubPr>
                      <m:e>
                        <m:r>
                          <a:rPr lang="en-US" sz="2000">
                            <a:latin typeface="Cambria Math"/>
                          </a:rPr>
                          <m:t>𝚽</m:t>
                        </m:r>
                      </m:e>
                      <m:sub>
                        <m:r>
                          <a:rPr lang="en-US" sz="2000">
                            <a:latin typeface="Cambria Math"/>
                          </a:rPr>
                          <m:t>𝟒</m:t>
                        </m:r>
                      </m:sub>
                    </m:sSub>
                    <m:d>
                      <m:dPr>
                        <m:ctrlPr>
                          <a:rPr lang="en-US" sz="2000" i="1">
                            <a:latin typeface="Cambria Math"/>
                          </a:rPr>
                        </m:ctrlPr>
                      </m:dPr>
                      <m:e>
                        <m:sSub>
                          <m:sSubPr>
                            <m:ctrlPr>
                              <a:rPr lang="en-US" sz="2000" i="1">
                                <a:latin typeface="Cambria Math"/>
                              </a:rPr>
                            </m:ctrlPr>
                          </m:sSubPr>
                          <m:e>
                            <m:r>
                              <a:rPr lang="en-US" sz="2000" i="1">
                                <a:latin typeface="Cambria Math"/>
                              </a:rPr>
                              <m:t>𝒙</m:t>
                            </m:r>
                          </m:e>
                          <m:sub>
                            <m:r>
                              <a:rPr lang="en-US" sz="2000" i="1">
                                <a:latin typeface="Cambria Math"/>
                              </a:rPr>
                              <m:t>𝑨</m:t>
                            </m:r>
                          </m:sub>
                        </m:sSub>
                        <m:r>
                          <a:rPr lang="en-US" sz="2000">
                            <a:latin typeface="Cambria Math"/>
                          </a:rPr>
                          <m:t>,</m:t>
                        </m:r>
                        <m:sSub>
                          <m:sSubPr>
                            <m:ctrlPr>
                              <a:rPr lang="en-US" sz="2000" i="1">
                                <a:latin typeface="Cambria Math"/>
                              </a:rPr>
                            </m:ctrlPr>
                          </m:sSubPr>
                          <m:e>
                            <m:r>
                              <a:rPr lang="en-US" sz="2000" i="1">
                                <a:latin typeface="Cambria Math"/>
                              </a:rPr>
                              <m:t>𝒙</m:t>
                            </m:r>
                          </m:e>
                          <m:sub>
                            <m:sSub>
                              <m:sSubPr>
                                <m:ctrlPr>
                                  <a:rPr lang="en-US" sz="2000" i="1">
                                    <a:latin typeface="Cambria Math"/>
                                  </a:rPr>
                                </m:ctrlPr>
                              </m:sSubPr>
                              <m:e>
                                <m:r>
                                  <a:rPr lang="en-US" sz="2000" i="1">
                                    <a:latin typeface="Cambria Math"/>
                                  </a:rPr>
                                  <m:t>𝑫</m:t>
                                </m:r>
                              </m:e>
                              <m:sub>
                                <m:r>
                                  <a:rPr lang="en-US" sz="2000" i="1">
                                    <a:latin typeface="Cambria Math"/>
                                  </a:rPr>
                                  <m:t>𝟏</m:t>
                                </m:r>
                              </m:sub>
                            </m:sSub>
                          </m:sub>
                        </m:sSub>
                      </m:e>
                    </m:d>
                    <m:r>
                      <a:rPr lang="en-US" sz="2000" b="0" i="1" smtClean="0">
                        <a:latin typeface="Cambria Math"/>
                      </a:rPr>
                      <m:t>≤</m:t>
                    </m:r>
                    <m:r>
                      <a:rPr lang="en-US" sz="2000" i="1">
                        <a:latin typeface="Cambria Math"/>
                      </a:rPr>
                      <m:t>𝟎</m:t>
                    </m:r>
                  </m:oMath>
                </a14:m>
                <a:r>
                  <a:rPr lang="en-US" sz="2000" dirty="0"/>
                  <a:t> </a:t>
                </a:r>
              </a:p>
            </p:txBody>
          </p:sp>
        </mc:Choice>
        <mc:Fallback xmlns="">
          <p:sp>
            <p:nvSpPr>
              <p:cNvPr id="7" name="Rectangle 6"/>
              <p:cNvSpPr>
                <a:spLocks noRot="1" noChangeAspect="1" noMove="1" noResize="1" noEditPoints="1" noAdjustHandles="1" noChangeArrowheads="1" noChangeShapeType="1" noTextEdit="1"/>
              </p:cNvSpPr>
              <p:nvPr/>
            </p:nvSpPr>
            <p:spPr>
              <a:xfrm>
                <a:off x="1309748" y="4724400"/>
                <a:ext cx="2082621" cy="448649"/>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5715000" y="2438400"/>
                <a:ext cx="2082621" cy="448649"/>
              </a:xfrm>
              <a:prstGeom prst="rect">
                <a:avLst/>
              </a:prstGeom>
            </p:spPr>
            <p:txBody>
              <a:bodyPr wrap="none">
                <a:spAutoFit/>
              </a:bodyPr>
              <a:lstStyle/>
              <a:p>
                <a14:m>
                  <m:oMath xmlns:m="http://schemas.openxmlformats.org/officeDocument/2006/math">
                    <m:sSub>
                      <m:sSubPr>
                        <m:ctrlPr>
                          <a:rPr lang="en-US" sz="2000" i="1" smtClean="0">
                            <a:latin typeface="Cambria Math"/>
                          </a:rPr>
                        </m:ctrlPr>
                      </m:sSubPr>
                      <m:e>
                        <m:r>
                          <a:rPr lang="en-US" sz="2000">
                            <a:latin typeface="Cambria Math"/>
                          </a:rPr>
                          <m:t>𝚽</m:t>
                        </m:r>
                      </m:e>
                      <m:sub>
                        <m:r>
                          <a:rPr lang="en-US" sz="2000">
                            <a:latin typeface="Cambria Math"/>
                          </a:rPr>
                          <m:t>𝟒</m:t>
                        </m:r>
                      </m:sub>
                    </m:sSub>
                    <m:d>
                      <m:dPr>
                        <m:ctrlPr>
                          <a:rPr lang="en-US" sz="2000" i="1">
                            <a:latin typeface="Cambria Math"/>
                          </a:rPr>
                        </m:ctrlPr>
                      </m:dPr>
                      <m:e>
                        <m:sSub>
                          <m:sSubPr>
                            <m:ctrlPr>
                              <a:rPr lang="en-US" sz="2000" i="1">
                                <a:latin typeface="Cambria Math"/>
                              </a:rPr>
                            </m:ctrlPr>
                          </m:sSubPr>
                          <m:e>
                            <m:r>
                              <a:rPr lang="en-US" sz="2000" i="1">
                                <a:latin typeface="Cambria Math"/>
                              </a:rPr>
                              <m:t>𝒙</m:t>
                            </m:r>
                          </m:e>
                          <m:sub>
                            <m:r>
                              <a:rPr lang="en-US" sz="2000" i="1">
                                <a:latin typeface="Cambria Math"/>
                              </a:rPr>
                              <m:t>𝑨</m:t>
                            </m:r>
                          </m:sub>
                        </m:sSub>
                        <m:r>
                          <a:rPr lang="en-US" sz="2000">
                            <a:latin typeface="Cambria Math"/>
                          </a:rPr>
                          <m:t>,</m:t>
                        </m:r>
                        <m:sSub>
                          <m:sSubPr>
                            <m:ctrlPr>
                              <a:rPr lang="en-US" sz="2000" i="1">
                                <a:latin typeface="Cambria Math"/>
                              </a:rPr>
                            </m:ctrlPr>
                          </m:sSubPr>
                          <m:e>
                            <m:r>
                              <a:rPr lang="en-US" sz="2000" i="1">
                                <a:latin typeface="Cambria Math"/>
                              </a:rPr>
                              <m:t>𝒙</m:t>
                            </m:r>
                          </m:e>
                          <m:sub>
                            <m:sSub>
                              <m:sSubPr>
                                <m:ctrlPr>
                                  <a:rPr lang="en-US" sz="2000" i="1">
                                    <a:latin typeface="Cambria Math"/>
                                  </a:rPr>
                                </m:ctrlPr>
                              </m:sSubPr>
                              <m:e>
                                <m:r>
                                  <a:rPr lang="en-US" sz="2000" i="1">
                                    <a:latin typeface="Cambria Math"/>
                                  </a:rPr>
                                  <m:t>𝑫</m:t>
                                </m:r>
                              </m:e>
                              <m:sub>
                                <m:r>
                                  <a:rPr lang="en-US" sz="2000" b="0" i="1" smtClean="0">
                                    <a:latin typeface="Cambria Math"/>
                                  </a:rPr>
                                  <m:t>2</m:t>
                                </m:r>
                              </m:sub>
                            </m:sSub>
                          </m:sub>
                        </m:sSub>
                      </m:e>
                    </m:d>
                    <m:r>
                      <a:rPr lang="en-US" sz="2000" b="0" i="1" smtClean="0">
                        <a:latin typeface="Cambria Math"/>
                      </a:rPr>
                      <m:t>≤</m:t>
                    </m:r>
                    <m:r>
                      <a:rPr lang="en-US" sz="2000" i="1">
                        <a:latin typeface="Cambria Math"/>
                      </a:rPr>
                      <m:t>𝟎</m:t>
                    </m:r>
                  </m:oMath>
                </a14:m>
                <a:r>
                  <a:rPr lang="en-US" sz="2000" dirty="0"/>
                  <a:t> </a:t>
                </a:r>
              </a:p>
            </p:txBody>
          </p:sp>
        </mc:Choice>
        <mc:Fallback xmlns="">
          <p:sp>
            <p:nvSpPr>
              <p:cNvPr id="8" name="Rectangle 7"/>
              <p:cNvSpPr>
                <a:spLocks noRot="1" noChangeAspect="1" noMove="1" noResize="1" noEditPoints="1" noAdjustHandles="1" noChangeArrowheads="1" noChangeShapeType="1" noTextEdit="1"/>
              </p:cNvSpPr>
              <p:nvPr/>
            </p:nvSpPr>
            <p:spPr>
              <a:xfrm>
                <a:off x="5715000" y="2438400"/>
                <a:ext cx="2082621" cy="448649"/>
              </a:xfrm>
              <a:prstGeom prst="rect">
                <a:avLst/>
              </a:prstGeom>
              <a:blipFill rotWithShape="1">
                <a:blip r:embed="rId3"/>
                <a:stretch>
                  <a:fillRect/>
                </a:stretch>
              </a:blipFill>
            </p:spPr>
            <p:txBody>
              <a:bodyPr/>
              <a:lstStyle/>
              <a:p>
                <a:r>
                  <a:rPr lang="en-US">
                    <a:noFill/>
                  </a:rPr>
                  <a:t> </a:t>
                </a:r>
              </a:p>
            </p:txBody>
          </p:sp>
        </mc:Fallback>
      </mc:AlternateContent>
      <p:sp>
        <p:nvSpPr>
          <p:cNvPr id="9" name="Rectangle 8"/>
          <p:cNvSpPr/>
          <p:nvPr/>
        </p:nvSpPr>
        <p:spPr bwMode="auto">
          <a:xfrm>
            <a:off x="1066800" y="3048000"/>
            <a:ext cx="4114800" cy="2743200"/>
          </a:xfrm>
          <a:prstGeom prst="rect">
            <a:avLst/>
          </a:prstGeom>
          <a:noFill/>
          <a:ln w="38100" cap="flat" cmpd="sng" algn="ctr">
            <a:solidFill>
              <a:schemeClr val="accent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smtClean="0">
              <a:ln>
                <a:noFill/>
              </a:ln>
              <a:solidFill>
                <a:schemeClr val="accent2"/>
              </a:solidFill>
              <a:effectLst/>
              <a:latin typeface="Arial" charset="0"/>
              <a:ea typeface="Gulim" pitchFamily="50" charset="-127"/>
            </a:endParaRPr>
          </a:p>
        </p:txBody>
      </p:sp>
      <p:sp>
        <p:nvSpPr>
          <p:cNvPr id="10" name="Rectangle 9"/>
          <p:cNvSpPr/>
          <p:nvPr/>
        </p:nvSpPr>
        <p:spPr bwMode="auto">
          <a:xfrm>
            <a:off x="3657600" y="1828800"/>
            <a:ext cx="4114800" cy="2743200"/>
          </a:xfrm>
          <a:prstGeom prst="rect">
            <a:avLst/>
          </a:prstGeom>
          <a:noFill/>
          <a:ln w="38100" cap="flat" cmpd="sng" algn="ctr">
            <a:solidFill>
              <a:schemeClr val="accent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smtClean="0">
              <a:ln>
                <a:noFill/>
              </a:ln>
              <a:solidFill>
                <a:schemeClr val="accent2"/>
              </a:solidFill>
              <a:effectLst/>
              <a:latin typeface="Arial" charset="0"/>
              <a:ea typeface="Gulim" pitchFamily="50" charset="-127"/>
            </a:endParaRPr>
          </a:p>
        </p:txBody>
      </p:sp>
      <p:sp>
        <p:nvSpPr>
          <p:cNvPr id="11" name="Rectangle 10"/>
          <p:cNvSpPr/>
          <p:nvPr/>
        </p:nvSpPr>
        <p:spPr bwMode="auto">
          <a:xfrm>
            <a:off x="3657600" y="3048000"/>
            <a:ext cx="1524000" cy="1524000"/>
          </a:xfrm>
          <a:prstGeom prst="rect">
            <a:avLst/>
          </a:prstGeom>
          <a:ln>
            <a:headEnd type="none" w="sm" len="sm"/>
            <a:tailEnd type="none" w="sm" len="sm"/>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smtClean="0">
              <a:ln>
                <a:noFill/>
              </a:ln>
              <a:solidFill>
                <a:schemeClr val="accent2"/>
              </a:solidFill>
              <a:effectLst/>
              <a:latin typeface="Arial" charset="0"/>
              <a:ea typeface="Gulim" pitchFamily="50" charset="-127"/>
            </a:endParaRPr>
          </a:p>
        </p:txBody>
      </p:sp>
      <p:sp>
        <p:nvSpPr>
          <p:cNvPr id="12" name="Rectangle 11"/>
          <p:cNvSpPr/>
          <p:nvPr/>
        </p:nvSpPr>
        <p:spPr bwMode="auto">
          <a:xfrm>
            <a:off x="3657600" y="3048000"/>
            <a:ext cx="914400" cy="914400"/>
          </a:xfrm>
          <a:prstGeom prst="rect">
            <a:avLst/>
          </a:prstGeom>
          <a:ln>
            <a:headEnd type="none" w="sm" len="sm"/>
            <a:tailEnd type="none" w="sm" len="sm"/>
          </a:ln>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smtClean="0">
              <a:ln>
                <a:noFill/>
              </a:ln>
              <a:solidFill>
                <a:schemeClr val="accent2"/>
              </a:solidFill>
              <a:effectLst/>
              <a:latin typeface="Arial" charset="0"/>
              <a:ea typeface="Gulim" pitchFamily="50" charset="-127"/>
            </a:endParaRPr>
          </a:p>
        </p:txBody>
      </p:sp>
      <p:sp>
        <p:nvSpPr>
          <p:cNvPr id="13" name="TextBox 12"/>
          <p:cNvSpPr txBox="1"/>
          <p:nvPr/>
        </p:nvSpPr>
        <p:spPr>
          <a:xfrm>
            <a:off x="4038600" y="1447800"/>
            <a:ext cx="3698448" cy="369332"/>
          </a:xfrm>
          <a:prstGeom prst="rect">
            <a:avLst/>
          </a:prstGeom>
          <a:noFill/>
        </p:spPr>
        <p:txBody>
          <a:bodyPr wrap="none" rtlCol="0">
            <a:spAutoFit/>
          </a:bodyPr>
          <a:lstStyle/>
          <a:p>
            <a:r>
              <a:rPr lang="en-US" dirty="0" smtClean="0"/>
              <a:t>Winning region against defender 2</a:t>
            </a:r>
            <a:endParaRPr lang="en-US" dirty="0"/>
          </a:p>
        </p:txBody>
      </p:sp>
      <p:sp>
        <p:nvSpPr>
          <p:cNvPr id="14" name="TextBox 13"/>
          <p:cNvSpPr txBox="1"/>
          <p:nvPr/>
        </p:nvSpPr>
        <p:spPr>
          <a:xfrm>
            <a:off x="1274976" y="5796572"/>
            <a:ext cx="3698448" cy="369332"/>
          </a:xfrm>
          <a:prstGeom prst="rect">
            <a:avLst/>
          </a:prstGeom>
          <a:noFill/>
        </p:spPr>
        <p:txBody>
          <a:bodyPr wrap="none" rtlCol="0">
            <a:spAutoFit/>
          </a:bodyPr>
          <a:lstStyle/>
          <a:p>
            <a:r>
              <a:rPr lang="en-US" dirty="0" smtClean="0"/>
              <a:t>Winning region against defender 1</a:t>
            </a:r>
            <a:endParaRPr lang="en-US" dirty="0"/>
          </a:p>
        </p:txBody>
      </p:sp>
      <p:sp>
        <p:nvSpPr>
          <p:cNvPr id="15" name="TextBox 14"/>
          <p:cNvSpPr txBox="1"/>
          <p:nvPr/>
        </p:nvSpPr>
        <p:spPr>
          <a:xfrm>
            <a:off x="5486400" y="5173049"/>
            <a:ext cx="4134465" cy="369332"/>
          </a:xfrm>
          <a:prstGeom prst="rect">
            <a:avLst/>
          </a:prstGeom>
          <a:noFill/>
        </p:spPr>
        <p:txBody>
          <a:bodyPr wrap="none" rtlCol="0">
            <a:spAutoFit/>
          </a:bodyPr>
          <a:lstStyle/>
          <a:p>
            <a:r>
              <a:rPr lang="en-US" dirty="0" smtClean="0"/>
              <a:t>Winning region against both defenders</a:t>
            </a:r>
            <a:endParaRPr lang="en-US" dirty="0"/>
          </a:p>
        </p:txBody>
      </p:sp>
      <p:cxnSp>
        <p:nvCxnSpPr>
          <p:cNvPr id="17" name="Straight Arrow Connector 16"/>
          <p:cNvCxnSpPr/>
          <p:nvPr/>
        </p:nvCxnSpPr>
        <p:spPr bwMode="auto">
          <a:xfrm flipH="1" flipV="1">
            <a:off x="4876800" y="4267200"/>
            <a:ext cx="1011024" cy="905849"/>
          </a:xfrm>
          <a:prstGeom prst="straightConnector1">
            <a:avLst/>
          </a:prstGeom>
          <a:ln w="38100">
            <a:headEnd type="none" w="sm" len="sm"/>
            <a:tailEnd type="arrow"/>
          </a:ln>
          <a:ex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423181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3328"/>
            <a:ext cx="8194675" cy="564257"/>
          </a:xfrm>
        </p:spPr>
        <p:txBody>
          <a:bodyPr/>
          <a:lstStyle/>
          <a:p>
            <a:r>
              <a:rPr lang="en-US" dirty="0" smtClean="0"/>
              <a:t>Observations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If </a:t>
                </a:r>
                <a14:m>
                  <m:oMath xmlns:m="http://schemas.openxmlformats.org/officeDocument/2006/math">
                    <m:sSub>
                      <m:sSubPr>
                        <m:ctrlPr>
                          <a:rPr lang="en-US" i="1">
                            <a:latin typeface="Cambria Math"/>
                          </a:rPr>
                        </m:ctrlPr>
                      </m:sSubPr>
                      <m:e>
                        <m:r>
                          <a:rPr lang="en-US">
                            <a:latin typeface="Cambria Math"/>
                          </a:rPr>
                          <m:t>𝚽</m:t>
                        </m:r>
                      </m:e>
                      <m:sub>
                        <m:r>
                          <a:rPr lang="en-US">
                            <a:latin typeface="Cambria Math"/>
                          </a:rPr>
                          <m:t>𝟒</m:t>
                        </m:r>
                      </m:sub>
                    </m:sSub>
                    <m:d>
                      <m:dPr>
                        <m:ctrlPr>
                          <a:rPr lang="en-US" i="1">
                            <a:latin typeface="Cambria Math"/>
                          </a:rPr>
                        </m:ctrlPr>
                      </m:dPr>
                      <m:e>
                        <m:sSub>
                          <m:sSubPr>
                            <m:ctrlPr>
                              <a:rPr lang="en-US" i="1">
                                <a:latin typeface="Cambria Math"/>
                              </a:rPr>
                            </m:ctrlPr>
                          </m:sSubPr>
                          <m:e>
                            <m:r>
                              <a:rPr lang="en-US" i="1">
                                <a:latin typeface="Cambria Math"/>
                              </a:rPr>
                              <m:t>𝒙</m:t>
                            </m:r>
                          </m:e>
                          <m:sub>
                            <m:r>
                              <a:rPr lang="en-US" i="1">
                                <a:latin typeface="Cambria Math"/>
                              </a:rPr>
                              <m:t>𝑨</m:t>
                            </m:r>
                          </m:sub>
                        </m:sSub>
                        <m:r>
                          <a:rPr lang="en-US">
                            <a:latin typeface="Cambria Math"/>
                          </a:rPr>
                          <m:t>,</m:t>
                        </m:r>
                        <m:sSub>
                          <m:sSubPr>
                            <m:ctrlPr>
                              <a:rPr lang="en-US" i="1">
                                <a:latin typeface="Cambria Math"/>
                              </a:rPr>
                            </m:ctrlPr>
                          </m:sSubPr>
                          <m:e>
                            <m:r>
                              <a:rPr lang="en-US" i="1">
                                <a:latin typeface="Cambria Math"/>
                              </a:rPr>
                              <m:t>𝒙</m:t>
                            </m:r>
                          </m:e>
                          <m:sub>
                            <m:sSub>
                              <m:sSubPr>
                                <m:ctrlPr>
                                  <a:rPr lang="en-US" i="1">
                                    <a:latin typeface="Cambria Math"/>
                                  </a:rPr>
                                </m:ctrlPr>
                              </m:sSubPr>
                              <m:e>
                                <m:r>
                                  <a:rPr lang="en-US" i="1">
                                    <a:latin typeface="Cambria Math"/>
                                  </a:rPr>
                                  <m:t>𝑫</m:t>
                                </m:r>
                              </m:e>
                              <m:sub>
                                <m:r>
                                  <a:rPr lang="en-US" i="1">
                                    <a:latin typeface="Cambria Math"/>
                                  </a:rPr>
                                  <m:t>𝟏</m:t>
                                </m:r>
                              </m:sub>
                            </m:sSub>
                          </m:sub>
                        </m:sSub>
                      </m:e>
                    </m:d>
                    <m:r>
                      <a:rPr lang="en-US" i="1">
                        <a:latin typeface="Cambria Math"/>
                      </a:rPr>
                      <m:t>&gt;</m:t>
                    </m:r>
                    <m:r>
                      <a:rPr lang="en-US" i="1">
                        <a:latin typeface="Cambria Math"/>
                      </a:rPr>
                      <m:t>𝟎</m:t>
                    </m:r>
                  </m:oMath>
                </a14:m>
                <a:r>
                  <a:rPr lang="en-US" dirty="0"/>
                  <a:t> OR </a:t>
                </a:r>
                <a14:m>
                  <m:oMath xmlns:m="http://schemas.openxmlformats.org/officeDocument/2006/math">
                    <m:sSub>
                      <m:sSubPr>
                        <m:ctrlPr>
                          <a:rPr lang="en-US" i="1">
                            <a:latin typeface="Cambria Math"/>
                          </a:rPr>
                        </m:ctrlPr>
                      </m:sSubPr>
                      <m:e>
                        <m:r>
                          <a:rPr lang="en-US">
                            <a:latin typeface="Cambria Math"/>
                          </a:rPr>
                          <m:t>𝚽</m:t>
                        </m:r>
                      </m:e>
                      <m:sub>
                        <m:r>
                          <a:rPr lang="en-US">
                            <a:latin typeface="Cambria Math"/>
                          </a:rPr>
                          <m:t>𝟒</m:t>
                        </m:r>
                      </m:sub>
                    </m:sSub>
                    <m:d>
                      <m:dPr>
                        <m:ctrlPr>
                          <a:rPr lang="en-US" i="1">
                            <a:latin typeface="Cambria Math"/>
                          </a:rPr>
                        </m:ctrlPr>
                      </m:dPr>
                      <m:e>
                        <m:sSub>
                          <m:sSubPr>
                            <m:ctrlPr>
                              <a:rPr lang="en-US" i="1">
                                <a:latin typeface="Cambria Math"/>
                              </a:rPr>
                            </m:ctrlPr>
                          </m:sSubPr>
                          <m:e>
                            <m:r>
                              <a:rPr lang="en-US" i="1">
                                <a:latin typeface="Cambria Math"/>
                              </a:rPr>
                              <m:t>𝒙</m:t>
                            </m:r>
                          </m:e>
                          <m:sub>
                            <m:r>
                              <a:rPr lang="en-US" i="1">
                                <a:latin typeface="Cambria Math"/>
                              </a:rPr>
                              <m:t>𝑨</m:t>
                            </m:r>
                          </m:sub>
                        </m:sSub>
                        <m:r>
                          <a:rPr lang="en-US">
                            <a:latin typeface="Cambria Math"/>
                          </a:rPr>
                          <m:t>,</m:t>
                        </m:r>
                        <m:sSub>
                          <m:sSubPr>
                            <m:ctrlPr>
                              <a:rPr lang="en-US" i="1">
                                <a:latin typeface="Cambria Math"/>
                              </a:rPr>
                            </m:ctrlPr>
                          </m:sSubPr>
                          <m:e>
                            <m:r>
                              <a:rPr lang="en-US" i="1">
                                <a:latin typeface="Cambria Math"/>
                              </a:rPr>
                              <m:t>𝒙</m:t>
                            </m:r>
                          </m:e>
                          <m:sub>
                            <m:sSub>
                              <m:sSubPr>
                                <m:ctrlPr>
                                  <a:rPr lang="en-US" i="1">
                                    <a:latin typeface="Cambria Math"/>
                                  </a:rPr>
                                </m:ctrlPr>
                              </m:sSubPr>
                              <m:e>
                                <m:r>
                                  <a:rPr lang="en-US" i="1">
                                    <a:latin typeface="Cambria Math"/>
                                  </a:rPr>
                                  <m:t>𝑫</m:t>
                                </m:r>
                              </m:e>
                              <m:sub>
                                <m:r>
                                  <a:rPr lang="en-US" i="1">
                                    <a:latin typeface="Cambria Math"/>
                                  </a:rPr>
                                  <m:t>𝟐</m:t>
                                </m:r>
                              </m:sub>
                            </m:sSub>
                          </m:sub>
                        </m:sSub>
                      </m:e>
                    </m:d>
                    <m:r>
                      <a:rPr lang="en-US" i="1">
                        <a:latin typeface="Cambria Math"/>
                      </a:rPr>
                      <m:t>&gt;</m:t>
                    </m:r>
                    <m:r>
                      <a:rPr lang="en-US" i="1">
                        <a:latin typeface="Cambria Math"/>
                      </a:rPr>
                      <m:t>𝟎</m:t>
                    </m:r>
                  </m:oMath>
                </a14:m>
                <a:r>
                  <a:rPr lang="en-US" dirty="0"/>
                  <a:t>, then attacker cannot get to the target</a:t>
                </a:r>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11D0641D-6455-4374-9517-F3B790035A30}" type="slidenum">
              <a:rPr lang="en-US" smtClean="0"/>
              <a:t>42</a:t>
            </a:fld>
            <a:endParaRPr lang="en-US"/>
          </a:p>
        </p:txBody>
      </p:sp>
    </p:spTree>
    <p:extLst>
      <p:ext uri="{BB962C8B-B14F-4D97-AF65-F5344CB8AC3E}">
        <p14:creationId xmlns:p14="http://schemas.microsoft.com/office/powerpoint/2010/main" val="36861665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3328"/>
            <a:ext cx="8194675" cy="564257"/>
          </a:xfrm>
        </p:spPr>
        <p:txBody>
          <a:bodyPr/>
          <a:lstStyle/>
          <a:p>
            <a:r>
              <a:rPr lang="en-US" dirty="0" smtClean="0"/>
              <a:t>Observations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If </a:t>
                </a:r>
                <a14:m>
                  <m:oMath xmlns:m="http://schemas.openxmlformats.org/officeDocument/2006/math">
                    <m:sSub>
                      <m:sSubPr>
                        <m:ctrlPr>
                          <a:rPr lang="en-US" i="1">
                            <a:latin typeface="Cambria Math"/>
                          </a:rPr>
                        </m:ctrlPr>
                      </m:sSubPr>
                      <m:e>
                        <m:r>
                          <a:rPr lang="en-US">
                            <a:latin typeface="Cambria Math"/>
                          </a:rPr>
                          <m:t>𝚽</m:t>
                        </m:r>
                      </m:e>
                      <m:sub>
                        <m:r>
                          <a:rPr lang="en-US">
                            <a:latin typeface="Cambria Math"/>
                          </a:rPr>
                          <m:t>𝟒</m:t>
                        </m:r>
                      </m:sub>
                    </m:sSub>
                    <m:d>
                      <m:dPr>
                        <m:ctrlPr>
                          <a:rPr lang="en-US" i="1">
                            <a:latin typeface="Cambria Math"/>
                          </a:rPr>
                        </m:ctrlPr>
                      </m:dPr>
                      <m:e>
                        <m:sSub>
                          <m:sSubPr>
                            <m:ctrlPr>
                              <a:rPr lang="en-US" i="1">
                                <a:latin typeface="Cambria Math"/>
                              </a:rPr>
                            </m:ctrlPr>
                          </m:sSubPr>
                          <m:e>
                            <m:r>
                              <a:rPr lang="en-US" i="1">
                                <a:latin typeface="Cambria Math"/>
                              </a:rPr>
                              <m:t>𝒙</m:t>
                            </m:r>
                          </m:e>
                          <m:sub>
                            <m:r>
                              <a:rPr lang="en-US" i="1">
                                <a:latin typeface="Cambria Math"/>
                              </a:rPr>
                              <m:t>𝑨</m:t>
                            </m:r>
                          </m:sub>
                        </m:sSub>
                        <m:r>
                          <a:rPr lang="en-US">
                            <a:latin typeface="Cambria Math"/>
                          </a:rPr>
                          <m:t>,</m:t>
                        </m:r>
                        <m:sSub>
                          <m:sSubPr>
                            <m:ctrlPr>
                              <a:rPr lang="en-US" i="1">
                                <a:latin typeface="Cambria Math"/>
                              </a:rPr>
                            </m:ctrlPr>
                          </m:sSubPr>
                          <m:e>
                            <m:r>
                              <a:rPr lang="en-US" i="1">
                                <a:latin typeface="Cambria Math"/>
                              </a:rPr>
                              <m:t>𝒙</m:t>
                            </m:r>
                          </m:e>
                          <m:sub>
                            <m:sSub>
                              <m:sSubPr>
                                <m:ctrlPr>
                                  <a:rPr lang="en-US" i="1">
                                    <a:latin typeface="Cambria Math"/>
                                  </a:rPr>
                                </m:ctrlPr>
                              </m:sSubPr>
                              <m:e>
                                <m:r>
                                  <a:rPr lang="en-US" i="1">
                                    <a:latin typeface="Cambria Math"/>
                                  </a:rPr>
                                  <m:t>𝑫</m:t>
                                </m:r>
                              </m:e>
                              <m:sub>
                                <m:r>
                                  <a:rPr lang="en-US" i="1">
                                    <a:latin typeface="Cambria Math"/>
                                  </a:rPr>
                                  <m:t>𝟏</m:t>
                                </m:r>
                              </m:sub>
                            </m:sSub>
                          </m:sub>
                        </m:sSub>
                      </m:e>
                    </m:d>
                    <m:r>
                      <a:rPr lang="en-US" i="1">
                        <a:latin typeface="Cambria Math"/>
                      </a:rPr>
                      <m:t>&gt;</m:t>
                    </m:r>
                    <m:r>
                      <a:rPr lang="en-US" i="1">
                        <a:latin typeface="Cambria Math"/>
                      </a:rPr>
                      <m:t>𝟎</m:t>
                    </m:r>
                  </m:oMath>
                </a14:m>
                <a:r>
                  <a:rPr lang="en-US" dirty="0"/>
                  <a:t> OR </a:t>
                </a:r>
                <a14:m>
                  <m:oMath xmlns:m="http://schemas.openxmlformats.org/officeDocument/2006/math">
                    <m:sSub>
                      <m:sSubPr>
                        <m:ctrlPr>
                          <a:rPr lang="en-US" i="1">
                            <a:latin typeface="Cambria Math"/>
                          </a:rPr>
                        </m:ctrlPr>
                      </m:sSubPr>
                      <m:e>
                        <m:r>
                          <a:rPr lang="en-US">
                            <a:latin typeface="Cambria Math"/>
                          </a:rPr>
                          <m:t>𝚽</m:t>
                        </m:r>
                      </m:e>
                      <m:sub>
                        <m:r>
                          <a:rPr lang="en-US">
                            <a:latin typeface="Cambria Math"/>
                          </a:rPr>
                          <m:t>𝟒</m:t>
                        </m:r>
                      </m:sub>
                    </m:sSub>
                    <m:d>
                      <m:dPr>
                        <m:ctrlPr>
                          <a:rPr lang="en-US" i="1">
                            <a:latin typeface="Cambria Math"/>
                          </a:rPr>
                        </m:ctrlPr>
                      </m:dPr>
                      <m:e>
                        <m:sSub>
                          <m:sSubPr>
                            <m:ctrlPr>
                              <a:rPr lang="en-US" i="1">
                                <a:latin typeface="Cambria Math"/>
                              </a:rPr>
                            </m:ctrlPr>
                          </m:sSubPr>
                          <m:e>
                            <m:r>
                              <a:rPr lang="en-US" i="1">
                                <a:latin typeface="Cambria Math"/>
                              </a:rPr>
                              <m:t>𝒙</m:t>
                            </m:r>
                          </m:e>
                          <m:sub>
                            <m:r>
                              <a:rPr lang="en-US" i="1">
                                <a:latin typeface="Cambria Math"/>
                              </a:rPr>
                              <m:t>𝑨</m:t>
                            </m:r>
                          </m:sub>
                        </m:sSub>
                        <m:r>
                          <a:rPr lang="en-US">
                            <a:latin typeface="Cambria Math"/>
                          </a:rPr>
                          <m:t>,</m:t>
                        </m:r>
                        <m:sSub>
                          <m:sSubPr>
                            <m:ctrlPr>
                              <a:rPr lang="en-US" i="1">
                                <a:latin typeface="Cambria Math"/>
                              </a:rPr>
                            </m:ctrlPr>
                          </m:sSubPr>
                          <m:e>
                            <m:r>
                              <a:rPr lang="en-US" i="1">
                                <a:latin typeface="Cambria Math"/>
                              </a:rPr>
                              <m:t>𝒙</m:t>
                            </m:r>
                          </m:e>
                          <m:sub>
                            <m:sSub>
                              <m:sSubPr>
                                <m:ctrlPr>
                                  <a:rPr lang="en-US" i="1">
                                    <a:latin typeface="Cambria Math"/>
                                  </a:rPr>
                                </m:ctrlPr>
                              </m:sSubPr>
                              <m:e>
                                <m:r>
                                  <a:rPr lang="en-US" i="1">
                                    <a:latin typeface="Cambria Math"/>
                                  </a:rPr>
                                  <m:t>𝑫</m:t>
                                </m:r>
                              </m:e>
                              <m:sub>
                                <m:r>
                                  <a:rPr lang="en-US" i="1">
                                    <a:latin typeface="Cambria Math"/>
                                  </a:rPr>
                                  <m:t>𝟐</m:t>
                                </m:r>
                              </m:sub>
                            </m:sSub>
                          </m:sub>
                        </m:sSub>
                      </m:e>
                    </m:d>
                    <m:r>
                      <a:rPr lang="en-US" i="1">
                        <a:latin typeface="Cambria Math"/>
                      </a:rPr>
                      <m:t>&gt;</m:t>
                    </m:r>
                    <m:r>
                      <a:rPr lang="en-US" i="1">
                        <a:latin typeface="Cambria Math"/>
                      </a:rPr>
                      <m:t>𝟎</m:t>
                    </m:r>
                  </m:oMath>
                </a14:m>
                <a:r>
                  <a:rPr lang="en-US" dirty="0"/>
                  <a:t>, then attacker cannot get to the target</a:t>
                </a:r>
              </a:p>
              <a:p>
                <a:endParaRPr lang="en-US" dirty="0" smtClean="0"/>
              </a:p>
              <a:p>
                <a:endParaRPr lang="en-US" dirty="0" smtClean="0"/>
              </a:p>
              <a:p>
                <a14:m>
                  <m:oMath xmlns:m="http://schemas.openxmlformats.org/officeDocument/2006/math">
                    <m:sSub>
                      <m:sSubPr>
                        <m:ctrlPr>
                          <a:rPr lang="en-US" i="1">
                            <a:latin typeface="Cambria Math"/>
                          </a:rPr>
                        </m:ctrlPr>
                      </m:sSubPr>
                      <m:e>
                        <m:acc>
                          <m:accPr>
                            <m:chr m:val="̇"/>
                            <m:ctrlPr>
                              <a:rPr lang="en-US" i="1">
                                <a:latin typeface="Cambria Math"/>
                              </a:rPr>
                            </m:ctrlPr>
                          </m:accPr>
                          <m:e>
                            <m:r>
                              <a:rPr lang="en-US">
                                <a:latin typeface="Cambria Math"/>
                              </a:rPr>
                              <m:t>𝚽</m:t>
                            </m:r>
                          </m:e>
                        </m:acc>
                      </m:e>
                      <m:sub>
                        <m:r>
                          <a:rPr lang="en-US">
                            <a:latin typeface="Cambria Math"/>
                          </a:rPr>
                          <m:t>𝟒</m:t>
                        </m:r>
                      </m:sub>
                    </m:sSub>
                    <m:d>
                      <m:dPr>
                        <m:ctrlPr>
                          <a:rPr lang="en-US" i="1">
                            <a:latin typeface="Cambria Math"/>
                          </a:rPr>
                        </m:ctrlPr>
                      </m:dPr>
                      <m:e>
                        <m:sSub>
                          <m:sSubPr>
                            <m:ctrlPr>
                              <a:rPr lang="en-US" i="1">
                                <a:latin typeface="Cambria Math"/>
                              </a:rPr>
                            </m:ctrlPr>
                          </m:sSubPr>
                          <m:e>
                            <m:r>
                              <a:rPr lang="en-US" i="1">
                                <a:latin typeface="Cambria Math"/>
                              </a:rPr>
                              <m:t>𝒙</m:t>
                            </m:r>
                          </m:e>
                          <m:sub>
                            <m:r>
                              <a:rPr lang="en-US" i="1">
                                <a:latin typeface="Cambria Math"/>
                              </a:rPr>
                              <m:t>𝑨</m:t>
                            </m:r>
                          </m:sub>
                        </m:sSub>
                        <m:r>
                          <a:rPr lang="en-US">
                            <a:latin typeface="Cambria Math"/>
                          </a:rPr>
                          <m:t>,</m:t>
                        </m:r>
                        <m:sSub>
                          <m:sSubPr>
                            <m:ctrlPr>
                              <a:rPr lang="en-US" i="1">
                                <a:latin typeface="Cambria Math"/>
                              </a:rPr>
                            </m:ctrlPr>
                          </m:sSubPr>
                          <m:e>
                            <m:r>
                              <a:rPr lang="en-US" i="1">
                                <a:latin typeface="Cambria Math"/>
                              </a:rPr>
                              <m:t>𝒙</m:t>
                            </m:r>
                          </m:e>
                          <m:sub>
                            <m:sSub>
                              <m:sSubPr>
                                <m:ctrlPr>
                                  <a:rPr lang="en-US" i="1">
                                    <a:latin typeface="Cambria Math"/>
                                  </a:rPr>
                                </m:ctrlPr>
                              </m:sSubPr>
                              <m:e>
                                <m:r>
                                  <a:rPr lang="en-US" i="1">
                                    <a:latin typeface="Cambria Math"/>
                                  </a:rPr>
                                  <m:t>𝑫</m:t>
                                </m:r>
                              </m:e>
                              <m:sub>
                                <m:r>
                                  <a:rPr lang="en-US" b="1" i="1" smtClean="0">
                                    <a:latin typeface="Cambria Math"/>
                                  </a:rPr>
                                  <m:t>𝒊</m:t>
                                </m:r>
                              </m:sub>
                            </m:sSub>
                          </m:sub>
                        </m:sSub>
                      </m:e>
                    </m:d>
                    <m:r>
                      <a:rPr lang="en-US" b="1" i="1" smtClean="0">
                        <a:latin typeface="Cambria Math"/>
                      </a:rPr>
                      <m:t>=</m:t>
                    </m:r>
                    <m:r>
                      <a:rPr lang="en-US" b="1" i="1" smtClean="0">
                        <a:latin typeface="Cambria Math"/>
                      </a:rPr>
                      <m:t>𝟎</m:t>
                    </m:r>
                  </m:oMath>
                </a14:m>
                <a:r>
                  <a:rPr lang="en-US" dirty="0" smtClean="0"/>
                  <a:t> if the attacker plays optimally against defender </a:t>
                </a:r>
                <a14:m>
                  <m:oMath xmlns:m="http://schemas.openxmlformats.org/officeDocument/2006/math">
                    <m:r>
                      <a:rPr lang="en-US" b="1" i="1" smtClean="0">
                        <a:latin typeface="Cambria Math"/>
                      </a:rPr>
                      <m:t>𝒊</m:t>
                    </m:r>
                  </m:oMath>
                </a14:m>
                <a:endParaRPr lang="en-US" dirty="0"/>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11D0641D-6455-4374-9517-F3B790035A30}" type="slidenum">
              <a:rPr lang="en-US" smtClean="0"/>
              <a:t>43</a:t>
            </a:fld>
            <a:endParaRPr lang="en-US"/>
          </a:p>
        </p:txBody>
      </p:sp>
      <p:grpSp>
        <p:nvGrpSpPr>
          <p:cNvPr id="10" name="Group 9"/>
          <p:cNvGrpSpPr/>
          <p:nvPr/>
        </p:nvGrpSpPr>
        <p:grpSpPr>
          <a:xfrm>
            <a:off x="6806912" y="3206491"/>
            <a:ext cx="2393060" cy="1289309"/>
            <a:chOff x="7086600" y="4050268"/>
            <a:chExt cx="2982018" cy="1664732"/>
          </a:xfrm>
        </p:grpSpPr>
        <p:sp>
          <p:nvSpPr>
            <p:cNvPr id="11" name="Oval 10"/>
            <p:cNvSpPr/>
            <p:nvPr/>
          </p:nvSpPr>
          <p:spPr bwMode="auto">
            <a:xfrm>
              <a:off x="7086600" y="4419600"/>
              <a:ext cx="1371600" cy="1295400"/>
            </a:xfrm>
            <a:prstGeom prst="ellipse">
              <a:avLst/>
            </a:prstGeom>
            <a:noFill/>
            <a:ln w="38100" cap="flat" cmpd="sng" algn="ctr">
              <a:solidFill>
                <a:schemeClr val="accent2"/>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smtClean="0">
                <a:ln>
                  <a:noFill/>
                </a:ln>
                <a:solidFill>
                  <a:schemeClr val="accent2"/>
                </a:solidFill>
                <a:effectLst/>
                <a:latin typeface="Arial" charset="0"/>
                <a:ea typeface="Gulim" pitchFamily="50" charset="-127"/>
              </a:endParaRPr>
            </a:p>
          </p:txBody>
        </p:sp>
        <p:cxnSp>
          <p:nvCxnSpPr>
            <p:cNvPr id="12" name="Straight Arrow Connector 11"/>
            <p:cNvCxnSpPr>
              <a:endCxn id="11" idx="7"/>
            </p:cNvCxnSpPr>
            <p:nvPr/>
          </p:nvCxnSpPr>
          <p:spPr bwMode="auto">
            <a:xfrm flipV="1">
              <a:off x="7772400" y="4609307"/>
              <a:ext cx="484934" cy="457993"/>
            </a:xfrm>
            <a:prstGeom prst="straightConnector1">
              <a:avLst/>
            </a:prstGeom>
            <a:noFill/>
            <a:ln w="38100" cap="flat" cmpd="sng" algn="ctr">
              <a:solidFill>
                <a:schemeClr val="accent2"/>
              </a:solidFill>
              <a:prstDash val="solid"/>
              <a:round/>
              <a:headEnd type="none" w="sm" len="sm"/>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3" name="TextBox 12"/>
                <p:cNvSpPr txBox="1"/>
                <p:nvPr/>
              </p:nvSpPr>
              <p:spPr>
                <a:xfrm>
                  <a:off x="7924800" y="4050268"/>
                  <a:ext cx="2143818" cy="5374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mtClean="0">
                            <a:latin typeface="Cambria Math"/>
                          </a:rPr>
                          <m:t>𝛁</m:t>
                        </m:r>
                        <m:sSub>
                          <m:sSubPr>
                            <m:ctrlPr>
                              <a:rPr lang="en-US" i="1">
                                <a:latin typeface="Cambria Math"/>
                              </a:rPr>
                            </m:ctrlPr>
                          </m:sSubPr>
                          <m:e>
                            <m:r>
                              <a:rPr lang="en-US">
                                <a:latin typeface="Cambria Math"/>
                              </a:rPr>
                              <m:t>𝚽</m:t>
                            </m:r>
                          </m:e>
                          <m:sub>
                            <m:r>
                              <a:rPr lang="en-US">
                                <a:latin typeface="Cambria Math"/>
                              </a:rPr>
                              <m:t>𝟒</m:t>
                            </m:r>
                            <m:r>
                              <a:rPr lang="en-US">
                                <a:latin typeface="Cambria Math"/>
                              </a:rPr>
                              <m:t>,</m:t>
                            </m:r>
                            <m:r>
                              <a:rPr lang="en-US" i="1">
                                <a:latin typeface="Cambria Math"/>
                              </a:rPr>
                              <m:t>𝑨</m:t>
                            </m:r>
                          </m:sub>
                        </m:sSub>
                        <m:d>
                          <m:dPr>
                            <m:ctrlPr>
                              <a:rPr lang="en-US" i="1">
                                <a:latin typeface="Cambria Math"/>
                              </a:rPr>
                            </m:ctrlPr>
                          </m:dPr>
                          <m:e>
                            <m:sSub>
                              <m:sSubPr>
                                <m:ctrlPr>
                                  <a:rPr lang="en-US" i="1">
                                    <a:latin typeface="Cambria Math"/>
                                  </a:rPr>
                                </m:ctrlPr>
                              </m:sSubPr>
                              <m:e>
                                <m:r>
                                  <a:rPr lang="en-US" i="1">
                                    <a:latin typeface="Cambria Math"/>
                                  </a:rPr>
                                  <m:t>𝒙</m:t>
                                </m:r>
                              </m:e>
                              <m:sub>
                                <m:r>
                                  <a:rPr lang="en-US" i="1">
                                    <a:latin typeface="Cambria Math"/>
                                  </a:rPr>
                                  <m:t>𝑨</m:t>
                                </m:r>
                              </m:sub>
                            </m:sSub>
                            <m:r>
                              <a:rPr lang="en-US" i="1">
                                <a:latin typeface="Cambria Math"/>
                              </a:rPr>
                              <m:t>,</m:t>
                            </m:r>
                            <m:sSub>
                              <m:sSubPr>
                                <m:ctrlPr>
                                  <a:rPr lang="en-US" i="1">
                                    <a:latin typeface="Cambria Math"/>
                                  </a:rPr>
                                </m:ctrlPr>
                              </m:sSubPr>
                              <m:e>
                                <m:r>
                                  <a:rPr lang="en-US" i="1">
                                    <a:latin typeface="Cambria Math"/>
                                  </a:rPr>
                                  <m:t>𝒙</m:t>
                                </m:r>
                              </m:e>
                              <m:sub>
                                <m:sSub>
                                  <m:sSubPr>
                                    <m:ctrlPr>
                                      <a:rPr lang="en-US" b="0" i="1" smtClean="0">
                                        <a:latin typeface="Cambria Math"/>
                                      </a:rPr>
                                    </m:ctrlPr>
                                  </m:sSubPr>
                                  <m:e>
                                    <m:r>
                                      <a:rPr lang="en-US" i="1">
                                        <a:latin typeface="Cambria Math"/>
                                      </a:rPr>
                                      <m:t>𝑫</m:t>
                                    </m:r>
                                  </m:e>
                                  <m:sub>
                                    <m:r>
                                      <a:rPr lang="en-US" b="0" i="1" smtClean="0">
                                        <a:latin typeface="Cambria Math"/>
                                      </a:rPr>
                                      <m:t>𝑖</m:t>
                                    </m:r>
                                  </m:sub>
                                </m:sSub>
                              </m:sub>
                            </m:sSub>
                          </m:e>
                        </m:d>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7924800" y="4050268"/>
                  <a:ext cx="2143818" cy="537478"/>
                </a:xfrm>
                <a:prstGeom prst="rect">
                  <a:avLst/>
                </a:prstGeom>
                <a:blipFill rotWithShape="1">
                  <a:blip r:embed="rId4"/>
                  <a:stretch>
                    <a:fillRect b="-1471"/>
                  </a:stretch>
                </a:blipFill>
              </p:spPr>
              <p:txBody>
                <a:bodyPr/>
                <a:lstStyle/>
                <a:p>
                  <a:r>
                    <a:rPr lang="en-US">
                      <a:noFill/>
                    </a:rPr>
                    <a:t> </a:t>
                  </a:r>
                </a:p>
              </p:txBody>
            </p:sp>
          </mc:Fallback>
        </mc:AlternateContent>
        <p:sp>
          <p:nvSpPr>
            <p:cNvPr id="14" name="Freeform 13"/>
            <p:cNvSpPr/>
            <p:nvPr/>
          </p:nvSpPr>
          <p:spPr bwMode="auto">
            <a:xfrm>
              <a:off x="7790583" y="4296427"/>
              <a:ext cx="201022" cy="551146"/>
            </a:xfrm>
            <a:custGeom>
              <a:avLst/>
              <a:gdLst>
                <a:gd name="connsiteX0" fmla="*/ 201022 w 201022"/>
                <a:gd name="connsiteY0" fmla="*/ 0 h 551146"/>
                <a:gd name="connsiteX1" fmla="*/ 606 w 201022"/>
                <a:gd name="connsiteY1" fmla="*/ 300625 h 551146"/>
                <a:gd name="connsiteX2" fmla="*/ 150918 w 201022"/>
                <a:gd name="connsiteY2" fmla="*/ 551146 h 551146"/>
              </a:gdLst>
              <a:ahLst/>
              <a:cxnLst>
                <a:cxn ang="0">
                  <a:pos x="connsiteX0" y="connsiteY0"/>
                </a:cxn>
                <a:cxn ang="0">
                  <a:pos x="connsiteX1" y="connsiteY1"/>
                </a:cxn>
                <a:cxn ang="0">
                  <a:pos x="connsiteX2" y="connsiteY2"/>
                </a:cxn>
              </a:cxnLst>
              <a:rect l="l" t="t" r="r" b="b"/>
              <a:pathLst>
                <a:path w="201022" h="551146">
                  <a:moveTo>
                    <a:pt x="201022" y="0"/>
                  </a:moveTo>
                  <a:cubicBezTo>
                    <a:pt x="104989" y="104383"/>
                    <a:pt x="8957" y="208767"/>
                    <a:pt x="606" y="300625"/>
                  </a:cubicBezTo>
                  <a:cubicBezTo>
                    <a:pt x="-7745" y="392483"/>
                    <a:pt x="71586" y="471814"/>
                    <a:pt x="150918" y="551146"/>
                  </a:cubicBezTo>
                </a:path>
              </a:pathLst>
            </a:custGeom>
            <a:ln>
              <a:headEnd type="none" w="sm" len="sm"/>
              <a:tailEnd type="none" w="sm" len="sm"/>
            </a:ln>
            <a:extLst/>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smtClean="0">
                <a:ln>
                  <a:noFill/>
                </a:ln>
                <a:solidFill>
                  <a:schemeClr val="accent2"/>
                </a:solidFill>
                <a:effectLst/>
                <a:latin typeface="Arial" charset="0"/>
                <a:ea typeface="Gulim" pitchFamily="50" charset="-127"/>
              </a:endParaRPr>
            </a:p>
          </p:txBody>
        </p:sp>
      </p:grpSp>
    </p:spTree>
    <p:extLst>
      <p:ext uri="{BB962C8B-B14F-4D97-AF65-F5344CB8AC3E}">
        <p14:creationId xmlns:p14="http://schemas.microsoft.com/office/powerpoint/2010/main" val="28702825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3328"/>
            <a:ext cx="8194675" cy="564257"/>
          </a:xfrm>
        </p:spPr>
        <p:txBody>
          <a:bodyPr/>
          <a:lstStyle/>
          <a:p>
            <a:r>
              <a:rPr lang="en-US" dirty="0" smtClean="0"/>
              <a:t>Observations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If </a:t>
                </a:r>
                <a14:m>
                  <m:oMath xmlns:m="http://schemas.openxmlformats.org/officeDocument/2006/math">
                    <m:sSub>
                      <m:sSubPr>
                        <m:ctrlPr>
                          <a:rPr lang="en-US" i="1">
                            <a:latin typeface="Cambria Math"/>
                          </a:rPr>
                        </m:ctrlPr>
                      </m:sSubPr>
                      <m:e>
                        <m:r>
                          <a:rPr lang="en-US">
                            <a:latin typeface="Cambria Math"/>
                          </a:rPr>
                          <m:t>𝚽</m:t>
                        </m:r>
                      </m:e>
                      <m:sub>
                        <m:r>
                          <a:rPr lang="en-US">
                            <a:latin typeface="Cambria Math"/>
                          </a:rPr>
                          <m:t>𝟒</m:t>
                        </m:r>
                      </m:sub>
                    </m:sSub>
                    <m:d>
                      <m:dPr>
                        <m:ctrlPr>
                          <a:rPr lang="en-US" i="1">
                            <a:latin typeface="Cambria Math"/>
                          </a:rPr>
                        </m:ctrlPr>
                      </m:dPr>
                      <m:e>
                        <m:sSub>
                          <m:sSubPr>
                            <m:ctrlPr>
                              <a:rPr lang="en-US" i="1">
                                <a:latin typeface="Cambria Math"/>
                              </a:rPr>
                            </m:ctrlPr>
                          </m:sSubPr>
                          <m:e>
                            <m:r>
                              <a:rPr lang="en-US" i="1">
                                <a:latin typeface="Cambria Math"/>
                              </a:rPr>
                              <m:t>𝒙</m:t>
                            </m:r>
                          </m:e>
                          <m:sub>
                            <m:r>
                              <a:rPr lang="en-US" i="1">
                                <a:latin typeface="Cambria Math"/>
                              </a:rPr>
                              <m:t>𝑨</m:t>
                            </m:r>
                          </m:sub>
                        </m:sSub>
                        <m:r>
                          <a:rPr lang="en-US">
                            <a:latin typeface="Cambria Math"/>
                          </a:rPr>
                          <m:t>,</m:t>
                        </m:r>
                        <m:sSub>
                          <m:sSubPr>
                            <m:ctrlPr>
                              <a:rPr lang="en-US" i="1">
                                <a:latin typeface="Cambria Math"/>
                              </a:rPr>
                            </m:ctrlPr>
                          </m:sSubPr>
                          <m:e>
                            <m:r>
                              <a:rPr lang="en-US" i="1">
                                <a:latin typeface="Cambria Math"/>
                              </a:rPr>
                              <m:t>𝒙</m:t>
                            </m:r>
                          </m:e>
                          <m:sub>
                            <m:sSub>
                              <m:sSubPr>
                                <m:ctrlPr>
                                  <a:rPr lang="en-US" i="1">
                                    <a:latin typeface="Cambria Math"/>
                                  </a:rPr>
                                </m:ctrlPr>
                              </m:sSubPr>
                              <m:e>
                                <m:r>
                                  <a:rPr lang="en-US" i="1">
                                    <a:latin typeface="Cambria Math"/>
                                  </a:rPr>
                                  <m:t>𝑫</m:t>
                                </m:r>
                              </m:e>
                              <m:sub>
                                <m:r>
                                  <a:rPr lang="en-US" i="1">
                                    <a:latin typeface="Cambria Math"/>
                                  </a:rPr>
                                  <m:t>𝟏</m:t>
                                </m:r>
                              </m:sub>
                            </m:sSub>
                          </m:sub>
                        </m:sSub>
                      </m:e>
                    </m:d>
                    <m:r>
                      <a:rPr lang="en-US" i="1">
                        <a:latin typeface="Cambria Math"/>
                      </a:rPr>
                      <m:t>&gt;</m:t>
                    </m:r>
                    <m:r>
                      <a:rPr lang="en-US" i="1">
                        <a:latin typeface="Cambria Math"/>
                      </a:rPr>
                      <m:t>𝟎</m:t>
                    </m:r>
                  </m:oMath>
                </a14:m>
                <a:r>
                  <a:rPr lang="en-US" dirty="0"/>
                  <a:t> OR </a:t>
                </a:r>
                <a14:m>
                  <m:oMath xmlns:m="http://schemas.openxmlformats.org/officeDocument/2006/math">
                    <m:sSub>
                      <m:sSubPr>
                        <m:ctrlPr>
                          <a:rPr lang="en-US" i="1">
                            <a:latin typeface="Cambria Math"/>
                          </a:rPr>
                        </m:ctrlPr>
                      </m:sSubPr>
                      <m:e>
                        <m:r>
                          <a:rPr lang="en-US">
                            <a:latin typeface="Cambria Math"/>
                          </a:rPr>
                          <m:t>𝚽</m:t>
                        </m:r>
                      </m:e>
                      <m:sub>
                        <m:r>
                          <a:rPr lang="en-US">
                            <a:latin typeface="Cambria Math"/>
                          </a:rPr>
                          <m:t>𝟒</m:t>
                        </m:r>
                      </m:sub>
                    </m:sSub>
                    <m:d>
                      <m:dPr>
                        <m:ctrlPr>
                          <a:rPr lang="en-US" i="1">
                            <a:latin typeface="Cambria Math"/>
                          </a:rPr>
                        </m:ctrlPr>
                      </m:dPr>
                      <m:e>
                        <m:sSub>
                          <m:sSubPr>
                            <m:ctrlPr>
                              <a:rPr lang="en-US" i="1">
                                <a:latin typeface="Cambria Math"/>
                              </a:rPr>
                            </m:ctrlPr>
                          </m:sSubPr>
                          <m:e>
                            <m:r>
                              <a:rPr lang="en-US" i="1">
                                <a:latin typeface="Cambria Math"/>
                              </a:rPr>
                              <m:t>𝒙</m:t>
                            </m:r>
                          </m:e>
                          <m:sub>
                            <m:r>
                              <a:rPr lang="en-US" i="1">
                                <a:latin typeface="Cambria Math"/>
                              </a:rPr>
                              <m:t>𝑨</m:t>
                            </m:r>
                          </m:sub>
                        </m:sSub>
                        <m:r>
                          <a:rPr lang="en-US">
                            <a:latin typeface="Cambria Math"/>
                          </a:rPr>
                          <m:t>,</m:t>
                        </m:r>
                        <m:sSub>
                          <m:sSubPr>
                            <m:ctrlPr>
                              <a:rPr lang="en-US" i="1">
                                <a:latin typeface="Cambria Math"/>
                              </a:rPr>
                            </m:ctrlPr>
                          </m:sSubPr>
                          <m:e>
                            <m:r>
                              <a:rPr lang="en-US" i="1">
                                <a:latin typeface="Cambria Math"/>
                              </a:rPr>
                              <m:t>𝒙</m:t>
                            </m:r>
                          </m:e>
                          <m:sub>
                            <m:sSub>
                              <m:sSubPr>
                                <m:ctrlPr>
                                  <a:rPr lang="en-US" i="1">
                                    <a:latin typeface="Cambria Math"/>
                                  </a:rPr>
                                </m:ctrlPr>
                              </m:sSubPr>
                              <m:e>
                                <m:r>
                                  <a:rPr lang="en-US" i="1">
                                    <a:latin typeface="Cambria Math"/>
                                  </a:rPr>
                                  <m:t>𝑫</m:t>
                                </m:r>
                              </m:e>
                              <m:sub>
                                <m:r>
                                  <a:rPr lang="en-US" i="1">
                                    <a:latin typeface="Cambria Math"/>
                                  </a:rPr>
                                  <m:t>𝟐</m:t>
                                </m:r>
                              </m:sub>
                            </m:sSub>
                          </m:sub>
                        </m:sSub>
                      </m:e>
                    </m:d>
                    <m:r>
                      <a:rPr lang="en-US" i="1">
                        <a:latin typeface="Cambria Math"/>
                      </a:rPr>
                      <m:t>&gt;</m:t>
                    </m:r>
                    <m:r>
                      <a:rPr lang="en-US" i="1">
                        <a:latin typeface="Cambria Math"/>
                      </a:rPr>
                      <m:t>𝟎</m:t>
                    </m:r>
                  </m:oMath>
                </a14:m>
                <a:r>
                  <a:rPr lang="en-US" dirty="0"/>
                  <a:t>, then attacker cannot get to the target</a:t>
                </a:r>
              </a:p>
              <a:p>
                <a:endParaRPr lang="en-US" dirty="0" smtClean="0"/>
              </a:p>
              <a:p>
                <a:endParaRPr lang="en-US" dirty="0" smtClean="0"/>
              </a:p>
              <a:p>
                <a14:m>
                  <m:oMath xmlns:m="http://schemas.openxmlformats.org/officeDocument/2006/math">
                    <m:sSub>
                      <m:sSubPr>
                        <m:ctrlPr>
                          <a:rPr lang="en-US" i="1">
                            <a:latin typeface="Cambria Math"/>
                          </a:rPr>
                        </m:ctrlPr>
                      </m:sSubPr>
                      <m:e>
                        <m:acc>
                          <m:accPr>
                            <m:chr m:val="̇"/>
                            <m:ctrlPr>
                              <a:rPr lang="en-US" i="1">
                                <a:latin typeface="Cambria Math"/>
                              </a:rPr>
                            </m:ctrlPr>
                          </m:accPr>
                          <m:e>
                            <m:r>
                              <a:rPr lang="en-US">
                                <a:latin typeface="Cambria Math"/>
                              </a:rPr>
                              <m:t>𝚽</m:t>
                            </m:r>
                          </m:e>
                        </m:acc>
                      </m:e>
                      <m:sub>
                        <m:r>
                          <a:rPr lang="en-US">
                            <a:latin typeface="Cambria Math"/>
                          </a:rPr>
                          <m:t>𝟒</m:t>
                        </m:r>
                      </m:sub>
                    </m:sSub>
                    <m:d>
                      <m:dPr>
                        <m:ctrlPr>
                          <a:rPr lang="en-US" i="1">
                            <a:latin typeface="Cambria Math"/>
                          </a:rPr>
                        </m:ctrlPr>
                      </m:dPr>
                      <m:e>
                        <m:sSub>
                          <m:sSubPr>
                            <m:ctrlPr>
                              <a:rPr lang="en-US" i="1">
                                <a:latin typeface="Cambria Math"/>
                              </a:rPr>
                            </m:ctrlPr>
                          </m:sSubPr>
                          <m:e>
                            <m:r>
                              <a:rPr lang="en-US" i="1">
                                <a:latin typeface="Cambria Math"/>
                              </a:rPr>
                              <m:t>𝒙</m:t>
                            </m:r>
                          </m:e>
                          <m:sub>
                            <m:r>
                              <a:rPr lang="en-US" i="1">
                                <a:latin typeface="Cambria Math"/>
                              </a:rPr>
                              <m:t>𝑨</m:t>
                            </m:r>
                          </m:sub>
                        </m:sSub>
                        <m:r>
                          <a:rPr lang="en-US">
                            <a:latin typeface="Cambria Math"/>
                          </a:rPr>
                          <m:t>,</m:t>
                        </m:r>
                        <m:sSub>
                          <m:sSubPr>
                            <m:ctrlPr>
                              <a:rPr lang="en-US" i="1">
                                <a:latin typeface="Cambria Math"/>
                              </a:rPr>
                            </m:ctrlPr>
                          </m:sSubPr>
                          <m:e>
                            <m:r>
                              <a:rPr lang="en-US" i="1">
                                <a:latin typeface="Cambria Math"/>
                              </a:rPr>
                              <m:t>𝒙</m:t>
                            </m:r>
                          </m:e>
                          <m:sub>
                            <m:sSub>
                              <m:sSubPr>
                                <m:ctrlPr>
                                  <a:rPr lang="en-US" i="1">
                                    <a:latin typeface="Cambria Math"/>
                                  </a:rPr>
                                </m:ctrlPr>
                              </m:sSubPr>
                              <m:e>
                                <m:r>
                                  <a:rPr lang="en-US" i="1">
                                    <a:latin typeface="Cambria Math"/>
                                  </a:rPr>
                                  <m:t>𝑫</m:t>
                                </m:r>
                              </m:e>
                              <m:sub>
                                <m:r>
                                  <a:rPr lang="en-US" b="1" i="1" smtClean="0">
                                    <a:latin typeface="Cambria Math"/>
                                  </a:rPr>
                                  <m:t>𝒊</m:t>
                                </m:r>
                              </m:sub>
                            </m:sSub>
                          </m:sub>
                        </m:sSub>
                      </m:e>
                    </m:d>
                    <m:r>
                      <a:rPr lang="en-US" b="1" i="1" smtClean="0">
                        <a:latin typeface="Cambria Math"/>
                      </a:rPr>
                      <m:t>=</m:t>
                    </m:r>
                    <m:r>
                      <a:rPr lang="en-US" b="1" i="1" smtClean="0">
                        <a:latin typeface="Cambria Math"/>
                      </a:rPr>
                      <m:t>𝟎</m:t>
                    </m:r>
                  </m:oMath>
                </a14:m>
                <a:r>
                  <a:rPr lang="en-US" dirty="0" smtClean="0"/>
                  <a:t> if the attacker plays optimally against defender </a:t>
                </a:r>
                <a14:m>
                  <m:oMath xmlns:m="http://schemas.openxmlformats.org/officeDocument/2006/math">
                    <m:r>
                      <a:rPr lang="en-US" b="1" i="1" smtClean="0">
                        <a:latin typeface="Cambria Math"/>
                      </a:rPr>
                      <m:t>𝒊</m:t>
                    </m:r>
                  </m:oMath>
                </a14:m>
                <a:endParaRPr lang="en-US" dirty="0"/>
              </a:p>
              <a:p>
                <a:endParaRPr lang="en-US" dirty="0" smtClean="0"/>
              </a:p>
              <a:p>
                <a:endParaRPr lang="en-US" dirty="0" smtClean="0"/>
              </a:p>
              <a:p>
                <a14:m>
                  <m:oMath xmlns:m="http://schemas.openxmlformats.org/officeDocument/2006/math">
                    <m:sSub>
                      <m:sSubPr>
                        <m:ctrlPr>
                          <a:rPr lang="en-US" i="1">
                            <a:latin typeface="Cambria Math"/>
                          </a:rPr>
                        </m:ctrlPr>
                      </m:sSubPr>
                      <m:e>
                        <m:acc>
                          <m:accPr>
                            <m:chr m:val="̇"/>
                            <m:ctrlPr>
                              <a:rPr lang="en-US" b="1" i="1" smtClean="0">
                                <a:latin typeface="Cambria Math"/>
                              </a:rPr>
                            </m:ctrlPr>
                          </m:accPr>
                          <m:e>
                            <m:r>
                              <a:rPr lang="en-US">
                                <a:latin typeface="Cambria Math"/>
                              </a:rPr>
                              <m:t>𝚽</m:t>
                            </m:r>
                          </m:e>
                        </m:acc>
                      </m:e>
                      <m:sub>
                        <m:r>
                          <a:rPr lang="en-US">
                            <a:latin typeface="Cambria Math"/>
                          </a:rPr>
                          <m:t>𝟒</m:t>
                        </m:r>
                      </m:sub>
                    </m:sSub>
                    <m:d>
                      <m:dPr>
                        <m:ctrlPr>
                          <a:rPr lang="en-US" i="1">
                            <a:latin typeface="Cambria Math"/>
                          </a:rPr>
                        </m:ctrlPr>
                      </m:dPr>
                      <m:e>
                        <m:sSub>
                          <m:sSubPr>
                            <m:ctrlPr>
                              <a:rPr lang="en-US" i="1">
                                <a:latin typeface="Cambria Math"/>
                              </a:rPr>
                            </m:ctrlPr>
                          </m:sSubPr>
                          <m:e>
                            <m:r>
                              <a:rPr lang="en-US" i="1">
                                <a:latin typeface="Cambria Math"/>
                              </a:rPr>
                              <m:t>𝒙</m:t>
                            </m:r>
                          </m:e>
                          <m:sub>
                            <m:r>
                              <a:rPr lang="en-US" i="1">
                                <a:latin typeface="Cambria Math"/>
                              </a:rPr>
                              <m:t>𝑨</m:t>
                            </m:r>
                          </m:sub>
                        </m:sSub>
                        <m:r>
                          <a:rPr lang="en-US">
                            <a:latin typeface="Cambria Math"/>
                          </a:rPr>
                          <m:t>,</m:t>
                        </m:r>
                        <m:sSub>
                          <m:sSubPr>
                            <m:ctrlPr>
                              <a:rPr lang="en-US" i="1">
                                <a:latin typeface="Cambria Math"/>
                              </a:rPr>
                            </m:ctrlPr>
                          </m:sSubPr>
                          <m:e>
                            <m:r>
                              <a:rPr lang="en-US" i="1">
                                <a:latin typeface="Cambria Math"/>
                              </a:rPr>
                              <m:t>𝒙</m:t>
                            </m:r>
                          </m:e>
                          <m:sub>
                            <m:sSub>
                              <m:sSubPr>
                                <m:ctrlPr>
                                  <a:rPr lang="en-US" i="1">
                                    <a:latin typeface="Cambria Math"/>
                                  </a:rPr>
                                </m:ctrlPr>
                              </m:sSubPr>
                              <m:e>
                                <m:r>
                                  <a:rPr lang="en-US" i="1">
                                    <a:latin typeface="Cambria Math"/>
                                  </a:rPr>
                                  <m:t>𝑫</m:t>
                                </m:r>
                              </m:e>
                              <m:sub>
                                <m:r>
                                  <a:rPr lang="en-US" i="1">
                                    <a:latin typeface="Cambria Math"/>
                                  </a:rPr>
                                  <m:t>𝟏</m:t>
                                </m:r>
                              </m:sub>
                            </m:sSub>
                          </m:sub>
                        </m:sSub>
                      </m:e>
                    </m:d>
                    <m:r>
                      <a:rPr lang="en-US" b="1" i="1" smtClean="0">
                        <a:latin typeface="Cambria Math"/>
                      </a:rPr>
                      <m:t>&gt;</m:t>
                    </m:r>
                    <m:r>
                      <a:rPr lang="en-US" b="1" i="1" smtClean="0">
                        <a:latin typeface="Cambria Math"/>
                      </a:rPr>
                      <m:t>𝟎</m:t>
                    </m:r>
                  </m:oMath>
                </a14:m>
                <a:r>
                  <a:rPr lang="en-US" dirty="0" smtClean="0"/>
                  <a:t> or </a:t>
                </a:r>
                <a14:m>
                  <m:oMath xmlns:m="http://schemas.openxmlformats.org/officeDocument/2006/math">
                    <m:sSub>
                      <m:sSubPr>
                        <m:ctrlPr>
                          <a:rPr lang="en-US" i="1">
                            <a:latin typeface="Cambria Math"/>
                          </a:rPr>
                        </m:ctrlPr>
                      </m:sSubPr>
                      <m:e>
                        <m:acc>
                          <m:accPr>
                            <m:chr m:val="̇"/>
                            <m:ctrlPr>
                              <a:rPr lang="en-US" i="1">
                                <a:latin typeface="Cambria Math"/>
                              </a:rPr>
                            </m:ctrlPr>
                          </m:accPr>
                          <m:e>
                            <m:r>
                              <a:rPr lang="en-US">
                                <a:latin typeface="Cambria Math"/>
                              </a:rPr>
                              <m:t>𝚽</m:t>
                            </m:r>
                          </m:e>
                        </m:acc>
                      </m:e>
                      <m:sub>
                        <m:r>
                          <a:rPr lang="en-US">
                            <a:latin typeface="Cambria Math"/>
                          </a:rPr>
                          <m:t>𝟒</m:t>
                        </m:r>
                      </m:sub>
                    </m:sSub>
                    <m:d>
                      <m:dPr>
                        <m:ctrlPr>
                          <a:rPr lang="en-US" i="1">
                            <a:latin typeface="Cambria Math"/>
                          </a:rPr>
                        </m:ctrlPr>
                      </m:dPr>
                      <m:e>
                        <m:sSub>
                          <m:sSubPr>
                            <m:ctrlPr>
                              <a:rPr lang="en-US" i="1">
                                <a:latin typeface="Cambria Math"/>
                              </a:rPr>
                            </m:ctrlPr>
                          </m:sSubPr>
                          <m:e>
                            <m:r>
                              <a:rPr lang="en-US" i="1">
                                <a:latin typeface="Cambria Math"/>
                              </a:rPr>
                              <m:t>𝒙</m:t>
                            </m:r>
                          </m:e>
                          <m:sub>
                            <m:r>
                              <a:rPr lang="en-US" i="1">
                                <a:latin typeface="Cambria Math"/>
                              </a:rPr>
                              <m:t>𝑨</m:t>
                            </m:r>
                          </m:sub>
                        </m:sSub>
                        <m:r>
                          <a:rPr lang="en-US">
                            <a:latin typeface="Cambria Math"/>
                          </a:rPr>
                          <m:t>,</m:t>
                        </m:r>
                        <m:sSub>
                          <m:sSubPr>
                            <m:ctrlPr>
                              <a:rPr lang="en-US" i="1">
                                <a:latin typeface="Cambria Math"/>
                              </a:rPr>
                            </m:ctrlPr>
                          </m:sSubPr>
                          <m:e>
                            <m:r>
                              <a:rPr lang="en-US" i="1">
                                <a:latin typeface="Cambria Math"/>
                              </a:rPr>
                              <m:t>𝒙</m:t>
                            </m:r>
                          </m:e>
                          <m:sub>
                            <m:sSub>
                              <m:sSubPr>
                                <m:ctrlPr>
                                  <a:rPr lang="en-US" i="1">
                                    <a:latin typeface="Cambria Math"/>
                                  </a:rPr>
                                </m:ctrlPr>
                              </m:sSubPr>
                              <m:e>
                                <m:r>
                                  <a:rPr lang="en-US" i="1">
                                    <a:latin typeface="Cambria Math"/>
                                  </a:rPr>
                                  <m:t>𝑫</m:t>
                                </m:r>
                              </m:e>
                              <m:sub>
                                <m:r>
                                  <a:rPr lang="en-US" b="1" i="1" smtClean="0">
                                    <a:latin typeface="Cambria Math"/>
                                  </a:rPr>
                                  <m:t>𝟐</m:t>
                                </m:r>
                              </m:sub>
                            </m:sSub>
                          </m:sub>
                        </m:sSub>
                      </m:e>
                    </m:d>
                    <m:r>
                      <a:rPr lang="en-US" i="1">
                        <a:latin typeface="Cambria Math"/>
                      </a:rPr>
                      <m:t>&gt;</m:t>
                    </m:r>
                    <m:r>
                      <a:rPr lang="en-US" i="1">
                        <a:latin typeface="Cambria Math"/>
                      </a:rPr>
                      <m:t>𝟎</m:t>
                    </m:r>
                  </m:oMath>
                </a14:m>
                <a:r>
                  <a:rPr lang="en-US" dirty="0" smtClean="0"/>
                  <a:t>, unless </a:t>
                </a:r>
                <a14:m>
                  <m:oMath xmlns:m="http://schemas.openxmlformats.org/officeDocument/2006/math">
                    <m:sSub>
                      <m:sSubPr>
                        <m:ctrlPr>
                          <a:rPr lang="en-US" b="1" i="1" smtClean="0">
                            <a:latin typeface="Cambria Math"/>
                          </a:rPr>
                        </m:ctrlPr>
                      </m:sSubPr>
                      <m:e>
                        <m:r>
                          <a:rPr lang="en-US" b="1" i="1" smtClean="0">
                            <a:latin typeface="Cambria Math"/>
                          </a:rPr>
                          <m:t>𝒙</m:t>
                        </m:r>
                      </m:e>
                      <m:sub>
                        <m:sSub>
                          <m:sSubPr>
                            <m:ctrlPr>
                              <a:rPr lang="en-US" b="1" i="1" smtClean="0">
                                <a:latin typeface="Cambria Math"/>
                              </a:rPr>
                            </m:ctrlPr>
                          </m:sSubPr>
                          <m:e>
                            <m:r>
                              <a:rPr lang="en-US" b="1" i="1" smtClean="0">
                                <a:latin typeface="Cambria Math"/>
                              </a:rPr>
                              <m:t>𝑫</m:t>
                            </m:r>
                          </m:e>
                          <m:sub>
                            <m:r>
                              <a:rPr lang="en-US" b="1" i="1" smtClean="0">
                                <a:latin typeface="Cambria Math"/>
                              </a:rPr>
                              <m:t>𝟏</m:t>
                            </m:r>
                          </m:sub>
                        </m:sSub>
                      </m:sub>
                    </m:sSub>
                    <m:r>
                      <a:rPr lang="en-US" b="1" i="1" smtClean="0">
                        <a:latin typeface="Cambria Math"/>
                      </a:rPr>
                      <m:t>=</m:t>
                    </m:r>
                    <m:sSub>
                      <m:sSubPr>
                        <m:ctrlPr>
                          <a:rPr lang="en-US" b="1" i="1" smtClean="0">
                            <a:latin typeface="Cambria Math"/>
                          </a:rPr>
                        </m:ctrlPr>
                      </m:sSubPr>
                      <m:e>
                        <m:r>
                          <a:rPr lang="en-US" b="1" i="1" smtClean="0">
                            <a:latin typeface="Cambria Math"/>
                          </a:rPr>
                          <m:t>𝒙</m:t>
                        </m:r>
                      </m:e>
                      <m:sub>
                        <m:sSub>
                          <m:sSubPr>
                            <m:ctrlPr>
                              <a:rPr lang="en-US" b="1" i="1" smtClean="0">
                                <a:latin typeface="Cambria Math"/>
                              </a:rPr>
                            </m:ctrlPr>
                          </m:sSubPr>
                          <m:e>
                            <m:r>
                              <a:rPr lang="en-US" b="1" i="1" smtClean="0">
                                <a:latin typeface="Cambria Math"/>
                              </a:rPr>
                              <m:t>𝑫</m:t>
                            </m:r>
                          </m:e>
                          <m:sub>
                            <m:r>
                              <a:rPr lang="en-US" b="1" i="1" smtClean="0">
                                <a:latin typeface="Cambria Math"/>
                              </a:rPr>
                              <m:t>𝟐</m:t>
                            </m:r>
                          </m:sub>
                        </m:sSub>
                      </m:sub>
                    </m:sSub>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11D0641D-6455-4374-9517-F3B790035A30}" type="slidenum">
              <a:rPr lang="en-US" smtClean="0"/>
              <a:t>44</a:t>
            </a:fld>
            <a:endParaRPr lang="en-US"/>
          </a:p>
        </p:txBody>
      </p:sp>
      <p:grpSp>
        <p:nvGrpSpPr>
          <p:cNvPr id="5" name="Group 4"/>
          <p:cNvGrpSpPr/>
          <p:nvPr/>
        </p:nvGrpSpPr>
        <p:grpSpPr>
          <a:xfrm>
            <a:off x="6806912" y="3206491"/>
            <a:ext cx="2393060" cy="1289309"/>
            <a:chOff x="7086600" y="4050268"/>
            <a:chExt cx="2982018" cy="1664732"/>
          </a:xfrm>
        </p:grpSpPr>
        <p:sp>
          <p:nvSpPr>
            <p:cNvPr id="6" name="Oval 5"/>
            <p:cNvSpPr/>
            <p:nvPr/>
          </p:nvSpPr>
          <p:spPr bwMode="auto">
            <a:xfrm>
              <a:off x="7086600" y="4419600"/>
              <a:ext cx="1371600" cy="1295400"/>
            </a:xfrm>
            <a:prstGeom prst="ellipse">
              <a:avLst/>
            </a:prstGeom>
            <a:noFill/>
            <a:ln w="38100" cap="flat" cmpd="sng" algn="ctr">
              <a:solidFill>
                <a:schemeClr val="accent2"/>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smtClean="0">
                <a:ln>
                  <a:noFill/>
                </a:ln>
                <a:solidFill>
                  <a:schemeClr val="accent2"/>
                </a:solidFill>
                <a:effectLst/>
                <a:latin typeface="Arial" charset="0"/>
                <a:ea typeface="Gulim" pitchFamily="50" charset="-127"/>
              </a:endParaRPr>
            </a:p>
          </p:txBody>
        </p:sp>
        <p:cxnSp>
          <p:nvCxnSpPr>
            <p:cNvPr id="7" name="Straight Arrow Connector 6"/>
            <p:cNvCxnSpPr>
              <a:endCxn id="6" idx="7"/>
            </p:cNvCxnSpPr>
            <p:nvPr/>
          </p:nvCxnSpPr>
          <p:spPr bwMode="auto">
            <a:xfrm flipV="1">
              <a:off x="7772400" y="4609307"/>
              <a:ext cx="484934" cy="457993"/>
            </a:xfrm>
            <a:prstGeom prst="straightConnector1">
              <a:avLst/>
            </a:prstGeom>
            <a:noFill/>
            <a:ln w="38100" cap="flat" cmpd="sng" algn="ctr">
              <a:solidFill>
                <a:schemeClr val="accent2"/>
              </a:solidFill>
              <a:prstDash val="solid"/>
              <a:round/>
              <a:headEnd type="none" w="sm" len="sm"/>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8" name="TextBox 7"/>
                <p:cNvSpPr txBox="1"/>
                <p:nvPr/>
              </p:nvSpPr>
              <p:spPr>
                <a:xfrm>
                  <a:off x="7924800" y="4050268"/>
                  <a:ext cx="2143818" cy="5374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mtClean="0">
                            <a:latin typeface="Cambria Math"/>
                          </a:rPr>
                          <m:t>𝛁</m:t>
                        </m:r>
                        <m:sSub>
                          <m:sSubPr>
                            <m:ctrlPr>
                              <a:rPr lang="en-US" i="1">
                                <a:latin typeface="Cambria Math"/>
                              </a:rPr>
                            </m:ctrlPr>
                          </m:sSubPr>
                          <m:e>
                            <m:r>
                              <a:rPr lang="en-US">
                                <a:latin typeface="Cambria Math"/>
                              </a:rPr>
                              <m:t>𝚽</m:t>
                            </m:r>
                          </m:e>
                          <m:sub>
                            <m:r>
                              <a:rPr lang="en-US">
                                <a:latin typeface="Cambria Math"/>
                              </a:rPr>
                              <m:t>𝟒</m:t>
                            </m:r>
                            <m:r>
                              <a:rPr lang="en-US">
                                <a:latin typeface="Cambria Math"/>
                              </a:rPr>
                              <m:t>,</m:t>
                            </m:r>
                            <m:r>
                              <a:rPr lang="en-US" i="1">
                                <a:latin typeface="Cambria Math"/>
                              </a:rPr>
                              <m:t>𝑨</m:t>
                            </m:r>
                          </m:sub>
                        </m:sSub>
                        <m:d>
                          <m:dPr>
                            <m:ctrlPr>
                              <a:rPr lang="en-US" i="1">
                                <a:latin typeface="Cambria Math"/>
                              </a:rPr>
                            </m:ctrlPr>
                          </m:dPr>
                          <m:e>
                            <m:sSub>
                              <m:sSubPr>
                                <m:ctrlPr>
                                  <a:rPr lang="en-US" i="1">
                                    <a:latin typeface="Cambria Math"/>
                                  </a:rPr>
                                </m:ctrlPr>
                              </m:sSubPr>
                              <m:e>
                                <m:r>
                                  <a:rPr lang="en-US" i="1">
                                    <a:latin typeface="Cambria Math"/>
                                  </a:rPr>
                                  <m:t>𝒙</m:t>
                                </m:r>
                              </m:e>
                              <m:sub>
                                <m:r>
                                  <a:rPr lang="en-US" i="1">
                                    <a:latin typeface="Cambria Math"/>
                                  </a:rPr>
                                  <m:t>𝑨</m:t>
                                </m:r>
                              </m:sub>
                            </m:sSub>
                            <m:r>
                              <a:rPr lang="en-US" i="1">
                                <a:latin typeface="Cambria Math"/>
                              </a:rPr>
                              <m:t>,</m:t>
                            </m:r>
                            <m:sSub>
                              <m:sSubPr>
                                <m:ctrlPr>
                                  <a:rPr lang="en-US" i="1">
                                    <a:latin typeface="Cambria Math"/>
                                  </a:rPr>
                                </m:ctrlPr>
                              </m:sSubPr>
                              <m:e>
                                <m:r>
                                  <a:rPr lang="en-US" i="1">
                                    <a:latin typeface="Cambria Math"/>
                                  </a:rPr>
                                  <m:t>𝒙</m:t>
                                </m:r>
                              </m:e>
                              <m:sub>
                                <m:sSub>
                                  <m:sSubPr>
                                    <m:ctrlPr>
                                      <a:rPr lang="en-US" b="0" i="1" smtClean="0">
                                        <a:latin typeface="Cambria Math"/>
                                      </a:rPr>
                                    </m:ctrlPr>
                                  </m:sSubPr>
                                  <m:e>
                                    <m:r>
                                      <a:rPr lang="en-US" i="1">
                                        <a:latin typeface="Cambria Math"/>
                                      </a:rPr>
                                      <m:t>𝑫</m:t>
                                    </m:r>
                                  </m:e>
                                  <m:sub>
                                    <m:r>
                                      <a:rPr lang="en-US" b="0" i="1" smtClean="0">
                                        <a:latin typeface="Cambria Math"/>
                                      </a:rPr>
                                      <m:t>𝑖</m:t>
                                    </m:r>
                                  </m:sub>
                                </m:sSub>
                              </m:sub>
                            </m:sSub>
                          </m:e>
                        </m:d>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7924800" y="4050268"/>
                  <a:ext cx="2143818" cy="537478"/>
                </a:xfrm>
                <a:prstGeom prst="rect">
                  <a:avLst/>
                </a:prstGeom>
                <a:blipFill rotWithShape="1">
                  <a:blip r:embed="rId4"/>
                  <a:stretch>
                    <a:fillRect b="-1471"/>
                  </a:stretch>
                </a:blipFill>
              </p:spPr>
              <p:txBody>
                <a:bodyPr/>
                <a:lstStyle/>
                <a:p>
                  <a:r>
                    <a:rPr lang="en-US">
                      <a:noFill/>
                    </a:rPr>
                    <a:t> </a:t>
                  </a:r>
                </a:p>
              </p:txBody>
            </p:sp>
          </mc:Fallback>
        </mc:AlternateContent>
        <p:sp>
          <p:nvSpPr>
            <p:cNvPr id="9" name="Freeform 8"/>
            <p:cNvSpPr/>
            <p:nvPr/>
          </p:nvSpPr>
          <p:spPr bwMode="auto">
            <a:xfrm>
              <a:off x="7790583" y="4296427"/>
              <a:ext cx="201022" cy="551146"/>
            </a:xfrm>
            <a:custGeom>
              <a:avLst/>
              <a:gdLst>
                <a:gd name="connsiteX0" fmla="*/ 201022 w 201022"/>
                <a:gd name="connsiteY0" fmla="*/ 0 h 551146"/>
                <a:gd name="connsiteX1" fmla="*/ 606 w 201022"/>
                <a:gd name="connsiteY1" fmla="*/ 300625 h 551146"/>
                <a:gd name="connsiteX2" fmla="*/ 150918 w 201022"/>
                <a:gd name="connsiteY2" fmla="*/ 551146 h 551146"/>
              </a:gdLst>
              <a:ahLst/>
              <a:cxnLst>
                <a:cxn ang="0">
                  <a:pos x="connsiteX0" y="connsiteY0"/>
                </a:cxn>
                <a:cxn ang="0">
                  <a:pos x="connsiteX1" y="connsiteY1"/>
                </a:cxn>
                <a:cxn ang="0">
                  <a:pos x="connsiteX2" y="connsiteY2"/>
                </a:cxn>
              </a:cxnLst>
              <a:rect l="l" t="t" r="r" b="b"/>
              <a:pathLst>
                <a:path w="201022" h="551146">
                  <a:moveTo>
                    <a:pt x="201022" y="0"/>
                  </a:moveTo>
                  <a:cubicBezTo>
                    <a:pt x="104989" y="104383"/>
                    <a:pt x="8957" y="208767"/>
                    <a:pt x="606" y="300625"/>
                  </a:cubicBezTo>
                  <a:cubicBezTo>
                    <a:pt x="-7745" y="392483"/>
                    <a:pt x="71586" y="471814"/>
                    <a:pt x="150918" y="551146"/>
                  </a:cubicBezTo>
                </a:path>
              </a:pathLst>
            </a:custGeom>
            <a:ln>
              <a:headEnd type="none" w="sm" len="sm"/>
              <a:tailEnd type="none" w="sm" len="sm"/>
            </a:ln>
            <a:extLst/>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smtClean="0">
                <a:ln>
                  <a:noFill/>
                </a:ln>
                <a:solidFill>
                  <a:schemeClr val="accent2"/>
                </a:solidFill>
                <a:effectLst/>
                <a:latin typeface="Arial" charset="0"/>
                <a:ea typeface="Gulim" pitchFamily="50" charset="-127"/>
              </a:endParaRPr>
            </a:p>
          </p:txBody>
        </p:sp>
      </p:grpSp>
      <p:grpSp>
        <p:nvGrpSpPr>
          <p:cNvPr id="21" name="Group 20"/>
          <p:cNvGrpSpPr/>
          <p:nvPr/>
        </p:nvGrpSpPr>
        <p:grpSpPr>
          <a:xfrm>
            <a:off x="6629402" y="4959091"/>
            <a:ext cx="2557746" cy="1681401"/>
            <a:chOff x="6629402" y="4959091"/>
            <a:chExt cx="2557746" cy="1681401"/>
          </a:xfrm>
        </p:grpSpPr>
        <p:sp>
          <p:nvSpPr>
            <p:cNvPr id="11" name="Oval 10"/>
            <p:cNvSpPr/>
            <p:nvPr/>
          </p:nvSpPr>
          <p:spPr bwMode="auto">
            <a:xfrm>
              <a:off x="6629402" y="5245133"/>
              <a:ext cx="1100705" cy="1003267"/>
            </a:xfrm>
            <a:prstGeom prst="ellipse">
              <a:avLst/>
            </a:prstGeom>
            <a:noFill/>
            <a:ln w="38100" cap="flat" cmpd="sng" algn="ctr">
              <a:solidFill>
                <a:schemeClr val="accent2"/>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smtClean="0">
                <a:ln>
                  <a:noFill/>
                </a:ln>
                <a:solidFill>
                  <a:schemeClr val="accent2"/>
                </a:solidFill>
                <a:effectLst/>
                <a:latin typeface="Arial" charset="0"/>
                <a:ea typeface="Gulim" pitchFamily="50" charset="-127"/>
              </a:endParaRPr>
            </a:p>
          </p:txBody>
        </p:sp>
        <p:cxnSp>
          <p:nvCxnSpPr>
            <p:cNvPr id="12" name="Straight Arrow Connector 11"/>
            <p:cNvCxnSpPr>
              <a:endCxn id="11" idx="7"/>
            </p:cNvCxnSpPr>
            <p:nvPr/>
          </p:nvCxnSpPr>
          <p:spPr bwMode="auto">
            <a:xfrm flipV="1">
              <a:off x="7179754" y="5392058"/>
              <a:ext cx="389158" cy="354708"/>
            </a:xfrm>
            <a:prstGeom prst="straightConnector1">
              <a:avLst/>
            </a:prstGeom>
            <a:noFill/>
            <a:ln w="38100" cap="flat" cmpd="sng" algn="ctr">
              <a:solidFill>
                <a:schemeClr val="accent2"/>
              </a:solidFill>
              <a:prstDash val="solid"/>
              <a:round/>
              <a:headEnd type="none" w="sm" len="sm"/>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3" name="TextBox 12"/>
                <p:cNvSpPr txBox="1"/>
                <p:nvPr/>
              </p:nvSpPr>
              <p:spPr>
                <a:xfrm>
                  <a:off x="7302055" y="4959091"/>
                  <a:ext cx="1750864" cy="4128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mtClean="0">
                            <a:latin typeface="Cambria Math"/>
                          </a:rPr>
                          <m:t>𝛁</m:t>
                        </m:r>
                        <m:sSub>
                          <m:sSubPr>
                            <m:ctrlPr>
                              <a:rPr lang="en-US" i="1">
                                <a:latin typeface="Cambria Math"/>
                              </a:rPr>
                            </m:ctrlPr>
                          </m:sSubPr>
                          <m:e>
                            <m:r>
                              <a:rPr lang="en-US">
                                <a:latin typeface="Cambria Math"/>
                              </a:rPr>
                              <m:t>𝚽</m:t>
                            </m:r>
                          </m:e>
                          <m:sub>
                            <m:r>
                              <a:rPr lang="en-US">
                                <a:latin typeface="Cambria Math"/>
                              </a:rPr>
                              <m:t>𝟒</m:t>
                            </m:r>
                            <m:r>
                              <a:rPr lang="en-US">
                                <a:latin typeface="Cambria Math"/>
                              </a:rPr>
                              <m:t>,</m:t>
                            </m:r>
                            <m:r>
                              <a:rPr lang="en-US" i="1">
                                <a:latin typeface="Cambria Math"/>
                              </a:rPr>
                              <m:t>𝑨</m:t>
                            </m:r>
                          </m:sub>
                        </m:sSub>
                        <m:d>
                          <m:dPr>
                            <m:ctrlPr>
                              <a:rPr lang="en-US" i="1">
                                <a:latin typeface="Cambria Math"/>
                              </a:rPr>
                            </m:ctrlPr>
                          </m:dPr>
                          <m:e>
                            <m:sSub>
                              <m:sSubPr>
                                <m:ctrlPr>
                                  <a:rPr lang="en-US" i="1">
                                    <a:latin typeface="Cambria Math"/>
                                  </a:rPr>
                                </m:ctrlPr>
                              </m:sSubPr>
                              <m:e>
                                <m:r>
                                  <a:rPr lang="en-US" i="1">
                                    <a:latin typeface="Cambria Math"/>
                                  </a:rPr>
                                  <m:t>𝒙</m:t>
                                </m:r>
                              </m:e>
                              <m:sub>
                                <m:r>
                                  <a:rPr lang="en-US" i="1">
                                    <a:latin typeface="Cambria Math"/>
                                  </a:rPr>
                                  <m:t>𝑨</m:t>
                                </m:r>
                              </m:sub>
                            </m:sSub>
                            <m:r>
                              <a:rPr lang="en-US" i="1">
                                <a:latin typeface="Cambria Math"/>
                              </a:rPr>
                              <m:t>,</m:t>
                            </m:r>
                            <m:sSub>
                              <m:sSubPr>
                                <m:ctrlPr>
                                  <a:rPr lang="en-US" i="1">
                                    <a:latin typeface="Cambria Math"/>
                                  </a:rPr>
                                </m:ctrlPr>
                              </m:sSubPr>
                              <m:e>
                                <m:r>
                                  <a:rPr lang="en-US" i="1">
                                    <a:latin typeface="Cambria Math"/>
                                  </a:rPr>
                                  <m:t>𝒙</m:t>
                                </m:r>
                              </m:e>
                              <m:sub>
                                <m:sSub>
                                  <m:sSubPr>
                                    <m:ctrlPr>
                                      <a:rPr lang="en-US" b="0" i="1" smtClean="0">
                                        <a:latin typeface="Cambria Math"/>
                                      </a:rPr>
                                    </m:ctrlPr>
                                  </m:sSubPr>
                                  <m:e>
                                    <m:r>
                                      <a:rPr lang="en-US" i="1">
                                        <a:latin typeface="Cambria Math"/>
                                      </a:rPr>
                                      <m:t>𝑫</m:t>
                                    </m:r>
                                  </m:e>
                                  <m:sub>
                                    <m:r>
                                      <a:rPr lang="en-US" b="0" i="1" smtClean="0">
                                        <a:latin typeface="Cambria Math"/>
                                      </a:rPr>
                                      <m:t>1</m:t>
                                    </m:r>
                                  </m:sub>
                                </m:sSub>
                              </m:sub>
                            </m:sSub>
                          </m:e>
                        </m:d>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7302055" y="4959091"/>
                  <a:ext cx="1750864" cy="412870"/>
                </a:xfrm>
                <a:prstGeom prst="rect">
                  <a:avLst/>
                </a:prstGeom>
                <a:blipFill rotWithShape="1">
                  <a:blip r:embed="rId5"/>
                  <a:stretch>
                    <a:fillRect/>
                  </a:stretch>
                </a:blipFill>
              </p:spPr>
              <p:txBody>
                <a:bodyPr/>
                <a:lstStyle/>
                <a:p>
                  <a:r>
                    <a:rPr lang="en-US">
                      <a:noFill/>
                    </a:rPr>
                    <a:t> </a:t>
                  </a:r>
                </a:p>
              </p:txBody>
            </p:sp>
          </mc:Fallback>
        </mc:AlternateContent>
        <p:sp>
          <p:nvSpPr>
            <p:cNvPr id="14" name="Freeform 13"/>
            <p:cNvSpPr/>
            <p:nvPr/>
          </p:nvSpPr>
          <p:spPr bwMode="auto">
            <a:xfrm>
              <a:off x="7194346" y="5149737"/>
              <a:ext cx="161320" cy="426854"/>
            </a:xfrm>
            <a:custGeom>
              <a:avLst/>
              <a:gdLst>
                <a:gd name="connsiteX0" fmla="*/ 201022 w 201022"/>
                <a:gd name="connsiteY0" fmla="*/ 0 h 551146"/>
                <a:gd name="connsiteX1" fmla="*/ 606 w 201022"/>
                <a:gd name="connsiteY1" fmla="*/ 300625 h 551146"/>
                <a:gd name="connsiteX2" fmla="*/ 150918 w 201022"/>
                <a:gd name="connsiteY2" fmla="*/ 551146 h 551146"/>
              </a:gdLst>
              <a:ahLst/>
              <a:cxnLst>
                <a:cxn ang="0">
                  <a:pos x="connsiteX0" y="connsiteY0"/>
                </a:cxn>
                <a:cxn ang="0">
                  <a:pos x="connsiteX1" y="connsiteY1"/>
                </a:cxn>
                <a:cxn ang="0">
                  <a:pos x="connsiteX2" y="connsiteY2"/>
                </a:cxn>
              </a:cxnLst>
              <a:rect l="l" t="t" r="r" b="b"/>
              <a:pathLst>
                <a:path w="201022" h="551146">
                  <a:moveTo>
                    <a:pt x="201022" y="0"/>
                  </a:moveTo>
                  <a:cubicBezTo>
                    <a:pt x="104989" y="104383"/>
                    <a:pt x="8957" y="208767"/>
                    <a:pt x="606" y="300625"/>
                  </a:cubicBezTo>
                  <a:cubicBezTo>
                    <a:pt x="-7745" y="392483"/>
                    <a:pt x="71586" y="471814"/>
                    <a:pt x="150918" y="551146"/>
                  </a:cubicBezTo>
                </a:path>
              </a:pathLst>
            </a:custGeom>
            <a:ln>
              <a:headEnd type="none" w="sm" len="sm"/>
              <a:tailEnd type="none" w="sm" len="sm"/>
            </a:ln>
            <a:extLst/>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smtClean="0">
                <a:ln>
                  <a:noFill/>
                </a:ln>
                <a:solidFill>
                  <a:schemeClr val="accent2"/>
                </a:solidFill>
                <a:effectLst/>
                <a:latin typeface="Arial" charset="0"/>
                <a:ea typeface="Gulim" pitchFamily="50" charset="-127"/>
              </a:endParaRPr>
            </a:p>
          </p:txBody>
        </p:sp>
        <p:cxnSp>
          <p:nvCxnSpPr>
            <p:cNvPr id="15" name="Straight Arrow Connector 14"/>
            <p:cNvCxnSpPr>
              <a:endCxn id="11" idx="4"/>
            </p:cNvCxnSpPr>
            <p:nvPr/>
          </p:nvCxnSpPr>
          <p:spPr bwMode="auto">
            <a:xfrm flipH="1">
              <a:off x="7179752" y="5746766"/>
              <a:ext cx="14592" cy="501634"/>
            </a:xfrm>
            <a:prstGeom prst="straightConnector1">
              <a:avLst/>
            </a:prstGeom>
            <a:noFill/>
            <a:ln w="38100" cap="flat" cmpd="sng" algn="ctr">
              <a:solidFill>
                <a:schemeClr val="accent2"/>
              </a:solidFill>
              <a:prstDash val="solid"/>
              <a:round/>
              <a:headEnd type="none" w="sm" len="sm"/>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9" name="TextBox 18"/>
                <p:cNvSpPr txBox="1"/>
                <p:nvPr/>
              </p:nvSpPr>
              <p:spPr>
                <a:xfrm>
                  <a:off x="7391400" y="6216530"/>
                  <a:ext cx="1795748" cy="4239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mtClean="0">
                            <a:latin typeface="Cambria Math"/>
                          </a:rPr>
                          <m:t>𝛁</m:t>
                        </m:r>
                        <m:sSub>
                          <m:sSubPr>
                            <m:ctrlPr>
                              <a:rPr lang="en-US" i="1">
                                <a:latin typeface="Cambria Math"/>
                              </a:rPr>
                            </m:ctrlPr>
                          </m:sSubPr>
                          <m:e>
                            <m:r>
                              <a:rPr lang="en-US">
                                <a:latin typeface="Cambria Math"/>
                              </a:rPr>
                              <m:t>𝚽</m:t>
                            </m:r>
                          </m:e>
                          <m:sub>
                            <m:r>
                              <a:rPr lang="en-US">
                                <a:latin typeface="Cambria Math"/>
                              </a:rPr>
                              <m:t>𝟒</m:t>
                            </m:r>
                            <m:r>
                              <a:rPr lang="en-US">
                                <a:latin typeface="Cambria Math"/>
                              </a:rPr>
                              <m:t>,</m:t>
                            </m:r>
                            <m:r>
                              <a:rPr lang="en-US" i="1">
                                <a:latin typeface="Cambria Math"/>
                              </a:rPr>
                              <m:t>𝑨</m:t>
                            </m:r>
                          </m:sub>
                        </m:sSub>
                        <m:d>
                          <m:dPr>
                            <m:ctrlPr>
                              <a:rPr lang="en-US" i="1">
                                <a:latin typeface="Cambria Math"/>
                              </a:rPr>
                            </m:ctrlPr>
                          </m:dPr>
                          <m:e>
                            <m:sSub>
                              <m:sSubPr>
                                <m:ctrlPr>
                                  <a:rPr lang="en-US" i="1">
                                    <a:latin typeface="Cambria Math"/>
                                  </a:rPr>
                                </m:ctrlPr>
                              </m:sSubPr>
                              <m:e>
                                <m:r>
                                  <a:rPr lang="en-US" i="1">
                                    <a:latin typeface="Cambria Math"/>
                                  </a:rPr>
                                  <m:t>𝒙</m:t>
                                </m:r>
                              </m:e>
                              <m:sub>
                                <m:r>
                                  <a:rPr lang="en-US" i="1">
                                    <a:latin typeface="Cambria Math"/>
                                  </a:rPr>
                                  <m:t>𝑨</m:t>
                                </m:r>
                              </m:sub>
                            </m:sSub>
                            <m:r>
                              <a:rPr lang="en-US" i="1">
                                <a:latin typeface="Cambria Math"/>
                              </a:rPr>
                              <m:t>,</m:t>
                            </m:r>
                            <m:sSub>
                              <m:sSubPr>
                                <m:ctrlPr>
                                  <a:rPr lang="en-US" i="1">
                                    <a:latin typeface="Cambria Math"/>
                                  </a:rPr>
                                </m:ctrlPr>
                              </m:sSubPr>
                              <m:e>
                                <m:r>
                                  <a:rPr lang="en-US" i="1">
                                    <a:latin typeface="Cambria Math"/>
                                  </a:rPr>
                                  <m:t>𝒙</m:t>
                                </m:r>
                              </m:e>
                              <m:sub>
                                <m:sSub>
                                  <m:sSubPr>
                                    <m:ctrlPr>
                                      <a:rPr lang="en-US" b="0" i="1" smtClean="0">
                                        <a:latin typeface="Cambria Math"/>
                                      </a:rPr>
                                    </m:ctrlPr>
                                  </m:sSubPr>
                                  <m:e>
                                    <m:r>
                                      <a:rPr lang="en-US" i="1">
                                        <a:latin typeface="Cambria Math"/>
                                      </a:rPr>
                                      <m:t>𝑫</m:t>
                                    </m:r>
                                  </m:e>
                                  <m:sub>
                                    <m:r>
                                      <a:rPr lang="en-US" b="0" i="1" smtClean="0">
                                        <a:latin typeface="Cambria Math"/>
                                      </a:rPr>
                                      <m:t>2</m:t>
                                    </m:r>
                                  </m:sub>
                                </m:sSub>
                              </m:sub>
                            </m:sSub>
                          </m:e>
                        </m:d>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7391400" y="6216530"/>
                  <a:ext cx="1795748" cy="423962"/>
                </a:xfrm>
                <a:prstGeom prst="rect">
                  <a:avLst/>
                </a:prstGeom>
                <a:blipFill rotWithShape="1">
                  <a:blip r:embed="rId6"/>
                  <a:stretch>
                    <a:fillRect/>
                  </a:stretch>
                </a:blipFill>
              </p:spPr>
              <p:txBody>
                <a:bodyPr/>
                <a:lstStyle/>
                <a:p>
                  <a:r>
                    <a:rPr lang="en-US">
                      <a:noFill/>
                    </a:rPr>
                    <a:t> </a:t>
                  </a:r>
                </a:p>
              </p:txBody>
            </p:sp>
          </mc:Fallback>
        </mc:AlternateContent>
        <p:sp>
          <p:nvSpPr>
            <p:cNvPr id="20" name="Freeform 19"/>
            <p:cNvSpPr/>
            <p:nvPr/>
          </p:nvSpPr>
          <p:spPr bwMode="auto">
            <a:xfrm>
              <a:off x="6827299" y="5974915"/>
              <a:ext cx="638213" cy="475989"/>
            </a:xfrm>
            <a:custGeom>
              <a:avLst/>
              <a:gdLst>
                <a:gd name="connsiteX0" fmla="*/ 638213 w 638213"/>
                <a:gd name="connsiteY0" fmla="*/ 475989 h 475989"/>
                <a:gd name="connsiteX1" fmla="*/ 11912 w 638213"/>
                <a:gd name="connsiteY1" fmla="*/ 275573 h 475989"/>
                <a:gd name="connsiteX2" fmla="*/ 287485 w 638213"/>
                <a:gd name="connsiteY2" fmla="*/ 0 h 475989"/>
              </a:gdLst>
              <a:ahLst/>
              <a:cxnLst>
                <a:cxn ang="0">
                  <a:pos x="connsiteX0" y="connsiteY0"/>
                </a:cxn>
                <a:cxn ang="0">
                  <a:pos x="connsiteX1" y="connsiteY1"/>
                </a:cxn>
                <a:cxn ang="0">
                  <a:pos x="connsiteX2" y="connsiteY2"/>
                </a:cxn>
              </a:cxnLst>
              <a:rect l="l" t="t" r="r" b="b"/>
              <a:pathLst>
                <a:path w="638213" h="475989">
                  <a:moveTo>
                    <a:pt x="638213" y="475989"/>
                  </a:moveTo>
                  <a:cubicBezTo>
                    <a:pt x="354290" y="415446"/>
                    <a:pt x="70367" y="354904"/>
                    <a:pt x="11912" y="275573"/>
                  </a:cubicBezTo>
                  <a:cubicBezTo>
                    <a:pt x="-46543" y="196242"/>
                    <a:pt x="120471" y="98121"/>
                    <a:pt x="287485" y="0"/>
                  </a:cubicBezTo>
                </a:path>
              </a:pathLst>
            </a:custGeom>
            <a:ln>
              <a:headEnd type="none" w="sm" len="sm"/>
              <a:tailEnd type="none" w="sm" len="sm"/>
            </a:ln>
            <a:extLst/>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smtClean="0">
                <a:ln>
                  <a:noFill/>
                </a:ln>
                <a:solidFill>
                  <a:schemeClr val="accent2"/>
                </a:solidFill>
                <a:effectLst/>
                <a:latin typeface="Arial" charset="0"/>
                <a:ea typeface="Gulim" pitchFamily="50" charset="-127"/>
              </a:endParaRPr>
            </a:p>
          </p:txBody>
        </p:sp>
      </p:grpSp>
    </p:spTree>
    <p:extLst>
      <p:ext uri="{BB962C8B-B14F-4D97-AF65-F5344CB8AC3E}">
        <p14:creationId xmlns:p14="http://schemas.microsoft.com/office/powerpoint/2010/main" val="20023917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3328"/>
            <a:ext cx="8194675" cy="564257"/>
          </a:xfrm>
        </p:spPr>
        <p:txBody>
          <a:bodyPr/>
          <a:lstStyle/>
          <a:p>
            <a:r>
              <a:rPr lang="en-US" dirty="0" smtClean="0"/>
              <a:t>Proposed attacker strategy: “Max”</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Construct </a:t>
                </a:r>
              </a:p>
              <a:p>
                <a:pPr marL="0" indent="0">
                  <a:buNone/>
                </a:pPr>
                <a14:m>
                  <m:oMathPara xmlns:m="http://schemas.openxmlformats.org/officeDocument/2006/math">
                    <m:oMathParaPr>
                      <m:jc m:val="centerGroup"/>
                    </m:oMathParaPr>
                    <m:oMath xmlns:m="http://schemas.openxmlformats.org/officeDocument/2006/math">
                      <m:r>
                        <a:rPr lang="en-US" b="1" i="0" smtClean="0">
                          <a:latin typeface="Cambria Math"/>
                        </a:rPr>
                        <m:t>𝚿</m:t>
                      </m:r>
                      <m:d>
                        <m:dPr>
                          <m:ctrlPr>
                            <a:rPr lang="en-US" b="1" i="1" smtClean="0">
                              <a:latin typeface="Cambria Math"/>
                            </a:rPr>
                          </m:ctrlPr>
                        </m:dPr>
                        <m:e>
                          <m:sSub>
                            <m:sSubPr>
                              <m:ctrlPr>
                                <a:rPr lang="en-US" b="1" i="1" smtClean="0">
                                  <a:latin typeface="Cambria Math"/>
                                </a:rPr>
                              </m:ctrlPr>
                            </m:sSubPr>
                            <m:e>
                              <m:r>
                                <a:rPr lang="en-US" b="1" i="1" smtClean="0">
                                  <a:latin typeface="Cambria Math"/>
                                </a:rPr>
                                <m:t>𝒙</m:t>
                              </m:r>
                            </m:e>
                            <m:sub>
                              <m:r>
                                <a:rPr lang="en-US" b="1" i="1" smtClean="0">
                                  <a:latin typeface="Cambria Math"/>
                                </a:rPr>
                                <m:t>𝑨</m:t>
                              </m:r>
                            </m:sub>
                          </m:sSub>
                          <m:r>
                            <a:rPr lang="en-US" b="1" i="1" smtClean="0">
                              <a:latin typeface="Cambria Math"/>
                            </a:rPr>
                            <m:t>,</m:t>
                          </m:r>
                          <m:sSub>
                            <m:sSubPr>
                              <m:ctrlPr>
                                <a:rPr lang="en-US" b="1" i="1" smtClean="0">
                                  <a:latin typeface="Cambria Math"/>
                                </a:rPr>
                              </m:ctrlPr>
                            </m:sSubPr>
                            <m:e>
                              <m:r>
                                <a:rPr lang="en-US" b="1" i="1" smtClean="0">
                                  <a:latin typeface="Cambria Math"/>
                                </a:rPr>
                                <m:t>𝒙</m:t>
                              </m:r>
                            </m:e>
                            <m:sub>
                              <m:sSub>
                                <m:sSubPr>
                                  <m:ctrlPr>
                                    <a:rPr lang="en-US" b="1" i="1" smtClean="0">
                                      <a:latin typeface="Cambria Math"/>
                                    </a:rPr>
                                  </m:ctrlPr>
                                </m:sSubPr>
                                <m:e>
                                  <m:r>
                                    <a:rPr lang="en-US" b="1" i="1" smtClean="0">
                                      <a:latin typeface="Cambria Math"/>
                                    </a:rPr>
                                    <m:t>𝑫</m:t>
                                  </m:r>
                                </m:e>
                                <m:sub>
                                  <m:r>
                                    <a:rPr lang="en-US" b="1" i="1" smtClean="0">
                                      <a:latin typeface="Cambria Math"/>
                                    </a:rPr>
                                    <m:t>𝟏</m:t>
                                  </m:r>
                                </m:sub>
                              </m:sSub>
                            </m:sub>
                          </m:sSub>
                          <m:r>
                            <a:rPr lang="en-US" b="1" i="1" smtClean="0">
                              <a:latin typeface="Cambria Math"/>
                            </a:rPr>
                            <m:t>,</m:t>
                          </m:r>
                          <m:sSub>
                            <m:sSubPr>
                              <m:ctrlPr>
                                <a:rPr lang="en-US" b="1" i="1" smtClean="0">
                                  <a:latin typeface="Cambria Math"/>
                                </a:rPr>
                              </m:ctrlPr>
                            </m:sSubPr>
                            <m:e>
                              <m:r>
                                <a:rPr lang="en-US" b="1" i="1" smtClean="0">
                                  <a:latin typeface="Cambria Math"/>
                                </a:rPr>
                                <m:t>𝒙</m:t>
                              </m:r>
                            </m:e>
                            <m:sub>
                              <m:sSub>
                                <m:sSubPr>
                                  <m:ctrlPr>
                                    <a:rPr lang="en-US" b="1" i="1" smtClean="0">
                                      <a:latin typeface="Cambria Math"/>
                                    </a:rPr>
                                  </m:ctrlPr>
                                </m:sSubPr>
                                <m:e>
                                  <m:r>
                                    <a:rPr lang="en-US" b="1" i="1" smtClean="0">
                                      <a:latin typeface="Cambria Math"/>
                                    </a:rPr>
                                    <m:t>𝑫</m:t>
                                  </m:r>
                                </m:e>
                                <m:sub>
                                  <m:r>
                                    <a:rPr lang="en-US" b="1" i="1" smtClean="0">
                                      <a:latin typeface="Cambria Math"/>
                                    </a:rPr>
                                    <m:t>𝟐</m:t>
                                  </m:r>
                                </m:sub>
                              </m:sSub>
                            </m:sub>
                          </m:sSub>
                        </m:e>
                      </m:d>
                      <m:r>
                        <a:rPr lang="en-US" b="1" i="1" smtClean="0">
                          <a:latin typeface="Cambria Math"/>
                        </a:rPr>
                        <m:t>=</m:t>
                      </m:r>
                      <m:r>
                        <m:rPr>
                          <m:sty m:val="p"/>
                        </m:rPr>
                        <a:rPr lang="en-US" b="1" i="1" smtClean="0">
                          <a:latin typeface="Cambria Math"/>
                        </a:rPr>
                        <m:t>max</m:t>
                      </m:r>
                      <m:d>
                        <m:dPr>
                          <m:ctrlPr>
                            <a:rPr lang="en-US" b="1" i="1" smtClean="0">
                              <a:latin typeface="Cambria Math"/>
                            </a:rPr>
                          </m:ctrlPr>
                        </m:dPr>
                        <m:e>
                          <m:sSub>
                            <m:sSubPr>
                              <m:ctrlPr>
                                <a:rPr lang="en-US" b="1" i="1" smtClean="0">
                                  <a:latin typeface="Cambria Math"/>
                                </a:rPr>
                              </m:ctrlPr>
                            </m:sSubPr>
                            <m:e>
                              <m:r>
                                <a:rPr lang="en-US" b="1" i="0" smtClean="0">
                                  <a:latin typeface="Cambria Math"/>
                                </a:rPr>
                                <m:t>𝚽</m:t>
                              </m:r>
                            </m:e>
                            <m:sub>
                              <m:r>
                                <a:rPr lang="en-US" b="1" i="1" smtClean="0">
                                  <a:latin typeface="Cambria Math"/>
                                </a:rPr>
                                <m:t>𝟒</m:t>
                              </m:r>
                            </m:sub>
                          </m:sSub>
                          <m:d>
                            <m:dPr>
                              <m:ctrlPr>
                                <a:rPr lang="en-US" b="1" i="1" smtClean="0">
                                  <a:latin typeface="Cambria Math"/>
                                </a:rPr>
                              </m:ctrlPr>
                            </m:dPr>
                            <m:e>
                              <m:sSub>
                                <m:sSubPr>
                                  <m:ctrlPr>
                                    <a:rPr lang="en-US" i="1">
                                      <a:latin typeface="Cambria Math"/>
                                    </a:rPr>
                                  </m:ctrlPr>
                                </m:sSubPr>
                                <m:e>
                                  <m:r>
                                    <a:rPr lang="en-US" i="1">
                                      <a:latin typeface="Cambria Math"/>
                                    </a:rPr>
                                    <m:t>𝒙</m:t>
                                  </m:r>
                                </m:e>
                                <m:sub>
                                  <m:r>
                                    <a:rPr lang="en-US" i="1">
                                      <a:latin typeface="Cambria Math"/>
                                    </a:rPr>
                                    <m:t>𝑨</m:t>
                                  </m:r>
                                </m:sub>
                              </m:sSub>
                              <m:r>
                                <a:rPr lang="en-US" i="1">
                                  <a:latin typeface="Cambria Math"/>
                                </a:rPr>
                                <m:t>,</m:t>
                              </m:r>
                              <m:sSub>
                                <m:sSubPr>
                                  <m:ctrlPr>
                                    <a:rPr lang="en-US" i="1">
                                      <a:latin typeface="Cambria Math"/>
                                    </a:rPr>
                                  </m:ctrlPr>
                                </m:sSubPr>
                                <m:e>
                                  <m:r>
                                    <a:rPr lang="en-US" i="1">
                                      <a:latin typeface="Cambria Math"/>
                                    </a:rPr>
                                    <m:t>𝒙</m:t>
                                  </m:r>
                                </m:e>
                                <m:sub>
                                  <m:sSub>
                                    <m:sSubPr>
                                      <m:ctrlPr>
                                        <a:rPr lang="en-US" i="1">
                                          <a:latin typeface="Cambria Math"/>
                                        </a:rPr>
                                      </m:ctrlPr>
                                    </m:sSubPr>
                                    <m:e>
                                      <m:r>
                                        <a:rPr lang="en-US" i="1">
                                          <a:latin typeface="Cambria Math"/>
                                        </a:rPr>
                                        <m:t>𝑫</m:t>
                                      </m:r>
                                    </m:e>
                                    <m:sub>
                                      <m:r>
                                        <a:rPr lang="en-US" i="1">
                                          <a:latin typeface="Cambria Math"/>
                                        </a:rPr>
                                        <m:t>𝟏</m:t>
                                      </m:r>
                                    </m:sub>
                                  </m:sSub>
                                </m:sub>
                              </m:sSub>
                            </m:e>
                          </m:d>
                          <m:r>
                            <a:rPr lang="en-US" b="1" i="1" smtClean="0">
                              <a:latin typeface="Cambria Math"/>
                            </a:rPr>
                            <m:t>,</m:t>
                          </m:r>
                          <m:sSub>
                            <m:sSubPr>
                              <m:ctrlPr>
                                <a:rPr lang="en-US" i="1">
                                  <a:latin typeface="Cambria Math"/>
                                </a:rPr>
                              </m:ctrlPr>
                            </m:sSubPr>
                            <m:e>
                              <m:r>
                                <a:rPr lang="en-US">
                                  <a:latin typeface="Cambria Math"/>
                                </a:rPr>
                                <m:t>𝚽</m:t>
                              </m:r>
                            </m:e>
                            <m:sub>
                              <m:r>
                                <a:rPr lang="en-US" i="1">
                                  <a:latin typeface="Cambria Math"/>
                                </a:rPr>
                                <m:t>𝟒</m:t>
                              </m:r>
                            </m:sub>
                          </m:sSub>
                          <m:d>
                            <m:dPr>
                              <m:ctrlPr>
                                <a:rPr lang="en-US" i="1">
                                  <a:latin typeface="Cambria Math"/>
                                </a:rPr>
                              </m:ctrlPr>
                            </m:dPr>
                            <m:e>
                              <m:sSub>
                                <m:sSubPr>
                                  <m:ctrlPr>
                                    <a:rPr lang="en-US" i="1">
                                      <a:latin typeface="Cambria Math"/>
                                    </a:rPr>
                                  </m:ctrlPr>
                                </m:sSubPr>
                                <m:e>
                                  <m:r>
                                    <a:rPr lang="en-US" i="1">
                                      <a:latin typeface="Cambria Math"/>
                                    </a:rPr>
                                    <m:t>𝒙</m:t>
                                  </m:r>
                                </m:e>
                                <m:sub>
                                  <m:r>
                                    <a:rPr lang="en-US" i="1">
                                      <a:latin typeface="Cambria Math"/>
                                    </a:rPr>
                                    <m:t>𝑨</m:t>
                                  </m:r>
                                </m:sub>
                              </m:sSub>
                              <m:r>
                                <a:rPr lang="en-US" i="1">
                                  <a:latin typeface="Cambria Math"/>
                                </a:rPr>
                                <m:t>,</m:t>
                              </m:r>
                              <m:sSub>
                                <m:sSubPr>
                                  <m:ctrlPr>
                                    <a:rPr lang="en-US" i="1">
                                      <a:latin typeface="Cambria Math"/>
                                    </a:rPr>
                                  </m:ctrlPr>
                                </m:sSubPr>
                                <m:e>
                                  <m:r>
                                    <a:rPr lang="en-US" i="1">
                                      <a:latin typeface="Cambria Math"/>
                                    </a:rPr>
                                    <m:t>𝒙</m:t>
                                  </m:r>
                                </m:e>
                                <m:sub>
                                  <m:sSub>
                                    <m:sSubPr>
                                      <m:ctrlPr>
                                        <a:rPr lang="en-US" i="1">
                                          <a:latin typeface="Cambria Math"/>
                                        </a:rPr>
                                      </m:ctrlPr>
                                    </m:sSubPr>
                                    <m:e>
                                      <m:r>
                                        <a:rPr lang="en-US" i="1">
                                          <a:latin typeface="Cambria Math"/>
                                        </a:rPr>
                                        <m:t>𝑫</m:t>
                                      </m:r>
                                    </m:e>
                                    <m:sub>
                                      <m:r>
                                        <a:rPr lang="en-US" b="1" i="1" smtClean="0">
                                          <a:latin typeface="Cambria Math"/>
                                        </a:rPr>
                                        <m:t>𝟐</m:t>
                                      </m:r>
                                    </m:sub>
                                  </m:sSub>
                                </m:sub>
                              </m:sSub>
                            </m:e>
                          </m:d>
                        </m:e>
                      </m:d>
                    </m:oMath>
                  </m:oMathPara>
                </a14:m>
                <a:endParaRPr lang="en-US" i="1" dirty="0" smtClean="0"/>
              </a:p>
              <a:p>
                <a:pPr marL="0" indent="0">
                  <a:buNone/>
                </a:pPr>
                <a:endParaRPr lang="en-US" i="1" dirty="0" smtClean="0"/>
              </a:p>
              <a:p>
                <a14:m>
                  <m:oMath xmlns:m="http://schemas.openxmlformats.org/officeDocument/2006/math">
                    <m:sSub>
                      <m:sSubPr>
                        <m:ctrlPr>
                          <a:rPr lang="en-US" b="1" i="1" smtClean="0">
                            <a:latin typeface="Cambria Math"/>
                          </a:rPr>
                        </m:ctrlPr>
                      </m:sSubPr>
                      <m:e>
                        <m:r>
                          <a:rPr lang="en-US" b="1" i="0" smtClean="0">
                            <a:latin typeface="Cambria Math"/>
                          </a:rPr>
                          <m:t>𝚽</m:t>
                        </m:r>
                      </m:e>
                      <m:sub>
                        <m:r>
                          <a:rPr lang="en-US" b="1" i="0" smtClean="0">
                            <a:latin typeface="Cambria Math"/>
                          </a:rPr>
                          <m:t>𝟔</m:t>
                        </m:r>
                      </m:sub>
                    </m:sSub>
                    <m:d>
                      <m:dPr>
                        <m:ctrlPr>
                          <a:rPr lang="en-US" i="1">
                            <a:latin typeface="Cambria Math"/>
                          </a:rPr>
                        </m:ctrlPr>
                      </m:dPr>
                      <m:e>
                        <m:sSub>
                          <m:sSubPr>
                            <m:ctrlPr>
                              <a:rPr lang="en-US" i="1">
                                <a:latin typeface="Cambria Math"/>
                              </a:rPr>
                            </m:ctrlPr>
                          </m:sSubPr>
                          <m:e>
                            <m:r>
                              <a:rPr lang="en-US" i="1">
                                <a:latin typeface="Cambria Math"/>
                              </a:rPr>
                              <m:t>𝒙</m:t>
                            </m:r>
                          </m:e>
                          <m:sub>
                            <m:r>
                              <a:rPr lang="en-US" i="1">
                                <a:latin typeface="Cambria Math"/>
                              </a:rPr>
                              <m:t>𝑨</m:t>
                            </m:r>
                          </m:sub>
                        </m:sSub>
                        <m:r>
                          <a:rPr lang="en-US" i="1">
                            <a:latin typeface="Cambria Math"/>
                          </a:rPr>
                          <m:t>,</m:t>
                        </m:r>
                        <m:sSub>
                          <m:sSubPr>
                            <m:ctrlPr>
                              <a:rPr lang="en-US" i="1">
                                <a:latin typeface="Cambria Math"/>
                              </a:rPr>
                            </m:ctrlPr>
                          </m:sSubPr>
                          <m:e>
                            <m:r>
                              <a:rPr lang="en-US" i="1">
                                <a:latin typeface="Cambria Math"/>
                              </a:rPr>
                              <m:t>𝒙</m:t>
                            </m:r>
                          </m:e>
                          <m:sub>
                            <m:sSub>
                              <m:sSubPr>
                                <m:ctrlPr>
                                  <a:rPr lang="en-US" i="1">
                                    <a:latin typeface="Cambria Math"/>
                                  </a:rPr>
                                </m:ctrlPr>
                              </m:sSubPr>
                              <m:e>
                                <m:r>
                                  <a:rPr lang="en-US" i="1">
                                    <a:latin typeface="Cambria Math"/>
                                  </a:rPr>
                                  <m:t>𝑫</m:t>
                                </m:r>
                              </m:e>
                              <m:sub>
                                <m:r>
                                  <a:rPr lang="en-US" i="1">
                                    <a:latin typeface="Cambria Math"/>
                                  </a:rPr>
                                  <m:t>𝟏</m:t>
                                </m:r>
                              </m:sub>
                            </m:sSub>
                          </m:sub>
                        </m:sSub>
                        <m:r>
                          <a:rPr lang="en-US" i="1">
                            <a:latin typeface="Cambria Math"/>
                          </a:rPr>
                          <m:t>,</m:t>
                        </m:r>
                        <m:sSub>
                          <m:sSubPr>
                            <m:ctrlPr>
                              <a:rPr lang="en-US" i="1">
                                <a:latin typeface="Cambria Math"/>
                              </a:rPr>
                            </m:ctrlPr>
                          </m:sSubPr>
                          <m:e>
                            <m:r>
                              <a:rPr lang="en-US" i="1">
                                <a:latin typeface="Cambria Math"/>
                              </a:rPr>
                              <m:t>𝒙</m:t>
                            </m:r>
                          </m:e>
                          <m:sub>
                            <m:sSub>
                              <m:sSubPr>
                                <m:ctrlPr>
                                  <a:rPr lang="en-US" i="1">
                                    <a:latin typeface="Cambria Math"/>
                                  </a:rPr>
                                </m:ctrlPr>
                              </m:sSubPr>
                              <m:e>
                                <m:r>
                                  <a:rPr lang="en-US" i="1">
                                    <a:latin typeface="Cambria Math"/>
                                  </a:rPr>
                                  <m:t>𝑫</m:t>
                                </m:r>
                              </m:e>
                              <m:sub>
                                <m:r>
                                  <a:rPr lang="en-US" i="1">
                                    <a:latin typeface="Cambria Math"/>
                                  </a:rPr>
                                  <m:t>𝟐</m:t>
                                </m:r>
                              </m:sub>
                            </m:sSub>
                          </m:sub>
                        </m:sSub>
                      </m:e>
                    </m:d>
                    <m:r>
                      <a:rPr lang="en-US" b="1" i="1" smtClean="0">
                        <a:latin typeface="Cambria Math"/>
                      </a:rPr>
                      <m:t>&gt;</m:t>
                    </m:r>
                    <m:r>
                      <a:rPr lang="en-US" b="1" i="1" smtClean="0">
                        <a:latin typeface="Cambria Math"/>
                      </a:rPr>
                      <m:t>𝟎</m:t>
                    </m:r>
                  </m:oMath>
                </a14:m>
                <a:r>
                  <a:rPr lang="en-US" i="1" dirty="0" smtClean="0"/>
                  <a:t> </a:t>
                </a:r>
                <a:r>
                  <a:rPr lang="en-US" dirty="0" smtClean="0"/>
                  <a:t>whenever </a:t>
                </a:r>
                <a14:m>
                  <m:oMath xmlns:m="http://schemas.openxmlformats.org/officeDocument/2006/math">
                    <m:r>
                      <a:rPr lang="en-US">
                        <a:latin typeface="Cambria Math"/>
                      </a:rPr>
                      <m:t>𝚿</m:t>
                    </m:r>
                    <m:d>
                      <m:dPr>
                        <m:ctrlPr>
                          <a:rPr lang="en-US" i="1">
                            <a:latin typeface="Cambria Math"/>
                          </a:rPr>
                        </m:ctrlPr>
                      </m:dPr>
                      <m:e>
                        <m:sSub>
                          <m:sSubPr>
                            <m:ctrlPr>
                              <a:rPr lang="en-US" i="1">
                                <a:latin typeface="Cambria Math"/>
                              </a:rPr>
                            </m:ctrlPr>
                          </m:sSubPr>
                          <m:e>
                            <m:r>
                              <a:rPr lang="en-US" i="1">
                                <a:latin typeface="Cambria Math"/>
                              </a:rPr>
                              <m:t>𝒙</m:t>
                            </m:r>
                          </m:e>
                          <m:sub>
                            <m:r>
                              <a:rPr lang="en-US" i="1">
                                <a:latin typeface="Cambria Math"/>
                              </a:rPr>
                              <m:t>𝑨</m:t>
                            </m:r>
                          </m:sub>
                        </m:sSub>
                        <m:r>
                          <a:rPr lang="en-US" i="1">
                            <a:latin typeface="Cambria Math"/>
                          </a:rPr>
                          <m:t>,</m:t>
                        </m:r>
                        <m:sSub>
                          <m:sSubPr>
                            <m:ctrlPr>
                              <a:rPr lang="en-US" i="1">
                                <a:latin typeface="Cambria Math"/>
                              </a:rPr>
                            </m:ctrlPr>
                          </m:sSubPr>
                          <m:e>
                            <m:r>
                              <a:rPr lang="en-US" i="1">
                                <a:latin typeface="Cambria Math"/>
                              </a:rPr>
                              <m:t>𝒙</m:t>
                            </m:r>
                          </m:e>
                          <m:sub>
                            <m:sSub>
                              <m:sSubPr>
                                <m:ctrlPr>
                                  <a:rPr lang="en-US" i="1">
                                    <a:latin typeface="Cambria Math"/>
                                  </a:rPr>
                                </m:ctrlPr>
                              </m:sSubPr>
                              <m:e>
                                <m:r>
                                  <a:rPr lang="en-US" i="1">
                                    <a:latin typeface="Cambria Math"/>
                                  </a:rPr>
                                  <m:t>𝑫</m:t>
                                </m:r>
                              </m:e>
                              <m:sub>
                                <m:r>
                                  <a:rPr lang="en-US" i="1">
                                    <a:latin typeface="Cambria Math"/>
                                  </a:rPr>
                                  <m:t>𝟏</m:t>
                                </m:r>
                              </m:sub>
                            </m:sSub>
                          </m:sub>
                        </m:sSub>
                        <m:r>
                          <a:rPr lang="en-US" i="1">
                            <a:latin typeface="Cambria Math"/>
                          </a:rPr>
                          <m:t>,</m:t>
                        </m:r>
                        <m:sSub>
                          <m:sSubPr>
                            <m:ctrlPr>
                              <a:rPr lang="en-US" i="1">
                                <a:latin typeface="Cambria Math"/>
                              </a:rPr>
                            </m:ctrlPr>
                          </m:sSubPr>
                          <m:e>
                            <m:r>
                              <a:rPr lang="en-US" i="1">
                                <a:latin typeface="Cambria Math"/>
                              </a:rPr>
                              <m:t>𝒙</m:t>
                            </m:r>
                          </m:e>
                          <m:sub>
                            <m:sSub>
                              <m:sSubPr>
                                <m:ctrlPr>
                                  <a:rPr lang="en-US" i="1">
                                    <a:latin typeface="Cambria Math"/>
                                  </a:rPr>
                                </m:ctrlPr>
                              </m:sSubPr>
                              <m:e>
                                <m:r>
                                  <a:rPr lang="en-US" i="1">
                                    <a:latin typeface="Cambria Math"/>
                                  </a:rPr>
                                  <m:t>𝑫</m:t>
                                </m:r>
                              </m:e>
                              <m:sub>
                                <m:r>
                                  <a:rPr lang="en-US" i="1">
                                    <a:latin typeface="Cambria Math"/>
                                  </a:rPr>
                                  <m:t>𝟐</m:t>
                                </m:r>
                              </m:sub>
                            </m:sSub>
                          </m:sub>
                        </m:sSub>
                      </m:e>
                    </m:d>
                    <m:r>
                      <a:rPr lang="en-US" b="1" i="1" smtClean="0">
                        <a:latin typeface="Cambria Math"/>
                      </a:rPr>
                      <m:t>&gt;</m:t>
                    </m:r>
                    <m:r>
                      <a:rPr lang="en-US" b="1" i="1" smtClean="0">
                        <a:latin typeface="Cambria Math"/>
                      </a:rPr>
                      <m:t>𝟎</m:t>
                    </m:r>
                  </m:oMath>
                </a14:m>
                <a:endParaRPr lang="en-US" dirty="0" smtClean="0"/>
              </a:p>
              <a:p>
                <a:endParaRPr lang="en-US" i="1" dirty="0" smtClean="0"/>
              </a:p>
              <a:p>
                <a:r>
                  <a:rPr lang="en-US" dirty="0" smtClean="0"/>
                  <a:t>Attacker maximizes </a:t>
                </a:r>
                <a14:m>
                  <m:oMath xmlns:m="http://schemas.openxmlformats.org/officeDocument/2006/math">
                    <m:acc>
                      <m:accPr>
                        <m:chr m:val="̇"/>
                        <m:ctrlPr>
                          <a:rPr lang="en-US" b="1" i="1" dirty="0" smtClean="0">
                            <a:latin typeface="Cambria Math"/>
                          </a:rPr>
                        </m:ctrlPr>
                      </m:accPr>
                      <m:e>
                        <m:r>
                          <a:rPr lang="en-US">
                            <a:latin typeface="Cambria Math"/>
                          </a:rPr>
                          <m:t>𝚿</m:t>
                        </m:r>
                      </m:e>
                    </m:acc>
                  </m:oMath>
                </a14:m>
                <a:endParaRPr lang="en-US" dirty="0" smtClean="0"/>
              </a:p>
              <a:p>
                <a:pPr lvl="1"/>
                <a:r>
                  <a:rPr lang="en-US" dirty="0" smtClean="0"/>
                  <a:t>Play against the defender with a higher value of </a:t>
                </a:r>
                <a14:m>
                  <m:oMath xmlns:m="http://schemas.openxmlformats.org/officeDocument/2006/math">
                    <m:sSub>
                      <m:sSubPr>
                        <m:ctrlPr>
                          <a:rPr lang="en-US" b="1" i="1" smtClean="0">
                            <a:latin typeface="Cambria Math"/>
                          </a:rPr>
                        </m:ctrlPr>
                      </m:sSubPr>
                      <m:e>
                        <m:r>
                          <a:rPr lang="en-US" b="1" i="0" smtClean="0">
                            <a:latin typeface="Cambria Math"/>
                          </a:rPr>
                          <m:t>𝚽</m:t>
                        </m:r>
                      </m:e>
                      <m:sub>
                        <m:r>
                          <a:rPr lang="en-US" b="1" i="0" smtClean="0">
                            <a:latin typeface="Cambria Math"/>
                          </a:rPr>
                          <m:t>𝟒</m:t>
                        </m:r>
                      </m:sub>
                    </m:sSub>
                  </m:oMath>
                </a14:m>
                <a:r>
                  <a:rPr lang="en-US" dirty="0" smtClean="0"/>
                  <a:t> as if the game is 1 vs. 1</a:t>
                </a:r>
              </a:p>
              <a:p>
                <a:pPr lvl="1"/>
                <a:endParaRPr lang="en-US" dirty="0"/>
              </a:p>
              <a:p>
                <a:endParaRPr lang="en-US"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11D0641D-6455-4374-9517-F3B790035A30}" type="slidenum">
              <a:rPr lang="en-US" smtClean="0"/>
              <a:t>45</a:t>
            </a:fld>
            <a:endParaRPr lang="en-US"/>
          </a:p>
        </p:txBody>
      </p:sp>
      <p:grpSp>
        <p:nvGrpSpPr>
          <p:cNvPr id="5" name="Group 4"/>
          <p:cNvGrpSpPr/>
          <p:nvPr/>
        </p:nvGrpSpPr>
        <p:grpSpPr>
          <a:xfrm>
            <a:off x="6629402" y="4959091"/>
            <a:ext cx="2557746" cy="1681401"/>
            <a:chOff x="6629402" y="4959091"/>
            <a:chExt cx="2557746" cy="1681401"/>
          </a:xfrm>
        </p:grpSpPr>
        <p:sp>
          <p:nvSpPr>
            <p:cNvPr id="6" name="Oval 5"/>
            <p:cNvSpPr/>
            <p:nvPr/>
          </p:nvSpPr>
          <p:spPr bwMode="auto">
            <a:xfrm>
              <a:off x="6629402" y="5245133"/>
              <a:ext cx="1100705" cy="1003267"/>
            </a:xfrm>
            <a:prstGeom prst="ellipse">
              <a:avLst/>
            </a:prstGeom>
            <a:noFill/>
            <a:ln w="38100" cap="flat" cmpd="sng" algn="ctr">
              <a:solidFill>
                <a:schemeClr val="accent2"/>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smtClean="0">
                <a:ln>
                  <a:noFill/>
                </a:ln>
                <a:solidFill>
                  <a:schemeClr val="accent2"/>
                </a:solidFill>
                <a:effectLst/>
                <a:latin typeface="Arial" charset="0"/>
                <a:ea typeface="Gulim" pitchFamily="50" charset="-127"/>
              </a:endParaRPr>
            </a:p>
          </p:txBody>
        </p:sp>
        <p:cxnSp>
          <p:nvCxnSpPr>
            <p:cNvPr id="7" name="Straight Arrow Connector 6"/>
            <p:cNvCxnSpPr>
              <a:endCxn id="6" idx="7"/>
            </p:cNvCxnSpPr>
            <p:nvPr/>
          </p:nvCxnSpPr>
          <p:spPr bwMode="auto">
            <a:xfrm flipV="1">
              <a:off x="7179754" y="5392058"/>
              <a:ext cx="389158" cy="354708"/>
            </a:xfrm>
            <a:prstGeom prst="straightConnector1">
              <a:avLst/>
            </a:prstGeom>
            <a:noFill/>
            <a:ln w="38100" cap="flat" cmpd="sng" algn="ctr">
              <a:solidFill>
                <a:schemeClr val="accent2"/>
              </a:solidFill>
              <a:prstDash val="solid"/>
              <a:round/>
              <a:headEnd type="none" w="sm" len="sm"/>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8" name="TextBox 7"/>
                <p:cNvSpPr txBox="1"/>
                <p:nvPr/>
              </p:nvSpPr>
              <p:spPr>
                <a:xfrm>
                  <a:off x="7302055" y="4959091"/>
                  <a:ext cx="1750864" cy="4128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mtClean="0">
                            <a:latin typeface="Cambria Math"/>
                          </a:rPr>
                          <m:t>𝛁</m:t>
                        </m:r>
                        <m:sSub>
                          <m:sSubPr>
                            <m:ctrlPr>
                              <a:rPr lang="en-US" i="1">
                                <a:latin typeface="Cambria Math"/>
                              </a:rPr>
                            </m:ctrlPr>
                          </m:sSubPr>
                          <m:e>
                            <m:r>
                              <a:rPr lang="en-US">
                                <a:latin typeface="Cambria Math"/>
                              </a:rPr>
                              <m:t>𝚽</m:t>
                            </m:r>
                          </m:e>
                          <m:sub>
                            <m:r>
                              <a:rPr lang="en-US">
                                <a:latin typeface="Cambria Math"/>
                              </a:rPr>
                              <m:t>𝟒</m:t>
                            </m:r>
                            <m:r>
                              <a:rPr lang="en-US">
                                <a:latin typeface="Cambria Math"/>
                              </a:rPr>
                              <m:t>,</m:t>
                            </m:r>
                            <m:r>
                              <a:rPr lang="en-US" i="1">
                                <a:latin typeface="Cambria Math"/>
                              </a:rPr>
                              <m:t>𝑨</m:t>
                            </m:r>
                          </m:sub>
                        </m:sSub>
                        <m:d>
                          <m:dPr>
                            <m:ctrlPr>
                              <a:rPr lang="en-US" i="1">
                                <a:latin typeface="Cambria Math"/>
                              </a:rPr>
                            </m:ctrlPr>
                          </m:dPr>
                          <m:e>
                            <m:sSub>
                              <m:sSubPr>
                                <m:ctrlPr>
                                  <a:rPr lang="en-US" i="1">
                                    <a:latin typeface="Cambria Math"/>
                                  </a:rPr>
                                </m:ctrlPr>
                              </m:sSubPr>
                              <m:e>
                                <m:r>
                                  <a:rPr lang="en-US" i="1">
                                    <a:latin typeface="Cambria Math"/>
                                  </a:rPr>
                                  <m:t>𝒙</m:t>
                                </m:r>
                              </m:e>
                              <m:sub>
                                <m:r>
                                  <a:rPr lang="en-US" i="1">
                                    <a:latin typeface="Cambria Math"/>
                                  </a:rPr>
                                  <m:t>𝑨</m:t>
                                </m:r>
                              </m:sub>
                            </m:sSub>
                            <m:r>
                              <a:rPr lang="en-US" i="1">
                                <a:latin typeface="Cambria Math"/>
                              </a:rPr>
                              <m:t>,</m:t>
                            </m:r>
                            <m:sSub>
                              <m:sSubPr>
                                <m:ctrlPr>
                                  <a:rPr lang="en-US" i="1">
                                    <a:latin typeface="Cambria Math"/>
                                  </a:rPr>
                                </m:ctrlPr>
                              </m:sSubPr>
                              <m:e>
                                <m:r>
                                  <a:rPr lang="en-US" i="1">
                                    <a:latin typeface="Cambria Math"/>
                                  </a:rPr>
                                  <m:t>𝒙</m:t>
                                </m:r>
                              </m:e>
                              <m:sub>
                                <m:sSub>
                                  <m:sSubPr>
                                    <m:ctrlPr>
                                      <a:rPr lang="en-US" b="0" i="1" smtClean="0">
                                        <a:latin typeface="Cambria Math"/>
                                      </a:rPr>
                                    </m:ctrlPr>
                                  </m:sSubPr>
                                  <m:e>
                                    <m:r>
                                      <a:rPr lang="en-US" i="1">
                                        <a:latin typeface="Cambria Math"/>
                                      </a:rPr>
                                      <m:t>𝑫</m:t>
                                    </m:r>
                                  </m:e>
                                  <m:sub>
                                    <m:r>
                                      <a:rPr lang="en-US" b="0" i="1" smtClean="0">
                                        <a:latin typeface="Cambria Math"/>
                                      </a:rPr>
                                      <m:t>1</m:t>
                                    </m:r>
                                  </m:sub>
                                </m:sSub>
                              </m:sub>
                            </m:sSub>
                          </m:e>
                        </m:d>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7302055" y="4959091"/>
                  <a:ext cx="1750864" cy="412870"/>
                </a:xfrm>
                <a:prstGeom prst="rect">
                  <a:avLst/>
                </a:prstGeom>
                <a:blipFill rotWithShape="1">
                  <a:blip r:embed="rId5"/>
                  <a:stretch>
                    <a:fillRect/>
                  </a:stretch>
                </a:blipFill>
              </p:spPr>
              <p:txBody>
                <a:bodyPr/>
                <a:lstStyle/>
                <a:p>
                  <a:r>
                    <a:rPr lang="en-US">
                      <a:noFill/>
                    </a:rPr>
                    <a:t> </a:t>
                  </a:r>
                </a:p>
              </p:txBody>
            </p:sp>
          </mc:Fallback>
        </mc:AlternateContent>
        <p:sp>
          <p:nvSpPr>
            <p:cNvPr id="9" name="Freeform 8"/>
            <p:cNvSpPr/>
            <p:nvPr/>
          </p:nvSpPr>
          <p:spPr bwMode="auto">
            <a:xfrm>
              <a:off x="7194346" y="5149737"/>
              <a:ext cx="161320" cy="426854"/>
            </a:xfrm>
            <a:custGeom>
              <a:avLst/>
              <a:gdLst>
                <a:gd name="connsiteX0" fmla="*/ 201022 w 201022"/>
                <a:gd name="connsiteY0" fmla="*/ 0 h 551146"/>
                <a:gd name="connsiteX1" fmla="*/ 606 w 201022"/>
                <a:gd name="connsiteY1" fmla="*/ 300625 h 551146"/>
                <a:gd name="connsiteX2" fmla="*/ 150918 w 201022"/>
                <a:gd name="connsiteY2" fmla="*/ 551146 h 551146"/>
              </a:gdLst>
              <a:ahLst/>
              <a:cxnLst>
                <a:cxn ang="0">
                  <a:pos x="connsiteX0" y="connsiteY0"/>
                </a:cxn>
                <a:cxn ang="0">
                  <a:pos x="connsiteX1" y="connsiteY1"/>
                </a:cxn>
                <a:cxn ang="0">
                  <a:pos x="connsiteX2" y="connsiteY2"/>
                </a:cxn>
              </a:cxnLst>
              <a:rect l="l" t="t" r="r" b="b"/>
              <a:pathLst>
                <a:path w="201022" h="551146">
                  <a:moveTo>
                    <a:pt x="201022" y="0"/>
                  </a:moveTo>
                  <a:cubicBezTo>
                    <a:pt x="104989" y="104383"/>
                    <a:pt x="8957" y="208767"/>
                    <a:pt x="606" y="300625"/>
                  </a:cubicBezTo>
                  <a:cubicBezTo>
                    <a:pt x="-7745" y="392483"/>
                    <a:pt x="71586" y="471814"/>
                    <a:pt x="150918" y="551146"/>
                  </a:cubicBezTo>
                </a:path>
              </a:pathLst>
            </a:custGeom>
            <a:ln>
              <a:headEnd type="none" w="sm" len="sm"/>
              <a:tailEnd type="none" w="sm" len="sm"/>
            </a:ln>
            <a:extLst/>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smtClean="0">
                <a:ln>
                  <a:noFill/>
                </a:ln>
                <a:solidFill>
                  <a:schemeClr val="accent2"/>
                </a:solidFill>
                <a:effectLst/>
                <a:latin typeface="Arial" charset="0"/>
                <a:ea typeface="Gulim" pitchFamily="50" charset="-127"/>
              </a:endParaRPr>
            </a:p>
          </p:txBody>
        </p:sp>
        <p:cxnSp>
          <p:nvCxnSpPr>
            <p:cNvPr id="10" name="Straight Arrow Connector 9"/>
            <p:cNvCxnSpPr>
              <a:endCxn id="6" idx="4"/>
            </p:cNvCxnSpPr>
            <p:nvPr/>
          </p:nvCxnSpPr>
          <p:spPr bwMode="auto">
            <a:xfrm flipH="1">
              <a:off x="7179752" y="5746766"/>
              <a:ext cx="14592" cy="501634"/>
            </a:xfrm>
            <a:prstGeom prst="straightConnector1">
              <a:avLst/>
            </a:prstGeom>
            <a:noFill/>
            <a:ln w="38100" cap="flat" cmpd="sng" algn="ctr">
              <a:solidFill>
                <a:schemeClr val="accent2"/>
              </a:solidFill>
              <a:prstDash val="solid"/>
              <a:round/>
              <a:headEnd type="none" w="sm" len="sm"/>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1" name="TextBox 10"/>
                <p:cNvSpPr txBox="1"/>
                <p:nvPr/>
              </p:nvSpPr>
              <p:spPr>
                <a:xfrm>
                  <a:off x="7391400" y="6216530"/>
                  <a:ext cx="1795748" cy="4239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mtClean="0">
                            <a:latin typeface="Cambria Math"/>
                          </a:rPr>
                          <m:t>𝛁</m:t>
                        </m:r>
                        <m:sSub>
                          <m:sSubPr>
                            <m:ctrlPr>
                              <a:rPr lang="en-US" i="1">
                                <a:latin typeface="Cambria Math"/>
                              </a:rPr>
                            </m:ctrlPr>
                          </m:sSubPr>
                          <m:e>
                            <m:r>
                              <a:rPr lang="en-US">
                                <a:latin typeface="Cambria Math"/>
                              </a:rPr>
                              <m:t>𝚽</m:t>
                            </m:r>
                          </m:e>
                          <m:sub>
                            <m:r>
                              <a:rPr lang="en-US">
                                <a:latin typeface="Cambria Math"/>
                              </a:rPr>
                              <m:t>𝟒</m:t>
                            </m:r>
                            <m:r>
                              <a:rPr lang="en-US">
                                <a:latin typeface="Cambria Math"/>
                              </a:rPr>
                              <m:t>,</m:t>
                            </m:r>
                            <m:r>
                              <a:rPr lang="en-US" i="1">
                                <a:latin typeface="Cambria Math"/>
                              </a:rPr>
                              <m:t>𝑨</m:t>
                            </m:r>
                          </m:sub>
                        </m:sSub>
                        <m:d>
                          <m:dPr>
                            <m:ctrlPr>
                              <a:rPr lang="en-US" i="1">
                                <a:latin typeface="Cambria Math"/>
                              </a:rPr>
                            </m:ctrlPr>
                          </m:dPr>
                          <m:e>
                            <m:sSub>
                              <m:sSubPr>
                                <m:ctrlPr>
                                  <a:rPr lang="en-US" i="1">
                                    <a:latin typeface="Cambria Math"/>
                                  </a:rPr>
                                </m:ctrlPr>
                              </m:sSubPr>
                              <m:e>
                                <m:r>
                                  <a:rPr lang="en-US" i="1">
                                    <a:latin typeface="Cambria Math"/>
                                  </a:rPr>
                                  <m:t>𝒙</m:t>
                                </m:r>
                              </m:e>
                              <m:sub>
                                <m:r>
                                  <a:rPr lang="en-US" i="1">
                                    <a:latin typeface="Cambria Math"/>
                                  </a:rPr>
                                  <m:t>𝑨</m:t>
                                </m:r>
                              </m:sub>
                            </m:sSub>
                            <m:r>
                              <a:rPr lang="en-US" i="1">
                                <a:latin typeface="Cambria Math"/>
                              </a:rPr>
                              <m:t>,</m:t>
                            </m:r>
                            <m:sSub>
                              <m:sSubPr>
                                <m:ctrlPr>
                                  <a:rPr lang="en-US" i="1">
                                    <a:latin typeface="Cambria Math"/>
                                  </a:rPr>
                                </m:ctrlPr>
                              </m:sSubPr>
                              <m:e>
                                <m:r>
                                  <a:rPr lang="en-US" i="1">
                                    <a:latin typeface="Cambria Math"/>
                                  </a:rPr>
                                  <m:t>𝒙</m:t>
                                </m:r>
                              </m:e>
                              <m:sub>
                                <m:sSub>
                                  <m:sSubPr>
                                    <m:ctrlPr>
                                      <a:rPr lang="en-US" b="0" i="1" smtClean="0">
                                        <a:latin typeface="Cambria Math"/>
                                      </a:rPr>
                                    </m:ctrlPr>
                                  </m:sSubPr>
                                  <m:e>
                                    <m:r>
                                      <a:rPr lang="en-US" i="1">
                                        <a:latin typeface="Cambria Math"/>
                                      </a:rPr>
                                      <m:t>𝑫</m:t>
                                    </m:r>
                                  </m:e>
                                  <m:sub>
                                    <m:r>
                                      <a:rPr lang="en-US" b="0" i="1" smtClean="0">
                                        <a:latin typeface="Cambria Math"/>
                                      </a:rPr>
                                      <m:t>2</m:t>
                                    </m:r>
                                  </m:sub>
                                </m:sSub>
                              </m:sub>
                            </m:sSub>
                          </m:e>
                        </m:d>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7391400" y="6216530"/>
                  <a:ext cx="1795748" cy="423962"/>
                </a:xfrm>
                <a:prstGeom prst="rect">
                  <a:avLst/>
                </a:prstGeom>
                <a:blipFill rotWithShape="1">
                  <a:blip r:embed="rId6"/>
                  <a:stretch>
                    <a:fillRect/>
                  </a:stretch>
                </a:blipFill>
              </p:spPr>
              <p:txBody>
                <a:bodyPr/>
                <a:lstStyle/>
                <a:p>
                  <a:r>
                    <a:rPr lang="en-US">
                      <a:noFill/>
                    </a:rPr>
                    <a:t> </a:t>
                  </a:r>
                </a:p>
              </p:txBody>
            </p:sp>
          </mc:Fallback>
        </mc:AlternateContent>
        <p:sp>
          <p:nvSpPr>
            <p:cNvPr id="12" name="Freeform 11"/>
            <p:cNvSpPr/>
            <p:nvPr/>
          </p:nvSpPr>
          <p:spPr bwMode="auto">
            <a:xfrm>
              <a:off x="6827299" y="5974915"/>
              <a:ext cx="638213" cy="475989"/>
            </a:xfrm>
            <a:custGeom>
              <a:avLst/>
              <a:gdLst>
                <a:gd name="connsiteX0" fmla="*/ 638213 w 638213"/>
                <a:gd name="connsiteY0" fmla="*/ 475989 h 475989"/>
                <a:gd name="connsiteX1" fmla="*/ 11912 w 638213"/>
                <a:gd name="connsiteY1" fmla="*/ 275573 h 475989"/>
                <a:gd name="connsiteX2" fmla="*/ 287485 w 638213"/>
                <a:gd name="connsiteY2" fmla="*/ 0 h 475989"/>
              </a:gdLst>
              <a:ahLst/>
              <a:cxnLst>
                <a:cxn ang="0">
                  <a:pos x="connsiteX0" y="connsiteY0"/>
                </a:cxn>
                <a:cxn ang="0">
                  <a:pos x="connsiteX1" y="connsiteY1"/>
                </a:cxn>
                <a:cxn ang="0">
                  <a:pos x="connsiteX2" y="connsiteY2"/>
                </a:cxn>
              </a:cxnLst>
              <a:rect l="l" t="t" r="r" b="b"/>
              <a:pathLst>
                <a:path w="638213" h="475989">
                  <a:moveTo>
                    <a:pt x="638213" y="475989"/>
                  </a:moveTo>
                  <a:cubicBezTo>
                    <a:pt x="354290" y="415446"/>
                    <a:pt x="70367" y="354904"/>
                    <a:pt x="11912" y="275573"/>
                  </a:cubicBezTo>
                  <a:cubicBezTo>
                    <a:pt x="-46543" y="196242"/>
                    <a:pt x="120471" y="98121"/>
                    <a:pt x="287485" y="0"/>
                  </a:cubicBezTo>
                </a:path>
              </a:pathLst>
            </a:custGeom>
            <a:ln>
              <a:headEnd type="none" w="sm" len="sm"/>
              <a:tailEnd type="none" w="sm" len="sm"/>
            </a:ln>
            <a:extLst/>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smtClean="0">
                <a:ln>
                  <a:noFill/>
                </a:ln>
                <a:solidFill>
                  <a:schemeClr val="accent2"/>
                </a:solidFill>
                <a:effectLst/>
                <a:latin typeface="Arial" charset="0"/>
                <a:ea typeface="Gulim" pitchFamily="50" charset="-127"/>
              </a:endParaRPr>
            </a:p>
          </p:txBody>
        </p:sp>
      </p:grpSp>
      <p:cxnSp>
        <p:nvCxnSpPr>
          <p:cNvPr id="14" name="Straight Arrow Connector 13"/>
          <p:cNvCxnSpPr>
            <a:endCxn id="6" idx="7"/>
          </p:cNvCxnSpPr>
          <p:nvPr/>
        </p:nvCxnSpPr>
        <p:spPr bwMode="auto">
          <a:xfrm flipV="1">
            <a:off x="7187048" y="5392058"/>
            <a:ext cx="381864" cy="354708"/>
          </a:xfrm>
          <a:prstGeom prst="straightConnector1">
            <a:avLst/>
          </a:prstGeom>
          <a:ln w="28575">
            <a:headEnd type="none" w="sm" len="sm"/>
            <a:tailEnd type="arrow"/>
          </a:ln>
          <a:ex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56569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3328"/>
            <a:ext cx="8194675" cy="564257"/>
          </a:xfrm>
        </p:spPr>
        <p:txBody>
          <a:bodyPr/>
          <a:lstStyle/>
          <a:p>
            <a:r>
              <a:rPr lang="en-US" dirty="0"/>
              <a:t>Proposed attacker </a:t>
            </a:r>
            <a:r>
              <a:rPr lang="en-US" dirty="0" smtClean="0"/>
              <a:t>strategy: “Log barrier”</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Construct</a:t>
                </a:r>
              </a:p>
              <a:p>
                <a:pPr marL="0" indent="0">
                  <a:buNone/>
                </a:pPr>
                <a14:m>
                  <m:oMathPara xmlns:m="http://schemas.openxmlformats.org/officeDocument/2006/math">
                    <m:oMathParaPr>
                      <m:jc m:val="centerGroup"/>
                    </m:oMathParaPr>
                    <m:oMath xmlns:m="http://schemas.openxmlformats.org/officeDocument/2006/math">
                      <m:r>
                        <a:rPr lang="en-US" b="1" i="0" smtClean="0">
                          <a:latin typeface="Cambria Math"/>
                        </a:rPr>
                        <m:t>𝚯</m:t>
                      </m:r>
                      <m:d>
                        <m:dPr>
                          <m:ctrlPr>
                            <a:rPr lang="en-US" i="1">
                              <a:latin typeface="Cambria Math"/>
                            </a:rPr>
                          </m:ctrlPr>
                        </m:dPr>
                        <m:e>
                          <m:sSub>
                            <m:sSubPr>
                              <m:ctrlPr>
                                <a:rPr lang="en-US" i="1">
                                  <a:latin typeface="Cambria Math"/>
                                </a:rPr>
                              </m:ctrlPr>
                            </m:sSubPr>
                            <m:e>
                              <m:r>
                                <a:rPr lang="en-US" i="1">
                                  <a:latin typeface="Cambria Math"/>
                                </a:rPr>
                                <m:t>𝒙</m:t>
                              </m:r>
                            </m:e>
                            <m:sub>
                              <m:r>
                                <a:rPr lang="en-US" i="1">
                                  <a:latin typeface="Cambria Math"/>
                                </a:rPr>
                                <m:t>𝑨</m:t>
                              </m:r>
                            </m:sub>
                          </m:sSub>
                          <m:r>
                            <a:rPr lang="en-US" i="1">
                              <a:latin typeface="Cambria Math"/>
                            </a:rPr>
                            <m:t>,</m:t>
                          </m:r>
                          <m:sSub>
                            <m:sSubPr>
                              <m:ctrlPr>
                                <a:rPr lang="en-US" i="1">
                                  <a:latin typeface="Cambria Math"/>
                                </a:rPr>
                              </m:ctrlPr>
                            </m:sSubPr>
                            <m:e>
                              <m:r>
                                <a:rPr lang="en-US" i="1">
                                  <a:latin typeface="Cambria Math"/>
                                </a:rPr>
                                <m:t>𝒙</m:t>
                              </m:r>
                            </m:e>
                            <m:sub>
                              <m:sSub>
                                <m:sSubPr>
                                  <m:ctrlPr>
                                    <a:rPr lang="en-US" i="1">
                                      <a:latin typeface="Cambria Math"/>
                                    </a:rPr>
                                  </m:ctrlPr>
                                </m:sSubPr>
                                <m:e>
                                  <m:r>
                                    <a:rPr lang="en-US" i="1">
                                      <a:latin typeface="Cambria Math"/>
                                    </a:rPr>
                                    <m:t>𝑫</m:t>
                                  </m:r>
                                </m:e>
                                <m:sub>
                                  <m:r>
                                    <a:rPr lang="en-US" i="1">
                                      <a:latin typeface="Cambria Math"/>
                                    </a:rPr>
                                    <m:t>𝟏</m:t>
                                  </m:r>
                                </m:sub>
                              </m:sSub>
                            </m:sub>
                          </m:sSub>
                          <m:r>
                            <a:rPr lang="en-US" i="1">
                              <a:latin typeface="Cambria Math"/>
                            </a:rPr>
                            <m:t>,</m:t>
                          </m:r>
                          <m:sSub>
                            <m:sSubPr>
                              <m:ctrlPr>
                                <a:rPr lang="en-US" i="1">
                                  <a:latin typeface="Cambria Math"/>
                                </a:rPr>
                              </m:ctrlPr>
                            </m:sSubPr>
                            <m:e>
                              <m:r>
                                <a:rPr lang="en-US" i="1">
                                  <a:latin typeface="Cambria Math"/>
                                </a:rPr>
                                <m:t>𝒙</m:t>
                              </m:r>
                            </m:e>
                            <m:sub>
                              <m:sSub>
                                <m:sSubPr>
                                  <m:ctrlPr>
                                    <a:rPr lang="en-US" i="1">
                                      <a:latin typeface="Cambria Math"/>
                                    </a:rPr>
                                  </m:ctrlPr>
                                </m:sSubPr>
                                <m:e>
                                  <m:r>
                                    <a:rPr lang="en-US" i="1">
                                      <a:latin typeface="Cambria Math"/>
                                    </a:rPr>
                                    <m:t>𝑫</m:t>
                                  </m:r>
                                </m:e>
                                <m:sub>
                                  <m:r>
                                    <a:rPr lang="en-US" i="1">
                                      <a:latin typeface="Cambria Math"/>
                                    </a:rPr>
                                    <m:t>𝟐</m:t>
                                  </m:r>
                                </m:sub>
                              </m:sSub>
                            </m:sub>
                          </m:sSub>
                        </m:e>
                      </m:d>
                      <m:r>
                        <a:rPr lang="en-US" i="1">
                          <a:latin typeface="Cambria Math"/>
                        </a:rPr>
                        <m:t>=</m:t>
                      </m:r>
                      <m:r>
                        <a:rPr lang="en-US" b="1" i="1" smtClean="0">
                          <a:latin typeface="Cambria Math"/>
                        </a:rPr>
                        <m:t>−</m:t>
                      </m:r>
                      <m:func>
                        <m:funcPr>
                          <m:ctrlPr>
                            <a:rPr lang="en-US" b="1" i="1" smtClean="0">
                              <a:latin typeface="Cambria Math"/>
                            </a:rPr>
                          </m:ctrlPr>
                        </m:funcPr>
                        <m:fName>
                          <m:r>
                            <m:rPr>
                              <m:sty m:val="p"/>
                            </m:rPr>
                            <a:rPr lang="en-US" b="0" i="0" smtClean="0">
                              <a:latin typeface="Cambria Math"/>
                            </a:rPr>
                            <m:t>log</m:t>
                          </m:r>
                        </m:fName>
                        <m:e>
                          <m:d>
                            <m:dPr>
                              <m:ctrlPr>
                                <a:rPr lang="en-US" b="0" i="1" smtClean="0">
                                  <a:latin typeface="Cambria Math"/>
                                </a:rPr>
                              </m:ctrlPr>
                            </m:dPr>
                            <m:e>
                              <m:r>
                                <a:rPr lang="en-US" b="0" i="1" smtClean="0">
                                  <a:latin typeface="Cambria Math"/>
                                </a:rPr>
                                <m:t>−</m:t>
                              </m:r>
                              <m:sSub>
                                <m:sSubPr>
                                  <m:ctrlPr>
                                    <a:rPr lang="en-US" b="0" i="1" smtClean="0">
                                      <a:latin typeface="Cambria Math"/>
                                    </a:rPr>
                                  </m:ctrlPr>
                                </m:sSubPr>
                                <m:e>
                                  <m:r>
                                    <m:rPr>
                                      <m:sty m:val="p"/>
                                    </m:rPr>
                                    <a:rPr lang="en-US" b="0" i="0" smtClean="0">
                                      <a:latin typeface="Cambria Math"/>
                                    </a:rPr>
                                    <m:t>Φ</m:t>
                                  </m:r>
                                </m:e>
                                <m:sub>
                                  <m:r>
                                    <a:rPr lang="en-US" b="0" i="1" smtClean="0">
                                      <a:latin typeface="Cambria Math"/>
                                    </a:rPr>
                                    <m:t>4</m:t>
                                  </m:r>
                                </m:sub>
                              </m:sSub>
                              <m:d>
                                <m:dPr>
                                  <m:ctrlPr>
                                    <a:rPr lang="en-US" b="0" i="1" smtClean="0">
                                      <a:latin typeface="Cambria Math"/>
                                    </a:rPr>
                                  </m:ctrlPr>
                                </m:dPr>
                                <m:e>
                                  <m:sSub>
                                    <m:sSubPr>
                                      <m:ctrlPr>
                                        <a:rPr lang="en-US" b="0" i="1" smtClean="0">
                                          <a:latin typeface="Cambria Math"/>
                                        </a:rPr>
                                      </m:ctrlPr>
                                    </m:sSubPr>
                                    <m:e>
                                      <m:r>
                                        <a:rPr lang="en-US" b="0" i="1" smtClean="0">
                                          <a:latin typeface="Cambria Math"/>
                                        </a:rPr>
                                        <m:t>𝑥</m:t>
                                      </m:r>
                                    </m:e>
                                    <m:sub>
                                      <m:r>
                                        <a:rPr lang="en-US" b="0" i="1" smtClean="0">
                                          <a:latin typeface="Cambria Math"/>
                                        </a:rPr>
                                        <m:t>𝐴</m:t>
                                      </m:r>
                                    </m:sub>
                                  </m:sSub>
                                  <m:r>
                                    <a:rPr lang="en-US" b="0" i="1" smtClean="0">
                                      <a:latin typeface="Cambria Math"/>
                                    </a:rPr>
                                    <m:t>,</m:t>
                                  </m:r>
                                  <m:sSub>
                                    <m:sSubPr>
                                      <m:ctrlPr>
                                        <a:rPr lang="en-US" b="0" i="1" smtClean="0">
                                          <a:latin typeface="Cambria Math"/>
                                        </a:rPr>
                                      </m:ctrlPr>
                                    </m:sSubPr>
                                    <m:e>
                                      <m:r>
                                        <a:rPr lang="en-US" b="0" i="1" smtClean="0">
                                          <a:latin typeface="Cambria Math"/>
                                        </a:rPr>
                                        <m:t>𝑥</m:t>
                                      </m:r>
                                    </m:e>
                                    <m:sub>
                                      <m:sSub>
                                        <m:sSubPr>
                                          <m:ctrlPr>
                                            <a:rPr lang="en-US" b="0" i="1" smtClean="0">
                                              <a:latin typeface="Cambria Math"/>
                                            </a:rPr>
                                          </m:ctrlPr>
                                        </m:sSubPr>
                                        <m:e>
                                          <m:r>
                                            <a:rPr lang="en-US" b="0" i="1" smtClean="0">
                                              <a:latin typeface="Cambria Math"/>
                                            </a:rPr>
                                            <m:t>𝐷</m:t>
                                          </m:r>
                                        </m:e>
                                        <m:sub>
                                          <m:r>
                                            <a:rPr lang="en-US" b="0" i="1" smtClean="0">
                                              <a:latin typeface="Cambria Math"/>
                                            </a:rPr>
                                            <m:t>1</m:t>
                                          </m:r>
                                        </m:sub>
                                      </m:sSub>
                                    </m:sub>
                                  </m:sSub>
                                </m:e>
                              </m:d>
                            </m:e>
                          </m:d>
                        </m:e>
                      </m:func>
                      <m:r>
                        <a:rPr lang="en-US" i="1">
                          <a:latin typeface="Cambria Math"/>
                        </a:rPr>
                        <m:t>−</m:t>
                      </m:r>
                      <m:func>
                        <m:funcPr>
                          <m:ctrlPr>
                            <a:rPr lang="en-US" i="1">
                              <a:latin typeface="Cambria Math"/>
                            </a:rPr>
                          </m:ctrlPr>
                        </m:funcPr>
                        <m:fName>
                          <m:r>
                            <m:rPr>
                              <m:sty m:val="p"/>
                            </m:rPr>
                            <a:rPr lang="en-US" b="0">
                              <a:latin typeface="Cambria Math"/>
                            </a:rPr>
                            <m:t>log</m:t>
                          </m:r>
                        </m:fName>
                        <m:e>
                          <m:d>
                            <m:dPr>
                              <m:ctrlPr>
                                <a:rPr lang="en-US" b="0" i="1">
                                  <a:latin typeface="Cambria Math"/>
                                </a:rPr>
                              </m:ctrlPr>
                            </m:dPr>
                            <m:e>
                              <m:r>
                                <a:rPr lang="en-US" b="0" i="1">
                                  <a:latin typeface="Cambria Math"/>
                                </a:rPr>
                                <m:t>−</m:t>
                              </m:r>
                              <m:sSub>
                                <m:sSubPr>
                                  <m:ctrlPr>
                                    <a:rPr lang="en-US" b="0" i="1">
                                      <a:latin typeface="Cambria Math"/>
                                    </a:rPr>
                                  </m:ctrlPr>
                                </m:sSubPr>
                                <m:e>
                                  <m:r>
                                    <m:rPr>
                                      <m:sty m:val="p"/>
                                    </m:rPr>
                                    <a:rPr lang="en-US" b="0">
                                      <a:latin typeface="Cambria Math"/>
                                    </a:rPr>
                                    <m:t>Φ</m:t>
                                  </m:r>
                                </m:e>
                                <m:sub>
                                  <m:r>
                                    <a:rPr lang="en-US" b="0" i="1">
                                      <a:latin typeface="Cambria Math"/>
                                    </a:rPr>
                                    <m:t>4</m:t>
                                  </m:r>
                                </m:sub>
                              </m:sSub>
                              <m:d>
                                <m:dPr>
                                  <m:ctrlPr>
                                    <a:rPr lang="en-US" b="0" i="1">
                                      <a:latin typeface="Cambria Math"/>
                                    </a:rPr>
                                  </m:ctrlPr>
                                </m:dPr>
                                <m:e>
                                  <m:sSub>
                                    <m:sSubPr>
                                      <m:ctrlPr>
                                        <a:rPr lang="en-US" b="0" i="1">
                                          <a:latin typeface="Cambria Math"/>
                                        </a:rPr>
                                      </m:ctrlPr>
                                    </m:sSubPr>
                                    <m:e>
                                      <m:r>
                                        <a:rPr lang="en-US" b="0" i="1">
                                          <a:latin typeface="Cambria Math"/>
                                        </a:rPr>
                                        <m:t>𝑥</m:t>
                                      </m:r>
                                    </m:e>
                                    <m:sub>
                                      <m:r>
                                        <a:rPr lang="en-US" b="0" i="1">
                                          <a:latin typeface="Cambria Math"/>
                                        </a:rPr>
                                        <m:t>𝐴</m:t>
                                      </m:r>
                                    </m:sub>
                                  </m:sSub>
                                  <m:r>
                                    <a:rPr lang="en-US" b="0" i="1">
                                      <a:latin typeface="Cambria Math"/>
                                    </a:rPr>
                                    <m:t>,</m:t>
                                  </m:r>
                                  <m:sSub>
                                    <m:sSubPr>
                                      <m:ctrlPr>
                                        <a:rPr lang="en-US" b="0" i="1">
                                          <a:latin typeface="Cambria Math"/>
                                        </a:rPr>
                                      </m:ctrlPr>
                                    </m:sSubPr>
                                    <m:e>
                                      <m:r>
                                        <a:rPr lang="en-US" b="0" i="1">
                                          <a:latin typeface="Cambria Math"/>
                                        </a:rPr>
                                        <m:t>𝑥</m:t>
                                      </m:r>
                                    </m:e>
                                    <m:sub>
                                      <m:sSub>
                                        <m:sSubPr>
                                          <m:ctrlPr>
                                            <a:rPr lang="en-US" b="0" i="1">
                                              <a:latin typeface="Cambria Math"/>
                                            </a:rPr>
                                          </m:ctrlPr>
                                        </m:sSubPr>
                                        <m:e>
                                          <m:r>
                                            <a:rPr lang="en-US" b="0" i="1">
                                              <a:latin typeface="Cambria Math"/>
                                            </a:rPr>
                                            <m:t>𝐷</m:t>
                                          </m:r>
                                        </m:e>
                                        <m:sub>
                                          <m:r>
                                            <a:rPr lang="en-US" b="0" i="1" smtClean="0">
                                              <a:latin typeface="Cambria Math"/>
                                            </a:rPr>
                                            <m:t>2</m:t>
                                          </m:r>
                                        </m:sub>
                                      </m:sSub>
                                    </m:sub>
                                  </m:sSub>
                                </m:e>
                              </m:d>
                            </m:e>
                          </m:d>
                        </m:e>
                      </m:func>
                    </m:oMath>
                  </m:oMathPara>
                </a14:m>
                <a:endParaRPr lang="en-US" dirty="0"/>
              </a:p>
              <a:p>
                <a:endParaRPr lang="en-US" dirty="0" smtClean="0"/>
              </a:p>
              <a:p>
                <a14:m>
                  <m:oMath xmlns:m="http://schemas.openxmlformats.org/officeDocument/2006/math">
                    <m:sSub>
                      <m:sSubPr>
                        <m:ctrlPr>
                          <a:rPr lang="en-US" i="1">
                            <a:latin typeface="Cambria Math"/>
                          </a:rPr>
                        </m:ctrlPr>
                      </m:sSubPr>
                      <m:e>
                        <m:r>
                          <a:rPr lang="en-US">
                            <a:latin typeface="Cambria Math"/>
                          </a:rPr>
                          <m:t>𝚽</m:t>
                        </m:r>
                      </m:e>
                      <m:sub>
                        <m:r>
                          <a:rPr lang="en-US">
                            <a:latin typeface="Cambria Math"/>
                          </a:rPr>
                          <m:t>𝟔</m:t>
                        </m:r>
                      </m:sub>
                    </m:sSub>
                    <m:d>
                      <m:dPr>
                        <m:ctrlPr>
                          <a:rPr lang="en-US" i="1">
                            <a:latin typeface="Cambria Math"/>
                          </a:rPr>
                        </m:ctrlPr>
                      </m:dPr>
                      <m:e>
                        <m:sSub>
                          <m:sSubPr>
                            <m:ctrlPr>
                              <a:rPr lang="en-US" i="1">
                                <a:latin typeface="Cambria Math"/>
                              </a:rPr>
                            </m:ctrlPr>
                          </m:sSubPr>
                          <m:e>
                            <m:r>
                              <a:rPr lang="en-US" i="1">
                                <a:latin typeface="Cambria Math"/>
                              </a:rPr>
                              <m:t>𝒙</m:t>
                            </m:r>
                          </m:e>
                          <m:sub>
                            <m:r>
                              <a:rPr lang="en-US" i="1">
                                <a:latin typeface="Cambria Math"/>
                              </a:rPr>
                              <m:t>𝑨</m:t>
                            </m:r>
                          </m:sub>
                        </m:sSub>
                        <m:r>
                          <a:rPr lang="en-US" i="1">
                            <a:latin typeface="Cambria Math"/>
                          </a:rPr>
                          <m:t>,</m:t>
                        </m:r>
                        <m:sSub>
                          <m:sSubPr>
                            <m:ctrlPr>
                              <a:rPr lang="en-US" i="1">
                                <a:latin typeface="Cambria Math"/>
                              </a:rPr>
                            </m:ctrlPr>
                          </m:sSubPr>
                          <m:e>
                            <m:r>
                              <a:rPr lang="en-US" i="1">
                                <a:latin typeface="Cambria Math"/>
                              </a:rPr>
                              <m:t>𝒙</m:t>
                            </m:r>
                          </m:e>
                          <m:sub>
                            <m:sSub>
                              <m:sSubPr>
                                <m:ctrlPr>
                                  <a:rPr lang="en-US" i="1">
                                    <a:latin typeface="Cambria Math"/>
                                  </a:rPr>
                                </m:ctrlPr>
                              </m:sSubPr>
                              <m:e>
                                <m:r>
                                  <a:rPr lang="en-US" i="1">
                                    <a:latin typeface="Cambria Math"/>
                                  </a:rPr>
                                  <m:t>𝑫</m:t>
                                </m:r>
                              </m:e>
                              <m:sub>
                                <m:r>
                                  <a:rPr lang="en-US" i="1">
                                    <a:latin typeface="Cambria Math"/>
                                  </a:rPr>
                                  <m:t>𝟏</m:t>
                                </m:r>
                              </m:sub>
                            </m:sSub>
                          </m:sub>
                        </m:sSub>
                        <m:r>
                          <a:rPr lang="en-US" i="1">
                            <a:latin typeface="Cambria Math"/>
                          </a:rPr>
                          <m:t>,</m:t>
                        </m:r>
                        <m:sSub>
                          <m:sSubPr>
                            <m:ctrlPr>
                              <a:rPr lang="en-US" i="1">
                                <a:latin typeface="Cambria Math"/>
                              </a:rPr>
                            </m:ctrlPr>
                          </m:sSubPr>
                          <m:e>
                            <m:r>
                              <a:rPr lang="en-US" i="1">
                                <a:latin typeface="Cambria Math"/>
                              </a:rPr>
                              <m:t>𝒙</m:t>
                            </m:r>
                          </m:e>
                          <m:sub>
                            <m:sSub>
                              <m:sSubPr>
                                <m:ctrlPr>
                                  <a:rPr lang="en-US" i="1">
                                    <a:latin typeface="Cambria Math"/>
                                  </a:rPr>
                                </m:ctrlPr>
                              </m:sSubPr>
                              <m:e>
                                <m:r>
                                  <a:rPr lang="en-US" i="1">
                                    <a:latin typeface="Cambria Math"/>
                                  </a:rPr>
                                  <m:t>𝑫</m:t>
                                </m:r>
                              </m:e>
                              <m:sub>
                                <m:r>
                                  <a:rPr lang="en-US" i="1">
                                    <a:latin typeface="Cambria Math"/>
                                  </a:rPr>
                                  <m:t>𝟐</m:t>
                                </m:r>
                              </m:sub>
                            </m:sSub>
                          </m:sub>
                        </m:sSub>
                      </m:e>
                    </m:d>
                    <m:r>
                      <a:rPr lang="en-US" i="1">
                        <a:latin typeface="Cambria Math"/>
                      </a:rPr>
                      <m:t>&gt;</m:t>
                    </m:r>
                    <m:r>
                      <a:rPr lang="en-US" i="1">
                        <a:latin typeface="Cambria Math"/>
                      </a:rPr>
                      <m:t>𝟎</m:t>
                    </m:r>
                  </m:oMath>
                </a14:m>
                <a:r>
                  <a:rPr lang="en-US" i="1" dirty="0"/>
                  <a:t> </a:t>
                </a:r>
                <a:r>
                  <a:rPr lang="en-US" dirty="0"/>
                  <a:t>whenever </a:t>
                </a:r>
                <a14:m>
                  <m:oMath xmlns:m="http://schemas.openxmlformats.org/officeDocument/2006/math">
                    <m:r>
                      <a:rPr lang="en-US" b="1" i="0" smtClean="0">
                        <a:latin typeface="Cambria Math"/>
                      </a:rPr>
                      <m:t>𝚯</m:t>
                    </m:r>
                    <m:d>
                      <m:dPr>
                        <m:ctrlPr>
                          <a:rPr lang="en-US" i="1">
                            <a:latin typeface="Cambria Math"/>
                          </a:rPr>
                        </m:ctrlPr>
                      </m:dPr>
                      <m:e>
                        <m:sSub>
                          <m:sSubPr>
                            <m:ctrlPr>
                              <a:rPr lang="en-US" i="1">
                                <a:latin typeface="Cambria Math"/>
                              </a:rPr>
                            </m:ctrlPr>
                          </m:sSubPr>
                          <m:e>
                            <m:r>
                              <a:rPr lang="en-US" i="1">
                                <a:latin typeface="Cambria Math"/>
                              </a:rPr>
                              <m:t>𝒙</m:t>
                            </m:r>
                          </m:e>
                          <m:sub>
                            <m:r>
                              <a:rPr lang="en-US" i="1">
                                <a:latin typeface="Cambria Math"/>
                              </a:rPr>
                              <m:t>𝑨</m:t>
                            </m:r>
                          </m:sub>
                        </m:sSub>
                        <m:r>
                          <a:rPr lang="en-US" i="1">
                            <a:latin typeface="Cambria Math"/>
                          </a:rPr>
                          <m:t>,</m:t>
                        </m:r>
                        <m:sSub>
                          <m:sSubPr>
                            <m:ctrlPr>
                              <a:rPr lang="en-US" i="1">
                                <a:latin typeface="Cambria Math"/>
                              </a:rPr>
                            </m:ctrlPr>
                          </m:sSubPr>
                          <m:e>
                            <m:r>
                              <a:rPr lang="en-US" i="1">
                                <a:latin typeface="Cambria Math"/>
                              </a:rPr>
                              <m:t>𝒙</m:t>
                            </m:r>
                          </m:e>
                          <m:sub>
                            <m:sSub>
                              <m:sSubPr>
                                <m:ctrlPr>
                                  <a:rPr lang="en-US" i="1">
                                    <a:latin typeface="Cambria Math"/>
                                  </a:rPr>
                                </m:ctrlPr>
                              </m:sSubPr>
                              <m:e>
                                <m:r>
                                  <a:rPr lang="en-US" i="1">
                                    <a:latin typeface="Cambria Math"/>
                                  </a:rPr>
                                  <m:t>𝑫</m:t>
                                </m:r>
                              </m:e>
                              <m:sub>
                                <m:r>
                                  <a:rPr lang="en-US" i="1">
                                    <a:latin typeface="Cambria Math"/>
                                  </a:rPr>
                                  <m:t>𝟏</m:t>
                                </m:r>
                              </m:sub>
                            </m:sSub>
                          </m:sub>
                        </m:sSub>
                        <m:r>
                          <a:rPr lang="en-US" i="1">
                            <a:latin typeface="Cambria Math"/>
                          </a:rPr>
                          <m:t>,</m:t>
                        </m:r>
                        <m:sSub>
                          <m:sSubPr>
                            <m:ctrlPr>
                              <a:rPr lang="en-US" i="1">
                                <a:latin typeface="Cambria Math"/>
                              </a:rPr>
                            </m:ctrlPr>
                          </m:sSubPr>
                          <m:e>
                            <m:r>
                              <a:rPr lang="en-US" i="1">
                                <a:latin typeface="Cambria Math"/>
                              </a:rPr>
                              <m:t>𝒙</m:t>
                            </m:r>
                          </m:e>
                          <m:sub>
                            <m:sSub>
                              <m:sSubPr>
                                <m:ctrlPr>
                                  <a:rPr lang="en-US" i="1">
                                    <a:latin typeface="Cambria Math"/>
                                  </a:rPr>
                                </m:ctrlPr>
                              </m:sSubPr>
                              <m:e>
                                <m:r>
                                  <a:rPr lang="en-US" i="1">
                                    <a:latin typeface="Cambria Math"/>
                                  </a:rPr>
                                  <m:t>𝑫</m:t>
                                </m:r>
                              </m:e>
                              <m:sub>
                                <m:r>
                                  <a:rPr lang="en-US" i="1">
                                    <a:latin typeface="Cambria Math"/>
                                  </a:rPr>
                                  <m:t>𝟐</m:t>
                                </m:r>
                              </m:sub>
                            </m:sSub>
                          </m:sub>
                        </m:sSub>
                      </m:e>
                    </m:d>
                    <m:r>
                      <a:rPr lang="en-US" b="1" i="1" smtClean="0">
                        <a:latin typeface="Cambria Math"/>
                      </a:rPr>
                      <m:t>=∞</m:t>
                    </m:r>
                  </m:oMath>
                </a14:m>
                <a:endParaRPr lang="en-US" dirty="0"/>
              </a:p>
              <a:p>
                <a:endParaRPr lang="en-US" dirty="0" smtClean="0"/>
              </a:p>
              <a:p>
                <a:r>
                  <a:rPr lang="en-US" dirty="0" smtClean="0"/>
                  <a:t>Attacker maximizes </a:t>
                </a:r>
                <a14:m>
                  <m:oMath xmlns:m="http://schemas.openxmlformats.org/officeDocument/2006/math">
                    <m:acc>
                      <m:accPr>
                        <m:chr m:val="̇"/>
                        <m:ctrlPr>
                          <a:rPr lang="en-US" b="1" i="1" smtClean="0">
                            <a:latin typeface="Cambria Math"/>
                          </a:rPr>
                        </m:ctrlPr>
                      </m:accPr>
                      <m:e>
                        <m:r>
                          <a:rPr lang="en-US" b="1" i="0" smtClean="0">
                            <a:latin typeface="Cambria Math"/>
                          </a:rPr>
                          <m:t>𝚯</m:t>
                        </m:r>
                      </m:e>
                    </m:acc>
                  </m:oMath>
                </a14:m>
                <a:endParaRPr lang="en-US" dirty="0" smtClean="0"/>
              </a:p>
              <a:p>
                <a:pPr marL="454025" lvl="1" indent="0">
                  <a:buNone/>
                </a:pPr>
                <a14:m>
                  <m:oMathPara xmlns:m="http://schemas.openxmlformats.org/officeDocument/2006/math">
                    <m:oMathParaPr>
                      <m:jc m:val="centerGroup"/>
                    </m:oMathParaPr>
                    <m:oMath xmlns:m="http://schemas.openxmlformats.org/officeDocument/2006/math">
                      <m:sSup>
                        <m:sSupPr>
                          <m:ctrlPr>
                            <a:rPr lang="en-US" b="1" i="1" smtClean="0">
                              <a:latin typeface="Cambria Math"/>
                            </a:rPr>
                          </m:ctrlPr>
                        </m:sSupPr>
                        <m:e>
                          <m:r>
                            <a:rPr lang="en-US" b="1" i="1" smtClean="0">
                              <a:latin typeface="Cambria Math"/>
                            </a:rPr>
                            <m:t>𝒂</m:t>
                          </m:r>
                        </m:e>
                        <m:sup>
                          <m:r>
                            <a:rPr lang="en-US" b="1" i="1" smtClean="0">
                              <a:latin typeface="Cambria Math"/>
                            </a:rPr>
                            <m:t>∗</m:t>
                          </m:r>
                        </m:sup>
                      </m:sSup>
                      <m:r>
                        <a:rPr lang="en-US" b="1" i="1" smtClean="0">
                          <a:latin typeface="Cambria Math"/>
                        </a:rPr>
                        <m:t>=</m:t>
                      </m:r>
                      <m:func>
                        <m:funcPr>
                          <m:ctrlPr>
                            <a:rPr lang="en-US" b="1" i="1" smtClean="0">
                              <a:latin typeface="Cambria Math"/>
                            </a:rPr>
                          </m:ctrlPr>
                        </m:funcPr>
                        <m:fName>
                          <m:limLow>
                            <m:limLowPr>
                              <m:ctrlPr>
                                <a:rPr lang="en-US" b="1" i="1" smtClean="0">
                                  <a:latin typeface="Cambria Math"/>
                                </a:rPr>
                              </m:ctrlPr>
                            </m:limLowPr>
                            <m:e>
                              <m:r>
                                <m:rPr>
                                  <m:sty m:val="p"/>
                                </m:rPr>
                                <a:rPr lang="en-US" b="0" i="0" smtClean="0">
                                  <a:latin typeface="Cambria Math"/>
                                </a:rPr>
                                <m:t>max</m:t>
                              </m:r>
                            </m:e>
                            <m:lim>
                              <m:r>
                                <a:rPr lang="en-US" b="1" i="1" smtClean="0">
                                  <a:latin typeface="Cambria Math"/>
                                </a:rPr>
                                <m:t>𝒂</m:t>
                              </m:r>
                            </m:lim>
                          </m:limLow>
                        </m:fName>
                        <m:e>
                          <m:d>
                            <m:dPr>
                              <m:ctrlPr>
                                <a:rPr lang="en-US" b="1" i="1" smtClean="0">
                                  <a:latin typeface="Cambria Math"/>
                                </a:rPr>
                              </m:ctrlPr>
                            </m:dPr>
                            <m:e>
                              <m:f>
                                <m:fPr>
                                  <m:ctrlPr>
                                    <a:rPr lang="en-US" b="0" i="1" smtClean="0">
                                      <a:latin typeface="Cambria Math"/>
                                    </a:rPr>
                                  </m:ctrlPr>
                                </m:fPr>
                                <m:num>
                                  <m:r>
                                    <a:rPr lang="en-US" b="1" i="0" smtClean="0">
                                      <a:latin typeface="Cambria Math"/>
                                    </a:rPr>
                                    <m:t>𝛁</m:t>
                                  </m:r>
                                  <m:sSub>
                                    <m:sSubPr>
                                      <m:ctrlPr>
                                        <a:rPr lang="en-US" b="0" i="1">
                                          <a:latin typeface="Cambria Math"/>
                                        </a:rPr>
                                      </m:ctrlPr>
                                    </m:sSubPr>
                                    <m:e>
                                      <m:r>
                                        <m:rPr>
                                          <m:sty m:val="p"/>
                                        </m:rPr>
                                        <a:rPr lang="en-US" b="0">
                                          <a:latin typeface="Cambria Math"/>
                                        </a:rPr>
                                        <m:t>Φ</m:t>
                                      </m:r>
                                    </m:e>
                                    <m:sub>
                                      <m:r>
                                        <a:rPr lang="en-US" b="0" i="1">
                                          <a:latin typeface="Cambria Math"/>
                                        </a:rPr>
                                        <m:t>4</m:t>
                                      </m:r>
                                      <m:r>
                                        <a:rPr lang="en-US" b="0" i="1" smtClean="0">
                                          <a:latin typeface="Cambria Math"/>
                                        </a:rPr>
                                        <m:t>,</m:t>
                                      </m:r>
                                      <m:r>
                                        <a:rPr lang="en-US" b="0" i="1" smtClean="0">
                                          <a:latin typeface="Cambria Math"/>
                                        </a:rPr>
                                        <m:t>𝐴</m:t>
                                      </m:r>
                                    </m:sub>
                                  </m:sSub>
                                  <m:d>
                                    <m:dPr>
                                      <m:ctrlPr>
                                        <a:rPr lang="en-US" b="0" i="1">
                                          <a:latin typeface="Cambria Math"/>
                                        </a:rPr>
                                      </m:ctrlPr>
                                    </m:dPr>
                                    <m:e>
                                      <m:sSub>
                                        <m:sSubPr>
                                          <m:ctrlPr>
                                            <a:rPr lang="en-US" b="0" i="1">
                                              <a:latin typeface="Cambria Math"/>
                                            </a:rPr>
                                          </m:ctrlPr>
                                        </m:sSubPr>
                                        <m:e>
                                          <m:r>
                                            <a:rPr lang="en-US" b="0" i="1">
                                              <a:latin typeface="Cambria Math"/>
                                            </a:rPr>
                                            <m:t>𝑥</m:t>
                                          </m:r>
                                        </m:e>
                                        <m:sub>
                                          <m:r>
                                            <a:rPr lang="en-US" b="0" i="1">
                                              <a:latin typeface="Cambria Math"/>
                                            </a:rPr>
                                            <m:t>𝐴</m:t>
                                          </m:r>
                                        </m:sub>
                                      </m:sSub>
                                      <m:r>
                                        <a:rPr lang="en-US" b="0" i="1">
                                          <a:latin typeface="Cambria Math"/>
                                        </a:rPr>
                                        <m:t>,</m:t>
                                      </m:r>
                                      <m:sSub>
                                        <m:sSubPr>
                                          <m:ctrlPr>
                                            <a:rPr lang="en-US" b="0" i="1">
                                              <a:latin typeface="Cambria Math"/>
                                            </a:rPr>
                                          </m:ctrlPr>
                                        </m:sSubPr>
                                        <m:e>
                                          <m:r>
                                            <a:rPr lang="en-US" b="0" i="1">
                                              <a:latin typeface="Cambria Math"/>
                                            </a:rPr>
                                            <m:t>𝑥</m:t>
                                          </m:r>
                                        </m:e>
                                        <m:sub>
                                          <m:sSub>
                                            <m:sSubPr>
                                              <m:ctrlPr>
                                                <a:rPr lang="en-US" b="0" i="1">
                                                  <a:latin typeface="Cambria Math"/>
                                                </a:rPr>
                                              </m:ctrlPr>
                                            </m:sSubPr>
                                            <m:e>
                                              <m:r>
                                                <a:rPr lang="en-US" b="0" i="1">
                                                  <a:latin typeface="Cambria Math"/>
                                                </a:rPr>
                                                <m:t>𝐷</m:t>
                                              </m:r>
                                            </m:e>
                                            <m:sub>
                                              <m:r>
                                                <a:rPr lang="en-US" b="0" i="1">
                                                  <a:latin typeface="Cambria Math"/>
                                                </a:rPr>
                                                <m:t>1</m:t>
                                              </m:r>
                                            </m:sub>
                                          </m:sSub>
                                        </m:sub>
                                      </m:sSub>
                                    </m:e>
                                  </m:d>
                                </m:num>
                                <m:den>
                                  <m:sSub>
                                    <m:sSubPr>
                                      <m:ctrlPr>
                                        <a:rPr lang="en-US" b="0" i="1">
                                          <a:latin typeface="Cambria Math"/>
                                        </a:rPr>
                                      </m:ctrlPr>
                                    </m:sSubPr>
                                    <m:e>
                                      <m:r>
                                        <m:rPr>
                                          <m:sty m:val="p"/>
                                        </m:rPr>
                                        <a:rPr lang="en-US" b="0">
                                          <a:latin typeface="Cambria Math"/>
                                        </a:rPr>
                                        <m:t>Φ</m:t>
                                      </m:r>
                                    </m:e>
                                    <m:sub>
                                      <m:r>
                                        <a:rPr lang="en-US" b="0" i="1">
                                          <a:latin typeface="Cambria Math"/>
                                        </a:rPr>
                                        <m:t>4</m:t>
                                      </m:r>
                                      <m:r>
                                        <a:rPr lang="en-US" b="0" i="1" smtClean="0">
                                          <a:latin typeface="Cambria Math"/>
                                        </a:rPr>
                                        <m:t>,</m:t>
                                      </m:r>
                                      <m:r>
                                        <a:rPr lang="en-US" b="0" i="1" smtClean="0">
                                          <a:latin typeface="Cambria Math"/>
                                        </a:rPr>
                                        <m:t>𝐴</m:t>
                                      </m:r>
                                    </m:sub>
                                  </m:sSub>
                                  <m:d>
                                    <m:dPr>
                                      <m:ctrlPr>
                                        <a:rPr lang="en-US" b="0" i="1">
                                          <a:latin typeface="Cambria Math"/>
                                        </a:rPr>
                                      </m:ctrlPr>
                                    </m:dPr>
                                    <m:e>
                                      <m:sSub>
                                        <m:sSubPr>
                                          <m:ctrlPr>
                                            <a:rPr lang="en-US" b="0" i="1">
                                              <a:latin typeface="Cambria Math"/>
                                            </a:rPr>
                                          </m:ctrlPr>
                                        </m:sSubPr>
                                        <m:e>
                                          <m:r>
                                            <a:rPr lang="en-US" b="0" i="1">
                                              <a:latin typeface="Cambria Math"/>
                                            </a:rPr>
                                            <m:t>𝑥</m:t>
                                          </m:r>
                                        </m:e>
                                        <m:sub>
                                          <m:r>
                                            <a:rPr lang="en-US" b="0" i="1">
                                              <a:latin typeface="Cambria Math"/>
                                            </a:rPr>
                                            <m:t>𝐴</m:t>
                                          </m:r>
                                        </m:sub>
                                      </m:sSub>
                                      <m:r>
                                        <a:rPr lang="en-US" b="0" i="1">
                                          <a:latin typeface="Cambria Math"/>
                                        </a:rPr>
                                        <m:t>,</m:t>
                                      </m:r>
                                      <m:sSub>
                                        <m:sSubPr>
                                          <m:ctrlPr>
                                            <a:rPr lang="en-US" b="0" i="1">
                                              <a:latin typeface="Cambria Math"/>
                                            </a:rPr>
                                          </m:ctrlPr>
                                        </m:sSubPr>
                                        <m:e>
                                          <m:r>
                                            <a:rPr lang="en-US" b="0" i="1">
                                              <a:latin typeface="Cambria Math"/>
                                            </a:rPr>
                                            <m:t>𝑥</m:t>
                                          </m:r>
                                        </m:e>
                                        <m:sub>
                                          <m:sSub>
                                            <m:sSubPr>
                                              <m:ctrlPr>
                                                <a:rPr lang="en-US" b="0" i="1">
                                                  <a:latin typeface="Cambria Math"/>
                                                </a:rPr>
                                              </m:ctrlPr>
                                            </m:sSubPr>
                                            <m:e>
                                              <m:r>
                                                <a:rPr lang="en-US" b="0" i="1">
                                                  <a:latin typeface="Cambria Math"/>
                                                </a:rPr>
                                                <m:t>𝐷</m:t>
                                              </m:r>
                                            </m:e>
                                            <m:sub>
                                              <m:r>
                                                <a:rPr lang="en-US" b="0" i="1">
                                                  <a:latin typeface="Cambria Math"/>
                                                </a:rPr>
                                                <m:t>1</m:t>
                                              </m:r>
                                            </m:sub>
                                          </m:sSub>
                                        </m:sub>
                                      </m:sSub>
                                    </m:e>
                                  </m:d>
                                </m:den>
                              </m:f>
                              <m:r>
                                <a:rPr lang="en-US" b="0" i="1" smtClean="0">
                                  <a:latin typeface="Cambria Math"/>
                                </a:rPr>
                                <m:t>+</m:t>
                              </m:r>
                              <m:f>
                                <m:fPr>
                                  <m:ctrlPr>
                                    <a:rPr lang="en-US" b="0" i="1">
                                      <a:latin typeface="Cambria Math"/>
                                    </a:rPr>
                                  </m:ctrlPr>
                                </m:fPr>
                                <m:num>
                                  <m:r>
                                    <a:rPr lang="en-US">
                                      <a:latin typeface="Cambria Math"/>
                                    </a:rPr>
                                    <m:t>𝛁</m:t>
                                  </m:r>
                                  <m:sSub>
                                    <m:sSubPr>
                                      <m:ctrlPr>
                                        <a:rPr lang="en-US" b="0" i="1">
                                          <a:latin typeface="Cambria Math"/>
                                        </a:rPr>
                                      </m:ctrlPr>
                                    </m:sSubPr>
                                    <m:e>
                                      <m:r>
                                        <m:rPr>
                                          <m:sty m:val="p"/>
                                        </m:rPr>
                                        <a:rPr lang="en-US" b="0">
                                          <a:latin typeface="Cambria Math"/>
                                        </a:rPr>
                                        <m:t>Φ</m:t>
                                      </m:r>
                                    </m:e>
                                    <m:sub>
                                      <m:r>
                                        <a:rPr lang="en-US" b="0" i="1">
                                          <a:latin typeface="Cambria Math"/>
                                        </a:rPr>
                                        <m:t>4</m:t>
                                      </m:r>
                                      <m:r>
                                        <a:rPr lang="en-US" b="0" i="1" smtClean="0">
                                          <a:latin typeface="Cambria Math"/>
                                        </a:rPr>
                                        <m:t>,</m:t>
                                      </m:r>
                                      <m:r>
                                        <a:rPr lang="en-US" b="0" i="1" smtClean="0">
                                          <a:latin typeface="Cambria Math"/>
                                        </a:rPr>
                                        <m:t>𝐴</m:t>
                                      </m:r>
                                    </m:sub>
                                  </m:sSub>
                                  <m:d>
                                    <m:dPr>
                                      <m:ctrlPr>
                                        <a:rPr lang="en-US" b="0" i="1">
                                          <a:latin typeface="Cambria Math"/>
                                        </a:rPr>
                                      </m:ctrlPr>
                                    </m:dPr>
                                    <m:e>
                                      <m:sSub>
                                        <m:sSubPr>
                                          <m:ctrlPr>
                                            <a:rPr lang="en-US" b="0" i="1">
                                              <a:latin typeface="Cambria Math"/>
                                            </a:rPr>
                                          </m:ctrlPr>
                                        </m:sSubPr>
                                        <m:e>
                                          <m:r>
                                            <a:rPr lang="en-US" b="0" i="1">
                                              <a:latin typeface="Cambria Math"/>
                                            </a:rPr>
                                            <m:t>𝑥</m:t>
                                          </m:r>
                                        </m:e>
                                        <m:sub>
                                          <m:r>
                                            <a:rPr lang="en-US" b="0" i="1">
                                              <a:latin typeface="Cambria Math"/>
                                            </a:rPr>
                                            <m:t>𝐴</m:t>
                                          </m:r>
                                        </m:sub>
                                      </m:sSub>
                                      <m:r>
                                        <a:rPr lang="en-US" b="0" i="1">
                                          <a:latin typeface="Cambria Math"/>
                                        </a:rPr>
                                        <m:t>,</m:t>
                                      </m:r>
                                      <m:sSub>
                                        <m:sSubPr>
                                          <m:ctrlPr>
                                            <a:rPr lang="en-US" b="0" i="1">
                                              <a:latin typeface="Cambria Math"/>
                                            </a:rPr>
                                          </m:ctrlPr>
                                        </m:sSubPr>
                                        <m:e>
                                          <m:r>
                                            <a:rPr lang="en-US" b="0" i="1">
                                              <a:latin typeface="Cambria Math"/>
                                            </a:rPr>
                                            <m:t>𝑥</m:t>
                                          </m:r>
                                        </m:e>
                                        <m:sub>
                                          <m:sSub>
                                            <m:sSubPr>
                                              <m:ctrlPr>
                                                <a:rPr lang="en-US" b="0" i="1">
                                                  <a:latin typeface="Cambria Math"/>
                                                </a:rPr>
                                              </m:ctrlPr>
                                            </m:sSubPr>
                                            <m:e>
                                              <m:r>
                                                <a:rPr lang="en-US" b="0" i="1">
                                                  <a:latin typeface="Cambria Math"/>
                                                </a:rPr>
                                                <m:t>𝐷</m:t>
                                              </m:r>
                                            </m:e>
                                            <m:sub>
                                              <m:r>
                                                <a:rPr lang="en-US" b="0" i="1" smtClean="0">
                                                  <a:latin typeface="Cambria Math"/>
                                                </a:rPr>
                                                <m:t>2</m:t>
                                              </m:r>
                                            </m:sub>
                                          </m:sSub>
                                        </m:sub>
                                      </m:sSub>
                                    </m:e>
                                  </m:d>
                                </m:num>
                                <m:den>
                                  <m:sSub>
                                    <m:sSubPr>
                                      <m:ctrlPr>
                                        <a:rPr lang="en-US" b="0" i="1">
                                          <a:latin typeface="Cambria Math"/>
                                        </a:rPr>
                                      </m:ctrlPr>
                                    </m:sSubPr>
                                    <m:e>
                                      <m:r>
                                        <m:rPr>
                                          <m:sty m:val="p"/>
                                        </m:rPr>
                                        <a:rPr lang="en-US" b="0">
                                          <a:latin typeface="Cambria Math"/>
                                        </a:rPr>
                                        <m:t>Φ</m:t>
                                      </m:r>
                                    </m:e>
                                    <m:sub>
                                      <m:r>
                                        <a:rPr lang="en-US" b="0" i="1">
                                          <a:latin typeface="Cambria Math"/>
                                        </a:rPr>
                                        <m:t>4</m:t>
                                      </m:r>
                                      <m:r>
                                        <a:rPr lang="en-US" b="0" i="1" smtClean="0">
                                          <a:latin typeface="Cambria Math"/>
                                        </a:rPr>
                                        <m:t>,</m:t>
                                      </m:r>
                                      <m:r>
                                        <a:rPr lang="en-US" b="0" i="1" smtClean="0">
                                          <a:latin typeface="Cambria Math"/>
                                        </a:rPr>
                                        <m:t>𝐴</m:t>
                                      </m:r>
                                    </m:sub>
                                  </m:sSub>
                                  <m:d>
                                    <m:dPr>
                                      <m:ctrlPr>
                                        <a:rPr lang="en-US" b="0" i="1">
                                          <a:latin typeface="Cambria Math"/>
                                        </a:rPr>
                                      </m:ctrlPr>
                                    </m:dPr>
                                    <m:e>
                                      <m:sSub>
                                        <m:sSubPr>
                                          <m:ctrlPr>
                                            <a:rPr lang="en-US" b="0" i="1">
                                              <a:latin typeface="Cambria Math"/>
                                            </a:rPr>
                                          </m:ctrlPr>
                                        </m:sSubPr>
                                        <m:e>
                                          <m:r>
                                            <a:rPr lang="en-US" b="0" i="1">
                                              <a:latin typeface="Cambria Math"/>
                                            </a:rPr>
                                            <m:t>𝑥</m:t>
                                          </m:r>
                                        </m:e>
                                        <m:sub>
                                          <m:r>
                                            <a:rPr lang="en-US" b="0" i="1">
                                              <a:latin typeface="Cambria Math"/>
                                            </a:rPr>
                                            <m:t>𝐴</m:t>
                                          </m:r>
                                        </m:sub>
                                      </m:sSub>
                                      <m:r>
                                        <a:rPr lang="en-US" b="0" i="1">
                                          <a:latin typeface="Cambria Math"/>
                                        </a:rPr>
                                        <m:t>,</m:t>
                                      </m:r>
                                      <m:sSub>
                                        <m:sSubPr>
                                          <m:ctrlPr>
                                            <a:rPr lang="en-US" b="0" i="1">
                                              <a:latin typeface="Cambria Math"/>
                                            </a:rPr>
                                          </m:ctrlPr>
                                        </m:sSubPr>
                                        <m:e>
                                          <m:r>
                                            <a:rPr lang="en-US" b="0" i="1">
                                              <a:latin typeface="Cambria Math"/>
                                            </a:rPr>
                                            <m:t>𝑥</m:t>
                                          </m:r>
                                        </m:e>
                                        <m:sub>
                                          <m:sSub>
                                            <m:sSubPr>
                                              <m:ctrlPr>
                                                <a:rPr lang="en-US" b="0" i="1">
                                                  <a:latin typeface="Cambria Math"/>
                                                </a:rPr>
                                              </m:ctrlPr>
                                            </m:sSubPr>
                                            <m:e>
                                              <m:r>
                                                <a:rPr lang="en-US" b="0" i="1">
                                                  <a:latin typeface="Cambria Math"/>
                                                </a:rPr>
                                                <m:t>𝐷</m:t>
                                              </m:r>
                                            </m:e>
                                            <m:sub>
                                              <m:r>
                                                <a:rPr lang="en-US" b="0" i="1" smtClean="0">
                                                  <a:latin typeface="Cambria Math"/>
                                                </a:rPr>
                                                <m:t>2</m:t>
                                              </m:r>
                                            </m:sub>
                                          </m:sSub>
                                        </m:sub>
                                      </m:sSub>
                                    </m:e>
                                  </m:d>
                                </m:den>
                              </m:f>
                            </m:e>
                          </m:d>
                          <m:r>
                            <a:rPr lang="en-US" b="0" i="1" smtClean="0">
                              <a:latin typeface="Cambria Math"/>
                            </a:rPr>
                            <m:t>⋅</m:t>
                          </m:r>
                          <m:r>
                            <a:rPr lang="en-US" b="0" i="1" smtClean="0">
                              <a:latin typeface="Cambria Math"/>
                            </a:rPr>
                            <m:t>𝑎</m:t>
                          </m:r>
                        </m:e>
                      </m:func>
                      <m:r>
                        <a:rPr lang="en-US" b="1" i="1" smtClean="0">
                          <a:latin typeface="Cambria Math"/>
                        </a:rPr>
                        <m:t> </m:t>
                      </m:r>
                    </m:oMath>
                  </m:oMathPara>
                </a14:m>
                <a:endParaRPr lang="en-US" dirty="0" smtClean="0"/>
              </a:p>
              <a:p>
                <a:pPr lvl="1"/>
                <a:r>
                  <a:rPr lang="en-US" dirty="0" smtClean="0"/>
                  <a:t>Choose a control “in between” the optimal control against defender 1 and against defender 2</a:t>
                </a:r>
              </a:p>
              <a:p>
                <a:pPr lvl="1"/>
                <a:r>
                  <a:rPr lang="en-US" dirty="0" smtClean="0"/>
                  <a:t>Weigh defender </a:t>
                </a:r>
                <a14:m>
                  <m:oMath xmlns:m="http://schemas.openxmlformats.org/officeDocument/2006/math">
                    <m:r>
                      <a:rPr lang="en-US" b="1" i="1" smtClean="0">
                        <a:latin typeface="Cambria Math"/>
                      </a:rPr>
                      <m:t>𝒊</m:t>
                    </m:r>
                  </m:oMath>
                </a14:m>
                <a:r>
                  <a:rPr lang="en-US" dirty="0" smtClean="0"/>
                  <a:t> by </a:t>
                </a:r>
                <a14:m>
                  <m:oMath xmlns:m="http://schemas.openxmlformats.org/officeDocument/2006/math">
                    <m:r>
                      <a:rPr lang="en-US" b="1" i="1" smtClean="0">
                        <a:latin typeface="Cambria Math"/>
                      </a:rPr>
                      <m:t>𝟏</m:t>
                    </m:r>
                    <m:r>
                      <a:rPr lang="en-US" b="1" i="1" smtClean="0">
                        <a:latin typeface="Cambria Math"/>
                      </a:rPr>
                      <m:t>/</m:t>
                    </m:r>
                    <m:sSub>
                      <m:sSubPr>
                        <m:ctrlPr>
                          <a:rPr lang="en-US" b="0" i="1">
                            <a:latin typeface="Cambria Math"/>
                          </a:rPr>
                        </m:ctrlPr>
                      </m:sSubPr>
                      <m:e>
                        <m:r>
                          <m:rPr>
                            <m:sty m:val="p"/>
                          </m:rPr>
                          <a:rPr lang="en-US" b="0">
                            <a:latin typeface="Cambria Math"/>
                          </a:rPr>
                          <m:t>Φ</m:t>
                        </m:r>
                      </m:e>
                      <m:sub>
                        <m:r>
                          <a:rPr lang="en-US" b="0" i="1">
                            <a:latin typeface="Cambria Math"/>
                          </a:rPr>
                          <m:t>4,</m:t>
                        </m:r>
                        <m:r>
                          <a:rPr lang="en-US" b="0" i="1">
                            <a:latin typeface="Cambria Math"/>
                          </a:rPr>
                          <m:t>𝐴</m:t>
                        </m:r>
                      </m:sub>
                    </m:sSub>
                    <m:d>
                      <m:dPr>
                        <m:ctrlPr>
                          <a:rPr lang="en-US" b="0" i="1">
                            <a:latin typeface="Cambria Math"/>
                          </a:rPr>
                        </m:ctrlPr>
                      </m:dPr>
                      <m:e>
                        <m:sSub>
                          <m:sSubPr>
                            <m:ctrlPr>
                              <a:rPr lang="en-US" b="0" i="1">
                                <a:latin typeface="Cambria Math"/>
                              </a:rPr>
                            </m:ctrlPr>
                          </m:sSubPr>
                          <m:e>
                            <m:r>
                              <a:rPr lang="en-US" b="0" i="1">
                                <a:latin typeface="Cambria Math"/>
                              </a:rPr>
                              <m:t>𝑥</m:t>
                            </m:r>
                          </m:e>
                          <m:sub>
                            <m:r>
                              <a:rPr lang="en-US" b="0" i="1">
                                <a:latin typeface="Cambria Math"/>
                              </a:rPr>
                              <m:t>𝐴</m:t>
                            </m:r>
                          </m:sub>
                        </m:sSub>
                        <m:r>
                          <a:rPr lang="en-US" b="0" i="1">
                            <a:latin typeface="Cambria Math"/>
                          </a:rPr>
                          <m:t>,</m:t>
                        </m:r>
                        <m:sSub>
                          <m:sSubPr>
                            <m:ctrlPr>
                              <a:rPr lang="en-US" b="0" i="1">
                                <a:latin typeface="Cambria Math"/>
                              </a:rPr>
                            </m:ctrlPr>
                          </m:sSubPr>
                          <m:e>
                            <m:r>
                              <a:rPr lang="en-US" b="0" i="1">
                                <a:latin typeface="Cambria Math"/>
                              </a:rPr>
                              <m:t>𝑥</m:t>
                            </m:r>
                          </m:e>
                          <m:sub>
                            <m:sSub>
                              <m:sSubPr>
                                <m:ctrlPr>
                                  <a:rPr lang="en-US" b="0" i="1">
                                    <a:latin typeface="Cambria Math"/>
                                  </a:rPr>
                                </m:ctrlPr>
                              </m:sSubPr>
                              <m:e>
                                <m:r>
                                  <a:rPr lang="en-US" b="0" i="1">
                                    <a:latin typeface="Cambria Math"/>
                                  </a:rPr>
                                  <m:t>𝐷</m:t>
                                </m:r>
                              </m:e>
                              <m:sub>
                                <m:r>
                                  <a:rPr lang="en-US" b="0" i="1" smtClean="0">
                                    <a:latin typeface="Cambria Math"/>
                                  </a:rPr>
                                  <m:t>𝑖</m:t>
                                </m:r>
                              </m:sub>
                            </m:sSub>
                          </m:sub>
                        </m:sSub>
                      </m:e>
                    </m:d>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11D0641D-6455-4374-9517-F3B790035A30}" type="slidenum">
              <a:rPr lang="en-US" smtClean="0"/>
              <a:t>46</a:t>
            </a:fld>
            <a:endParaRPr lang="en-US"/>
          </a:p>
        </p:txBody>
      </p:sp>
      <p:grpSp>
        <p:nvGrpSpPr>
          <p:cNvPr id="5" name="Group 4"/>
          <p:cNvGrpSpPr/>
          <p:nvPr/>
        </p:nvGrpSpPr>
        <p:grpSpPr>
          <a:xfrm>
            <a:off x="6324600" y="4959091"/>
            <a:ext cx="2557746" cy="1681401"/>
            <a:chOff x="6629402" y="4959091"/>
            <a:chExt cx="2557746" cy="1681401"/>
          </a:xfrm>
        </p:grpSpPr>
        <p:sp>
          <p:nvSpPr>
            <p:cNvPr id="6" name="Oval 5"/>
            <p:cNvSpPr/>
            <p:nvPr/>
          </p:nvSpPr>
          <p:spPr bwMode="auto">
            <a:xfrm>
              <a:off x="6629402" y="5245133"/>
              <a:ext cx="1100705" cy="1003267"/>
            </a:xfrm>
            <a:prstGeom prst="ellipse">
              <a:avLst/>
            </a:prstGeom>
            <a:noFill/>
            <a:ln w="38100" cap="flat" cmpd="sng" algn="ctr">
              <a:solidFill>
                <a:schemeClr val="accent2"/>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smtClean="0">
                <a:ln>
                  <a:noFill/>
                </a:ln>
                <a:solidFill>
                  <a:schemeClr val="accent2"/>
                </a:solidFill>
                <a:effectLst/>
                <a:latin typeface="Arial" charset="0"/>
                <a:ea typeface="Gulim" pitchFamily="50" charset="-127"/>
              </a:endParaRPr>
            </a:p>
          </p:txBody>
        </p:sp>
        <p:cxnSp>
          <p:nvCxnSpPr>
            <p:cNvPr id="7" name="Straight Arrow Connector 6"/>
            <p:cNvCxnSpPr>
              <a:endCxn id="6" idx="7"/>
            </p:cNvCxnSpPr>
            <p:nvPr/>
          </p:nvCxnSpPr>
          <p:spPr bwMode="auto">
            <a:xfrm flipV="1">
              <a:off x="7179754" y="5392058"/>
              <a:ext cx="389158" cy="354708"/>
            </a:xfrm>
            <a:prstGeom prst="straightConnector1">
              <a:avLst/>
            </a:prstGeom>
            <a:noFill/>
            <a:ln w="38100" cap="flat" cmpd="sng" algn="ctr">
              <a:solidFill>
                <a:schemeClr val="accent2"/>
              </a:solidFill>
              <a:prstDash val="solid"/>
              <a:round/>
              <a:headEnd type="none" w="sm" len="sm"/>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8" name="TextBox 7"/>
                <p:cNvSpPr txBox="1"/>
                <p:nvPr/>
              </p:nvSpPr>
              <p:spPr>
                <a:xfrm>
                  <a:off x="7302055" y="4959091"/>
                  <a:ext cx="1750864" cy="4128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mtClean="0">
                            <a:latin typeface="Cambria Math"/>
                          </a:rPr>
                          <m:t>𝛁</m:t>
                        </m:r>
                        <m:sSub>
                          <m:sSubPr>
                            <m:ctrlPr>
                              <a:rPr lang="en-US" i="1">
                                <a:latin typeface="Cambria Math"/>
                              </a:rPr>
                            </m:ctrlPr>
                          </m:sSubPr>
                          <m:e>
                            <m:r>
                              <a:rPr lang="en-US">
                                <a:latin typeface="Cambria Math"/>
                              </a:rPr>
                              <m:t>𝚽</m:t>
                            </m:r>
                          </m:e>
                          <m:sub>
                            <m:r>
                              <a:rPr lang="en-US">
                                <a:latin typeface="Cambria Math"/>
                              </a:rPr>
                              <m:t>𝟒</m:t>
                            </m:r>
                            <m:r>
                              <a:rPr lang="en-US">
                                <a:latin typeface="Cambria Math"/>
                              </a:rPr>
                              <m:t>,</m:t>
                            </m:r>
                            <m:r>
                              <a:rPr lang="en-US" i="1">
                                <a:latin typeface="Cambria Math"/>
                              </a:rPr>
                              <m:t>𝑨</m:t>
                            </m:r>
                          </m:sub>
                        </m:sSub>
                        <m:d>
                          <m:dPr>
                            <m:ctrlPr>
                              <a:rPr lang="en-US" i="1">
                                <a:latin typeface="Cambria Math"/>
                              </a:rPr>
                            </m:ctrlPr>
                          </m:dPr>
                          <m:e>
                            <m:sSub>
                              <m:sSubPr>
                                <m:ctrlPr>
                                  <a:rPr lang="en-US" i="1">
                                    <a:latin typeface="Cambria Math"/>
                                  </a:rPr>
                                </m:ctrlPr>
                              </m:sSubPr>
                              <m:e>
                                <m:r>
                                  <a:rPr lang="en-US" i="1">
                                    <a:latin typeface="Cambria Math"/>
                                  </a:rPr>
                                  <m:t>𝒙</m:t>
                                </m:r>
                              </m:e>
                              <m:sub>
                                <m:r>
                                  <a:rPr lang="en-US" i="1">
                                    <a:latin typeface="Cambria Math"/>
                                  </a:rPr>
                                  <m:t>𝑨</m:t>
                                </m:r>
                              </m:sub>
                            </m:sSub>
                            <m:r>
                              <a:rPr lang="en-US" i="1">
                                <a:latin typeface="Cambria Math"/>
                              </a:rPr>
                              <m:t>,</m:t>
                            </m:r>
                            <m:sSub>
                              <m:sSubPr>
                                <m:ctrlPr>
                                  <a:rPr lang="en-US" i="1">
                                    <a:latin typeface="Cambria Math"/>
                                  </a:rPr>
                                </m:ctrlPr>
                              </m:sSubPr>
                              <m:e>
                                <m:r>
                                  <a:rPr lang="en-US" i="1">
                                    <a:latin typeface="Cambria Math"/>
                                  </a:rPr>
                                  <m:t>𝒙</m:t>
                                </m:r>
                              </m:e>
                              <m:sub>
                                <m:sSub>
                                  <m:sSubPr>
                                    <m:ctrlPr>
                                      <a:rPr lang="en-US" b="0" i="1" smtClean="0">
                                        <a:latin typeface="Cambria Math"/>
                                      </a:rPr>
                                    </m:ctrlPr>
                                  </m:sSubPr>
                                  <m:e>
                                    <m:r>
                                      <a:rPr lang="en-US" i="1">
                                        <a:latin typeface="Cambria Math"/>
                                      </a:rPr>
                                      <m:t>𝑫</m:t>
                                    </m:r>
                                  </m:e>
                                  <m:sub>
                                    <m:r>
                                      <a:rPr lang="en-US" b="0" i="1" smtClean="0">
                                        <a:latin typeface="Cambria Math"/>
                                      </a:rPr>
                                      <m:t>1</m:t>
                                    </m:r>
                                  </m:sub>
                                </m:sSub>
                              </m:sub>
                            </m:sSub>
                          </m:e>
                        </m:d>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7302055" y="4959091"/>
                  <a:ext cx="1750864" cy="412870"/>
                </a:xfrm>
                <a:prstGeom prst="rect">
                  <a:avLst/>
                </a:prstGeom>
                <a:blipFill rotWithShape="1">
                  <a:blip r:embed="rId5"/>
                  <a:stretch>
                    <a:fillRect/>
                  </a:stretch>
                </a:blipFill>
              </p:spPr>
              <p:txBody>
                <a:bodyPr/>
                <a:lstStyle/>
                <a:p>
                  <a:r>
                    <a:rPr lang="en-US">
                      <a:noFill/>
                    </a:rPr>
                    <a:t> </a:t>
                  </a:r>
                </a:p>
              </p:txBody>
            </p:sp>
          </mc:Fallback>
        </mc:AlternateContent>
        <p:sp>
          <p:nvSpPr>
            <p:cNvPr id="9" name="Freeform 8"/>
            <p:cNvSpPr/>
            <p:nvPr/>
          </p:nvSpPr>
          <p:spPr bwMode="auto">
            <a:xfrm>
              <a:off x="7194346" y="5149737"/>
              <a:ext cx="161320" cy="426854"/>
            </a:xfrm>
            <a:custGeom>
              <a:avLst/>
              <a:gdLst>
                <a:gd name="connsiteX0" fmla="*/ 201022 w 201022"/>
                <a:gd name="connsiteY0" fmla="*/ 0 h 551146"/>
                <a:gd name="connsiteX1" fmla="*/ 606 w 201022"/>
                <a:gd name="connsiteY1" fmla="*/ 300625 h 551146"/>
                <a:gd name="connsiteX2" fmla="*/ 150918 w 201022"/>
                <a:gd name="connsiteY2" fmla="*/ 551146 h 551146"/>
              </a:gdLst>
              <a:ahLst/>
              <a:cxnLst>
                <a:cxn ang="0">
                  <a:pos x="connsiteX0" y="connsiteY0"/>
                </a:cxn>
                <a:cxn ang="0">
                  <a:pos x="connsiteX1" y="connsiteY1"/>
                </a:cxn>
                <a:cxn ang="0">
                  <a:pos x="connsiteX2" y="connsiteY2"/>
                </a:cxn>
              </a:cxnLst>
              <a:rect l="l" t="t" r="r" b="b"/>
              <a:pathLst>
                <a:path w="201022" h="551146">
                  <a:moveTo>
                    <a:pt x="201022" y="0"/>
                  </a:moveTo>
                  <a:cubicBezTo>
                    <a:pt x="104989" y="104383"/>
                    <a:pt x="8957" y="208767"/>
                    <a:pt x="606" y="300625"/>
                  </a:cubicBezTo>
                  <a:cubicBezTo>
                    <a:pt x="-7745" y="392483"/>
                    <a:pt x="71586" y="471814"/>
                    <a:pt x="150918" y="551146"/>
                  </a:cubicBezTo>
                </a:path>
              </a:pathLst>
            </a:custGeom>
            <a:ln>
              <a:headEnd type="none" w="sm" len="sm"/>
              <a:tailEnd type="none" w="sm" len="sm"/>
            </a:ln>
            <a:extLst/>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smtClean="0">
                <a:ln>
                  <a:noFill/>
                </a:ln>
                <a:solidFill>
                  <a:schemeClr val="accent2"/>
                </a:solidFill>
                <a:effectLst/>
                <a:latin typeface="Arial" charset="0"/>
                <a:ea typeface="Gulim" pitchFamily="50" charset="-127"/>
              </a:endParaRPr>
            </a:p>
          </p:txBody>
        </p:sp>
        <p:cxnSp>
          <p:nvCxnSpPr>
            <p:cNvPr id="10" name="Straight Arrow Connector 9"/>
            <p:cNvCxnSpPr>
              <a:endCxn id="6" idx="4"/>
            </p:cNvCxnSpPr>
            <p:nvPr/>
          </p:nvCxnSpPr>
          <p:spPr bwMode="auto">
            <a:xfrm flipH="1">
              <a:off x="7179752" y="5746766"/>
              <a:ext cx="14592" cy="501634"/>
            </a:xfrm>
            <a:prstGeom prst="straightConnector1">
              <a:avLst/>
            </a:prstGeom>
            <a:noFill/>
            <a:ln w="38100" cap="flat" cmpd="sng" algn="ctr">
              <a:solidFill>
                <a:schemeClr val="accent2"/>
              </a:solidFill>
              <a:prstDash val="solid"/>
              <a:round/>
              <a:headEnd type="none" w="sm" len="sm"/>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1" name="TextBox 10"/>
                <p:cNvSpPr txBox="1"/>
                <p:nvPr/>
              </p:nvSpPr>
              <p:spPr>
                <a:xfrm>
                  <a:off x="7391400" y="6216530"/>
                  <a:ext cx="1795748" cy="4239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mtClean="0">
                            <a:latin typeface="Cambria Math"/>
                          </a:rPr>
                          <m:t>𝛁</m:t>
                        </m:r>
                        <m:sSub>
                          <m:sSubPr>
                            <m:ctrlPr>
                              <a:rPr lang="en-US" i="1">
                                <a:latin typeface="Cambria Math"/>
                              </a:rPr>
                            </m:ctrlPr>
                          </m:sSubPr>
                          <m:e>
                            <m:r>
                              <a:rPr lang="en-US">
                                <a:latin typeface="Cambria Math"/>
                              </a:rPr>
                              <m:t>𝚽</m:t>
                            </m:r>
                          </m:e>
                          <m:sub>
                            <m:r>
                              <a:rPr lang="en-US">
                                <a:latin typeface="Cambria Math"/>
                              </a:rPr>
                              <m:t>𝟒</m:t>
                            </m:r>
                            <m:r>
                              <a:rPr lang="en-US">
                                <a:latin typeface="Cambria Math"/>
                              </a:rPr>
                              <m:t>,</m:t>
                            </m:r>
                            <m:r>
                              <a:rPr lang="en-US" i="1">
                                <a:latin typeface="Cambria Math"/>
                              </a:rPr>
                              <m:t>𝑨</m:t>
                            </m:r>
                          </m:sub>
                        </m:sSub>
                        <m:d>
                          <m:dPr>
                            <m:ctrlPr>
                              <a:rPr lang="en-US" i="1">
                                <a:latin typeface="Cambria Math"/>
                              </a:rPr>
                            </m:ctrlPr>
                          </m:dPr>
                          <m:e>
                            <m:sSub>
                              <m:sSubPr>
                                <m:ctrlPr>
                                  <a:rPr lang="en-US" i="1">
                                    <a:latin typeface="Cambria Math"/>
                                  </a:rPr>
                                </m:ctrlPr>
                              </m:sSubPr>
                              <m:e>
                                <m:r>
                                  <a:rPr lang="en-US" i="1">
                                    <a:latin typeface="Cambria Math"/>
                                  </a:rPr>
                                  <m:t>𝒙</m:t>
                                </m:r>
                              </m:e>
                              <m:sub>
                                <m:r>
                                  <a:rPr lang="en-US" i="1">
                                    <a:latin typeface="Cambria Math"/>
                                  </a:rPr>
                                  <m:t>𝑨</m:t>
                                </m:r>
                              </m:sub>
                            </m:sSub>
                            <m:r>
                              <a:rPr lang="en-US" i="1">
                                <a:latin typeface="Cambria Math"/>
                              </a:rPr>
                              <m:t>,</m:t>
                            </m:r>
                            <m:sSub>
                              <m:sSubPr>
                                <m:ctrlPr>
                                  <a:rPr lang="en-US" i="1">
                                    <a:latin typeface="Cambria Math"/>
                                  </a:rPr>
                                </m:ctrlPr>
                              </m:sSubPr>
                              <m:e>
                                <m:r>
                                  <a:rPr lang="en-US" i="1">
                                    <a:latin typeface="Cambria Math"/>
                                  </a:rPr>
                                  <m:t>𝒙</m:t>
                                </m:r>
                              </m:e>
                              <m:sub>
                                <m:sSub>
                                  <m:sSubPr>
                                    <m:ctrlPr>
                                      <a:rPr lang="en-US" b="0" i="1" smtClean="0">
                                        <a:latin typeface="Cambria Math"/>
                                      </a:rPr>
                                    </m:ctrlPr>
                                  </m:sSubPr>
                                  <m:e>
                                    <m:r>
                                      <a:rPr lang="en-US" i="1">
                                        <a:latin typeface="Cambria Math"/>
                                      </a:rPr>
                                      <m:t>𝑫</m:t>
                                    </m:r>
                                  </m:e>
                                  <m:sub>
                                    <m:r>
                                      <a:rPr lang="en-US" b="0" i="1" smtClean="0">
                                        <a:latin typeface="Cambria Math"/>
                                      </a:rPr>
                                      <m:t>2</m:t>
                                    </m:r>
                                  </m:sub>
                                </m:sSub>
                              </m:sub>
                            </m:sSub>
                          </m:e>
                        </m:d>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7391400" y="6216530"/>
                  <a:ext cx="1795748" cy="423962"/>
                </a:xfrm>
                <a:prstGeom prst="rect">
                  <a:avLst/>
                </a:prstGeom>
                <a:blipFill rotWithShape="1">
                  <a:blip r:embed="rId6"/>
                  <a:stretch>
                    <a:fillRect/>
                  </a:stretch>
                </a:blipFill>
              </p:spPr>
              <p:txBody>
                <a:bodyPr/>
                <a:lstStyle/>
                <a:p>
                  <a:r>
                    <a:rPr lang="en-US">
                      <a:noFill/>
                    </a:rPr>
                    <a:t> </a:t>
                  </a:r>
                </a:p>
              </p:txBody>
            </p:sp>
          </mc:Fallback>
        </mc:AlternateContent>
        <p:sp>
          <p:nvSpPr>
            <p:cNvPr id="12" name="Freeform 11"/>
            <p:cNvSpPr/>
            <p:nvPr/>
          </p:nvSpPr>
          <p:spPr bwMode="auto">
            <a:xfrm>
              <a:off x="6827299" y="5974915"/>
              <a:ext cx="638213" cy="475989"/>
            </a:xfrm>
            <a:custGeom>
              <a:avLst/>
              <a:gdLst>
                <a:gd name="connsiteX0" fmla="*/ 638213 w 638213"/>
                <a:gd name="connsiteY0" fmla="*/ 475989 h 475989"/>
                <a:gd name="connsiteX1" fmla="*/ 11912 w 638213"/>
                <a:gd name="connsiteY1" fmla="*/ 275573 h 475989"/>
                <a:gd name="connsiteX2" fmla="*/ 287485 w 638213"/>
                <a:gd name="connsiteY2" fmla="*/ 0 h 475989"/>
              </a:gdLst>
              <a:ahLst/>
              <a:cxnLst>
                <a:cxn ang="0">
                  <a:pos x="connsiteX0" y="connsiteY0"/>
                </a:cxn>
                <a:cxn ang="0">
                  <a:pos x="connsiteX1" y="connsiteY1"/>
                </a:cxn>
                <a:cxn ang="0">
                  <a:pos x="connsiteX2" y="connsiteY2"/>
                </a:cxn>
              </a:cxnLst>
              <a:rect l="l" t="t" r="r" b="b"/>
              <a:pathLst>
                <a:path w="638213" h="475989">
                  <a:moveTo>
                    <a:pt x="638213" y="475989"/>
                  </a:moveTo>
                  <a:cubicBezTo>
                    <a:pt x="354290" y="415446"/>
                    <a:pt x="70367" y="354904"/>
                    <a:pt x="11912" y="275573"/>
                  </a:cubicBezTo>
                  <a:cubicBezTo>
                    <a:pt x="-46543" y="196242"/>
                    <a:pt x="120471" y="98121"/>
                    <a:pt x="287485" y="0"/>
                  </a:cubicBezTo>
                </a:path>
              </a:pathLst>
            </a:custGeom>
            <a:ln>
              <a:headEnd type="none" w="sm" len="sm"/>
              <a:tailEnd type="none" w="sm" len="sm"/>
            </a:ln>
            <a:extLst/>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smtClean="0">
                <a:ln>
                  <a:noFill/>
                </a:ln>
                <a:solidFill>
                  <a:schemeClr val="accent2"/>
                </a:solidFill>
                <a:effectLst/>
                <a:latin typeface="Arial" charset="0"/>
                <a:ea typeface="Gulim" pitchFamily="50" charset="-127"/>
              </a:endParaRPr>
            </a:p>
          </p:txBody>
        </p:sp>
      </p:grpSp>
      <p:cxnSp>
        <p:nvCxnSpPr>
          <p:cNvPr id="14" name="Straight Arrow Connector 13"/>
          <p:cNvCxnSpPr>
            <a:endCxn id="6" idx="6"/>
          </p:cNvCxnSpPr>
          <p:nvPr/>
        </p:nvCxnSpPr>
        <p:spPr bwMode="auto">
          <a:xfrm>
            <a:off x="6889544" y="5746766"/>
            <a:ext cx="535761" cy="1"/>
          </a:xfrm>
          <a:prstGeom prst="straightConnector1">
            <a:avLst/>
          </a:prstGeom>
          <a:ln w="38100">
            <a:headEnd type="none" w="sm" len="sm"/>
            <a:tailEnd type="arrow"/>
          </a:ln>
          <a:ex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87880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3328"/>
            <a:ext cx="8194675" cy="564257"/>
          </a:xfrm>
        </p:spPr>
        <p:txBody>
          <a:bodyPr/>
          <a:lstStyle/>
          <a:p>
            <a:r>
              <a:rPr lang="en-US" dirty="0" smtClean="0"/>
              <a:t>Desirable properties of strategies?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sSub>
                      <m:sSubPr>
                        <m:ctrlPr>
                          <a:rPr lang="en-US" i="1" smtClean="0">
                            <a:latin typeface="Cambria Math"/>
                          </a:rPr>
                        </m:ctrlPr>
                      </m:sSubPr>
                      <m:e>
                        <m:r>
                          <a:rPr lang="en-US">
                            <a:latin typeface="Cambria Math"/>
                          </a:rPr>
                          <m:t>𝚽</m:t>
                        </m:r>
                      </m:e>
                      <m:sub>
                        <m:r>
                          <a:rPr lang="en-US" i="1">
                            <a:latin typeface="Cambria Math"/>
                          </a:rPr>
                          <m:t>𝟒</m:t>
                        </m:r>
                      </m:sub>
                    </m:sSub>
                    <m:d>
                      <m:dPr>
                        <m:ctrlPr>
                          <a:rPr lang="en-US" i="1">
                            <a:latin typeface="Cambria Math"/>
                          </a:rPr>
                        </m:ctrlPr>
                      </m:dPr>
                      <m:e>
                        <m:sSub>
                          <m:sSubPr>
                            <m:ctrlPr>
                              <a:rPr lang="en-US" i="1">
                                <a:latin typeface="Cambria Math"/>
                              </a:rPr>
                            </m:ctrlPr>
                          </m:sSubPr>
                          <m:e>
                            <m:r>
                              <a:rPr lang="en-US" i="1">
                                <a:latin typeface="Cambria Math"/>
                              </a:rPr>
                              <m:t>𝒙</m:t>
                            </m:r>
                          </m:e>
                          <m:sub>
                            <m:r>
                              <a:rPr lang="en-US" i="1">
                                <a:latin typeface="Cambria Math"/>
                              </a:rPr>
                              <m:t>𝑨</m:t>
                            </m:r>
                          </m:sub>
                        </m:sSub>
                        <m:r>
                          <a:rPr lang="en-US" i="1">
                            <a:latin typeface="Cambria Math"/>
                          </a:rPr>
                          <m:t>,</m:t>
                        </m:r>
                        <m:sSub>
                          <m:sSubPr>
                            <m:ctrlPr>
                              <a:rPr lang="en-US" i="1">
                                <a:latin typeface="Cambria Math"/>
                              </a:rPr>
                            </m:ctrlPr>
                          </m:sSubPr>
                          <m:e>
                            <m:r>
                              <a:rPr lang="en-US" i="1">
                                <a:latin typeface="Cambria Math"/>
                              </a:rPr>
                              <m:t>𝒙</m:t>
                            </m:r>
                          </m:e>
                          <m:sub>
                            <m:sSub>
                              <m:sSubPr>
                                <m:ctrlPr>
                                  <a:rPr lang="en-US" i="1">
                                    <a:latin typeface="Cambria Math"/>
                                  </a:rPr>
                                </m:ctrlPr>
                              </m:sSubPr>
                              <m:e>
                                <m:r>
                                  <a:rPr lang="en-US" i="1">
                                    <a:latin typeface="Cambria Math"/>
                                  </a:rPr>
                                  <m:t>𝑫</m:t>
                                </m:r>
                              </m:e>
                              <m:sub>
                                <m:r>
                                  <a:rPr lang="en-US" i="1">
                                    <a:latin typeface="Cambria Math"/>
                                  </a:rPr>
                                  <m:t>𝟏</m:t>
                                </m:r>
                              </m:sub>
                            </m:sSub>
                          </m:sub>
                        </m:sSub>
                      </m:e>
                    </m:d>
                  </m:oMath>
                </a14:m>
                <a:r>
                  <a:rPr lang="en-US" b="1" i="0" dirty="0" smtClean="0">
                    <a:latin typeface="+mj-lt"/>
                  </a:rPr>
                  <a:t> and </a:t>
                </a:r>
                <a14:m>
                  <m:oMath xmlns:m="http://schemas.openxmlformats.org/officeDocument/2006/math">
                    <m:sSub>
                      <m:sSubPr>
                        <m:ctrlPr>
                          <a:rPr lang="en-US" i="1">
                            <a:latin typeface="Cambria Math"/>
                          </a:rPr>
                        </m:ctrlPr>
                      </m:sSubPr>
                      <m:e>
                        <m:r>
                          <a:rPr lang="en-US">
                            <a:latin typeface="Cambria Math"/>
                          </a:rPr>
                          <m:t>𝚽</m:t>
                        </m:r>
                      </m:e>
                      <m:sub>
                        <m:r>
                          <a:rPr lang="en-US" i="1">
                            <a:latin typeface="Cambria Math"/>
                          </a:rPr>
                          <m:t>𝟒</m:t>
                        </m:r>
                      </m:sub>
                    </m:sSub>
                    <m:d>
                      <m:dPr>
                        <m:ctrlPr>
                          <a:rPr lang="en-US" i="1">
                            <a:latin typeface="Cambria Math"/>
                          </a:rPr>
                        </m:ctrlPr>
                      </m:dPr>
                      <m:e>
                        <m:sSub>
                          <m:sSubPr>
                            <m:ctrlPr>
                              <a:rPr lang="en-US" i="1">
                                <a:latin typeface="Cambria Math"/>
                              </a:rPr>
                            </m:ctrlPr>
                          </m:sSubPr>
                          <m:e>
                            <m:r>
                              <a:rPr lang="en-US" i="1">
                                <a:latin typeface="Cambria Math"/>
                              </a:rPr>
                              <m:t>𝒙</m:t>
                            </m:r>
                          </m:e>
                          <m:sub>
                            <m:r>
                              <a:rPr lang="en-US" i="1">
                                <a:latin typeface="Cambria Math"/>
                              </a:rPr>
                              <m:t>𝑨</m:t>
                            </m:r>
                          </m:sub>
                        </m:sSub>
                        <m:r>
                          <a:rPr lang="en-US" i="1">
                            <a:latin typeface="Cambria Math"/>
                          </a:rPr>
                          <m:t>,</m:t>
                        </m:r>
                        <m:sSub>
                          <m:sSubPr>
                            <m:ctrlPr>
                              <a:rPr lang="en-US" i="1">
                                <a:latin typeface="Cambria Math"/>
                              </a:rPr>
                            </m:ctrlPr>
                          </m:sSubPr>
                          <m:e>
                            <m:r>
                              <a:rPr lang="en-US" i="1">
                                <a:latin typeface="Cambria Math"/>
                              </a:rPr>
                              <m:t>𝒙</m:t>
                            </m:r>
                          </m:e>
                          <m:sub>
                            <m:sSub>
                              <m:sSubPr>
                                <m:ctrlPr>
                                  <a:rPr lang="en-US" i="1">
                                    <a:latin typeface="Cambria Math"/>
                                  </a:rPr>
                                </m:ctrlPr>
                              </m:sSubPr>
                              <m:e>
                                <m:r>
                                  <a:rPr lang="en-US" i="1">
                                    <a:latin typeface="Cambria Math"/>
                                  </a:rPr>
                                  <m:t>𝑫</m:t>
                                </m:r>
                              </m:e>
                              <m:sub>
                                <m:r>
                                  <a:rPr lang="en-US" i="1">
                                    <a:latin typeface="Cambria Math"/>
                                  </a:rPr>
                                  <m:t>𝟐</m:t>
                                </m:r>
                              </m:sub>
                            </m:sSub>
                          </m:sub>
                        </m:sSub>
                      </m:e>
                    </m:d>
                  </m:oMath>
                </a14:m>
                <a:r>
                  <a:rPr lang="en-US" dirty="0" smtClean="0"/>
                  <a:t> reach </a:t>
                </a:r>
                <a14:m>
                  <m:oMath xmlns:m="http://schemas.openxmlformats.org/officeDocument/2006/math">
                    <m:r>
                      <a:rPr lang="en-US" b="1" i="1" smtClean="0">
                        <a:latin typeface="Cambria Math"/>
                      </a:rPr>
                      <m:t>𝟎</m:t>
                    </m:r>
                  </m:oMath>
                </a14:m>
                <a:r>
                  <a:rPr lang="en-US" dirty="0" smtClean="0"/>
                  <a:t> at the same time</a:t>
                </a:r>
              </a:p>
              <a:p>
                <a:endParaRPr lang="en-US" dirty="0" smtClean="0"/>
              </a:p>
              <a:p>
                <a:endParaRPr lang="en-US" dirty="0" smtClean="0"/>
              </a:p>
              <a:p>
                <a:r>
                  <a:rPr lang="en-US" dirty="0" smtClean="0"/>
                  <a:t>If </a:t>
                </a:r>
                <a14:m>
                  <m:oMath xmlns:m="http://schemas.openxmlformats.org/officeDocument/2006/math">
                    <m:sSub>
                      <m:sSubPr>
                        <m:ctrlPr>
                          <a:rPr lang="en-US" i="1">
                            <a:latin typeface="Cambria Math"/>
                          </a:rPr>
                        </m:ctrlPr>
                      </m:sSubPr>
                      <m:e>
                        <m:r>
                          <a:rPr lang="en-US">
                            <a:latin typeface="Cambria Math"/>
                          </a:rPr>
                          <m:t>𝚽</m:t>
                        </m:r>
                      </m:e>
                      <m:sub>
                        <m:r>
                          <a:rPr lang="en-US" i="1">
                            <a:latin typeface="Cambria Math"/>
                          </a:rPr>
                          <m:t>𝟒</m:t>
                        </m:r>
                      </m:sub>
                    </m:sSub>
                    <m:d>
                      <m:dPr>
                        <m:ctrlPr>
                          <a:rPr lang="en-US" i="1">
                            <a:latin typeface="Cambria Math"/>
                          </a:rPr>
                        </m:ctrlPr>
                      </m:dPr>
                      <m:e>
                        <m:sSub>
                          <m:sSubPr>
                            <m:ctrlPr>
                              <a:rPr lang="en-US" i="1">
                                <a:latin typeface="Cambria Math"/>
                              </a:rPr>
                            </m:ctrlPr>
                          </m:sSubPr>
                          <m:e>
                            <m:r>
                              <a:rPr lang="en-US" i="1">
                                <a:latin typeface="Cambria Math"/>
                              </a:rPr>
                              <m:t>𝒙</m:t>
                            </m:r>
                          </m:e>
                          <m:sub>
                            <m:r>
                              <a:rPr lang="en-US" i="1">
                                <a:latin typeface="Cambria Math"/>
                              </a:rPr>
                              <m:t>𝑨</m:t>
                            </m:r>
                          </m:sub>
                        </m:sSub>
                        <m:r>
                          <a:rPr lang="en-US" i="1">
                            <a:latin typeface="Cambria Math"/>
                          </a:rPr>
                          <m:t>,</m:t>
                        </m:r>
                        <m:sSub>
                          <m:sSubPr>
                            <m:ctrlPr>
                              <a:rPr lang="en-US" i="1">
                                <a:latin typeface="Cambria Math"/>
                              </a:rPr>
                            </m:ctrlPr>
                          </m:sSubPr>
                          <m:e>
                            <m:r>
                              <a:rPr lang="en-US" i="1">
                                <a:latin typeface="Cambria Math"/>
                              </a:rPr>
                              <m:t>𝒙</m:t>
                            </m:r>
                          </m:e>
                          <m:sub>
                            <m:sSub>
                              <m:sSubPr>
                                <m:ctrlPr>
                                  <a:rPr lang="en-US" i="1">
                                    <a:latin typeface="Cambria Math"/>
                                  </a:rPr>
                                </m:ctrlPr>
                              </m:sSubPr>
                              <m:e>
                                <m:r>
                                  <a:rPr lang="en-US" i="1">
                                    <a:latin typeface="Cambria Math"/>
                                  </a:rPr>
                                  <m:t>𝑫</m:t>
                                </m:r>
                              </m:e>
                              <m:sub>
                                <m:r>
                                  <a:rPr lang="en-US" i="1">
                                    <a:latin typeface="Cambria Math"/>
                                  </a:rPr>
                                  <m:t>𝟏</m:t>
                                </m:r>
                              </m:sub>
                            </m:sSub>
                          </m:sub>
                        </m:sSub>
                      </m:e>
                    </m:d>
                    <m:r>
                      <a:rPr lang="en-US" b="1" i="0" smtClean="0">
                        <a:latin typeface="Cambria Math"/>
                      </a:rPr>
                      <m:t>=</m:t>
                    </m:r>
                    <m:sSub>
                      <m:sSubPr>
                        <m:ctrlPr>
                          <a:rPr lang="en-US" i="1">
                            <a:latin typeface="Cambria Math"/>
                          </a:rPr>
                        </m:ctrlPr>
                      </m:sSubPr>
                      <m:e>
                        <m:r>
                          <a:rPr lang="en-US">
                            <a:latin typeface="Cambria Math"/>
                          </a:rPr>
                          <m:t>𝚽</m:t>
                        </m:r>
                      </m:e>
                      <m:sub>
                        <m:r>
                          <a:rPr lang="en-US" i="1">
                            <a:latin typeface="Cambria Math"/>
                          </a:rPr>
                          <m:t>𝟒</m:t>
                        </m:r>
                      </m:sub>
                    </m:sSub>
                    <m:d>
                      <m:dPr>
                        <m:ctrlPr>
                          <a:rPr lang="en-US" i="1">
                            <a:latin typeface="Cambria Math"/>
                          </a:rPr>
                        </m:ctrlPr>
                      </m:dPr>
                      <m:e>
                        <m:sSub>
                          <m:sSubPr>
                            <m:ctrlPr>
                              <a:rPr lang="en-US" i="1">
                                <a:latin typeface="Cambria Math"/>
                              </a:rPr>
                            </m:ctrlPr>
                          </m:sSubPr>
                          <m:e>
                            <m:r>
                              <a:rPr lang="en-US" i="1">
                                <a:latin typeface="Cambria Math"/>
                              </a:rPr>
                              <m:t>𝒙</m:t>
                            </m:r>
                          </m:e>
                          <m:sub>
                            <m:r>
                              <a:rPr lang="en-US" i="1">
                                <a:latin typeface="Cambria Math"/>
                              </a:rPr>
                              <m:t>𝑨</m:t>
                            </m:r>
                          </m:sub>
                        </m:sSub>
                        <m:r>
                          <a:rPr lang="en-US" i="1">
                            <a:latin typeface="Cambria Math"/>
                          </a:rPr>
                          <m:t>,</m:t>
                        </m:r>
                        <m:sSub>
                          <m:sSubPr>
                            <m:ctrlPr>
                              <a:rPr lang="en-US" i="1">
                                <a:latin typeface="Cambria Math"/>
                              </a:rPr>
                            </m:ctrlPr>
                          </m:sSubPr>
                          <m:e>
                            <m:r>
                              <a:rPr lang="en-US" i="1">
                                <a:latin typeface="Cambria Math"/>
                              </a:rPr>
                              <m:t>𝒙</m:t>
                            </m:r>
                          </m:e>
                          <m:sub>
                            <m:sSub>
                              <m:sSubPr>
                                <m:ctrlPr>
                                  <a:rPr lang="en-US" i="1">
                                    <a:latin typeface="Cambria Math"/>
                                  </a:rPr>
                                </m:ctrlPr>
                              </m:sSubPr>
                              <m:e>
                                <m:r>
                                  <a:rPr lang="en-US" i="1">
                                    <a:latin typeface="Cambria Math"/>
                                  </a:rPr>
                                  <m:t>𝑫</m:t>
                                </m:r>
                              </m:e>
                              <m:sub>
                                <m:r>
                                  <a:rPr lang="en-US" i="1">
                                    <a:latin typeface="Cambria Math"/>
                                  </a:rPr>
                                  <m:t>𝟐</m:t>
                                </m:r>
                              </m:sub>
                            </m:sSub>
                          </m:sub>
                        </m:sSub>
                      </m:e>
                    </m:d>
                  </m:oMath>
                </a14:m>
                <a:r>
                  <a:rPr lang="en-US" dirty="0" smtClean="0"/>
                  <a:t>, then the attacker plays against both defenders “equally”:</a:t>
                </a: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a:rPr>
                        <m:t>𝒂</m:t>
                      </m:r>
                      <m:d>
                        <m:dPr>
                          <m:ctrlPr>
                            <a:rPr lang="en-US" b="1" i="1" smtClean="0">
                              <a:latin typeface="Cambria Math"/>
                            </a:rPr>
                          </m:ctrlPr>
                        </m:dPr>
                        <m:e>
                          <m:r>
                            <a:rPr lang="en-US" b="1" i="1" smtClean="0">
                              <a:latin typeface="Cambria Math"/>
                            </a:rPr>
                            <m:t>𝒕</m:t>
                          </m:r>
                        </m:e>
                      </m:d>
                      <m:r>
                        <a:rPr lang="en-US" b="1" i="1" smtClean="0">
                          <a:latin typeface="Cambria Math"/>
                        </a:rPr>
                        <m:t>=</m:t>
                      </m:r>
                      <m:f>
                        <m:fPr>
                          <m:ctrlPr>
                            <a:rPr lang="en-US" b="1" i="1" smtClean="0">
                              <a:latin typeface="Cambria Math"/>
                            </a:rPr>
                          </m:ctrlPr>
                        </m:fPr>
                        <m:num>
                          <m:r>
                            <a:rPr lang="en-US" b="1" i="1" smtClean="0">
                              <a:latin typeface="Cambria Math"/>
                            </a:rPr>
                            <m:t>𝟏</m:t>
                          </m:r>
                        </m:num>
                        <m:den>
                          <m:r>
                            <a:rPr lang="en-US" b="1" i="1" smtClean="0">
                              <a:latin typeface="Cambria Math"/>
                            </a:rPr>
                            <m:t>𝟐</m:t>
                          </m:r>
                        </m:den>
                      </m:f>
                      <m:d>
                        <m:dPr>
                          <m:ctrlPr>
                            <a:rPr lang="en-US" b="1" i="1" smtClean="0">
                              <a:latin typeface="Cambria Math"/>
                            </a:rPr>
                          </m:ctrlPr>
                        </m:dPr>
                        <m:e>
                          <m:sSubSup>
                            <m:sSubSupPr>
                              <m:ctrlPr>
                                <a:rPr lang="en-US" b="1" i="1" smtClean="0">
                                  <a:latin typeface="Cambria Math"/>
                                </a:rPr>
                              </m:ctrlPr>
                            </m:sSubSupPr>
                            <m:e>
                              <m:r>
                                <a:rPr lang="en-US" b="1" i="1" smtClean="0">
                                  <a:latin typeface="Cambria Math"/>
                                </a:rPr>
                                <m:t>𝒂</m:t>
                              </m:r>
                            </m:e>
                            <m:sub>
                              <m:r>
                                <a:rPr lang="en-US" b="1" i="1" smtClean="0">
                                  <a:latin typeface="Cambria Math"/>
                                </a:rPr>
                                <m:t>𝟏</m:t>
                              </m:r>
                            </m:sub>
                            <m:sup>
                              <m:r>
                                <a:rPr lang="en-US" b="1" i="1" smtClean="0">
                                  <a:latin typeface="Cambria Math"/>
                                </a:rPr>
                                <m:t>∗</m:t>
                              </m:r>
                            </m:sup>
                          </m:sSubSup>
                          <m:d>
                            <m:dPr>
                              <m:ctrlPr>
                                <a:rPr lang="en-US" b="1" i="1" smtClean="0">
                                  <a:latin typeface="Cambria Math"/>
                                </a:rPr>
                              </m:ctrlPr>
                            </m:dPr>
                            <m:e>
                              <m:r>
                                <a:rPr lang="en-US" b="1" i="1" smtClean="0">
                                  <a:latin typeface="Cambria Math"/>
                                </a:rPr>
                                <m:t>𝒕</m:t>
                              </m:r>
                            </m:e>
                          </m:d>
                          <m:r>
                            <a:rPr lang="en-US" b="1" i="1" smtClean="0">
                              <a:latin typeface="Cambria Math"/>
                            </a:rPr>
                            <m:t>+</m:t>
                          </m:r>
                          <m:sSubSup>
                            <m:sSubSupPr>
                              <m:ctrlPr>
                                <a:rPr lang="en-US" b="1" i="1" smtClean="0">
                                  <a:latin typeface="Cambria Math"/>
                                </a:rPr>
                              </m:ctrlPr>
                            </m:sSubSupPr>
                            <m:e>
                              <m:r>
                                <a:rPr lang="en-US" b="1" i="1" smtClean="0">
                                  <a:latin typeface="Cambria Math"/>
                                </a:rPr>
                                <m:t>𝒂</m:t>
                              </m:r>
                            </m:e>
                            <m:sub>
                              <m:r>
                                <a:rPr lang="en-US" b="1" i="1" smtClean="0">
                                  <a:latin typeface="Cambria Math"/>
                                </a:rPr>
                                <m:t>𝟐</m:t>
                              </m:r>
                            </m:sub>
                            <m:sup>
                              <m:r>
                                <a:rPr lang="en-US" b="1" i="1" smtClean="0">
                                  <a:latin typeface="Cambria Math"/>
                                </a:rPr>
                                <m:t>∗</m:t>
                              </m:r>
                            </m:sup>
                          </m:sSubSup>
                          <m:d>
                            <m:dPr>
                              <m:ctrlPr>
                                <a:rPr lang="en-US" b="1" i="1" smtClean="0">
                                  <a:latin typeface="Cambria Math"/>
                                </a:rPr>
                              </m:ctrlPr>
                            </m:dPr>
                            <m:e>
                              <m:r>
                                <a:rPr lang="en-US" b="1" i="1" smtClean="0">
                                  <a:latin typeface="Cambria Math"/>
                                </a:rPr>
                                <m:t>𝒕</m:t>
                              </m:r>
                            </m:e>
                          </m:d>
                        </m:e>
                      </m:d>
                    </m:oMath>
                  </m:oMathPara>
                </a14:m>
                <a:endParaRPr lang="en-US" dirty="0" smtClean="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11D0641D-6455-4374-9517-F3B790035A30}" type="slidenum">
              <a:rPr lang="en-US" smtClean="0"/>
              <a:t>47</a:t>
            </a:fld>
            <a:endParaRPr lang="en-US"/>
          </a:p>
        </p:txBody>
      </p:sp>
    </p:spTree>
    <p:extLst>
      <p:ext uri="{BB962C8B-B14F-4D97-AF65-F5344CB8AC3E}">
        <p14:creationId xmlns:p14="http://schemas.microsoft.com/office/powerpoint/2010/main" val="26752343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3328"/>
            <a:ext cx="8194675" cy="564257"/>
          </a:xfrm>
        </p:spPr>
        <p:txBody>
          <a:bodyPr/>
          <a:lstStyle/>
          <a:p>
            <a:r>
              <a:rPr lang="en-US" dirty="0" smtClean="0"/>
              <a:t>Simulation: “Max” strategy</a:t>
            </a:r>
            <a:endParaRPr lang="en-US" dirty="0"/>
          </a:p>
        </p:txBody>
      </p:sp>
      <p:sp>
        <p:nvSpPr>
          <p:cNvPr id="4" name="Slide Number Placeholder 3"/>
          <p:cNvSpPr>
            <a:spLocks noGrp="1"/>
          </p:cNvSpPr>
          <p:nvPr>
            <p:ph type="sldNum" sz="quarter" idx="10"/>
          </p:nvPr>
        </p:nvSpPr>
        <p:spPr/>
        <p:txBody>
          <a:bodyPr/>
          <a:lstStyle/>
          <a:p>
            <a:fld id="{11D0641D-6455-4374-9517-F3B790035A30}" type="slidenum">
              <a:rPr lang="en-US" smtClean="0"/>
              <a:t>48</a:t>
            </a:fld>
            <a:endParaRPr lang="en-US"/>
          </a:p>
        </p:txBody>
      </p:sp>
      <p:pic>
        <p:nvPicPr>
          <p:cNvPr id="6" name="nonconvexExample_1.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87400" y="1219200"/>
            <a:ext cx="7518400" cy="5638800"/>
          </a:xfrm>
          <a:prstGeom prst="rect">
            <a:avLst/>
          </a:prstGeom>
        </p:spPr>
      </p:pic>
    </p:spTree>
    <p:extLst>
      <p:ext uri="{BB962C8B-B14F-4D97-AF65-F5344CB8AC3E}">
        <p14:creationId xmlns:p14="http://schemas.microsoft.com/office/powerpoint/2010/main" val="105663022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3328"/>
            <a:ext cx="8194675" cy="564257"/>
          </a:xfrm>
        </p:spPr>
        <p:txBody>
          <a:bodyPr/>
          <a:lstStyle/>
          <a:p>
            <a:r>
              <a:rPr lang="en-US" dirty="0" smtClean="0"/>
              <a:t>Simulation: “Log barrier” strategy</a:t>
            </a:r>
            <a:endParaRPr lang="en-US" dirty="0"/>
          </a:p>
        </p:txBody>
      </p:sp>
      <p:sp>
        <p:nvSpPr>
          <p:cNvPr id="4" name="Slide Number Placeholder 3"/>
          <p:cNvSpPr>
            <a:spLocks noGrp="1"/>
          </p:cNvSpPr>
          <p:nvPr>
            <p:ph type="sldNum" sz="quarter" idx="10"/>
          </p:nvPr>
        </p:nvSpPr>
        <p:spPr/>
        <p:txBody>
          <a:bodyPr/>
          <a:lstStyle/>
          <a:p>
            <a:fld id="{11D0641D-6455-4374-9517-F3B790035A30}" type="slidenum">
              <a:rPr lang="en-US" smtClean="0"/>
              <a:t>49</a:t>
            </a:fld>
            <a:endParaRPr lang="en-US"/>
          </a:p>
        </p:txBody>
      </p:sp>
      <p:pic>
        <p:nvPicPr>
          <p:cNvPr id="3" name="nonconvexExample_2.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62000" y="1219200"/>
            <a:ext cx="7518400" cy="5638800"/>
          </a:xfrm>
          <a:prstGeom prst="rect">
            <a:avLst/>
          </a:prstGeom>
        </p:spPr>
      </p:pic>
    </p:spTree>
    <p:extLst>
      <p:ext uri="{BB962C8B-B14F-4D97-AF65-F5344CB8AC3E}">
        <p14:creationId xmlns:p14="http://schemas.microsoft.com/office/powerpoint/2010/main" val="27148083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572" y="0"/>
            <a:ext cx="8229600" cy="1143000"/>
          </a:xfrm>
        </p:spPr>
        <p:txBody>
          <a:bodyPr/>
          <a:lstStyle/>
          <a:p>
            <a:r>
              <a:rPr lang="en-US" dirty="0" smtClean="0"/>
              <a:t>Multiplayer Reach-Avoid Game</a:t>
            </a:r>
            <a:endParaRPr lang="en-US" dirty="0"/>
          </a:p>
        </p:txBody>
      </p:sp>
      <p:sp>
        <p:nvSpPr>
          <p:cNvPr id="3" name="Slide Number Placeholder 2"/>
          <p:cNvSpPr>
            <a:spLocks noGrp="1"/>
          </p:cNvSpPr>
          <p:nvPr>
            <p:ph type="sldNum" sz="quarter" idx="10"/>
          </p:nvPr>
        </p:nvSpPr>
        <p:spPr>
          <a:xfrm>
            <a:off x="6489956" y="6381402"/>
            <a:ext cx="2133600" cy="365125"/>
          </a:xfrm>
        </p:spPr>
        <p:txBody>
          <a:bodyPr/>
          <a:lstStyle/>
          <a:p>
            <a:fld id="{11D0641D-6455-4374-9517-F3B790035A30}" type="slidenum">
              <a:rPr lang="en-US" smtClean="0"/>
              <a:t>5</a:t>
            </a:fld>
            <a:endParaRPr lang="en-US" dirty="0"/>
          </a:p>
        </p:txBody>
      </p:sp>
      <p:grpSp>
        <p:nvGrpSpPr>
          <p:cNvPr id="5" name="Group 4"/>
          <p:cNvGrpSpPr/>
          <p:nvPr/>
        </p:nvGrpSpPr>
        <p:grpSpPr>
          <a:xfrm>
            <a:off x="1219200" y="1219200"/>
            <a:ext cx="7620000" cy="5512972"/>
            <a:chOff x="804289" y="831708"/>
            <a:chExt cx="8047867" cy="5976664"/>
          </a:xfrm>
        </p:grpSpPr>
        <p:sp>
          <p:nvSpPr>
            <p:cNvPr id="29" name="Freeform 28"/>
            <p:cNvSpPr/>
            <p:nvPr/>
          </p:nvSpPr>
          <p:spPr>
            <a:xfrm>
              <a:off x="2371436" y="831708"/>
              <a:ext cx="6480720" cy="5976664"/>
            </a:xfrm>
            <a:custGeom>
              <a:avLst/>
              <a:gdLst>
                <a:gd name="connsiteX0" fmla="*/ 2116052 w 4671160"/>
                <a:gd name="connsiteY0" fmla="*/ 261424 h 4771483"/>
                <a:gd name="connsiteX1" fmla="*/ 3419751 w 4671160"/>
                <a:gd name="connsiteY1" fmla="*/ 16980 h 4771483"/>
                <a:gd name="connsiteX2" fmla="*/ 4433739 w 4671160"/>
                <a:gd name="connsiteY2" fmla="*/ 732204 h 4771483"/>
                <a:gd name="connsiteX3" fmla="*/ 4632915 w 4671160"/>
                <a:gd name="connsiteY3" fmla="*/ 1999689 h 4771483"/>
                <a:gd name="connsiteX4" fmla="*/ 3854317 w 4671160"/>
                <a:gd name="connsiteY4" fmla="*/ 3484457 h 4771483"/>
                <a:gd name="connsiteX5" fmla="*/ 3700408 w 4671160"/>
                <a:gd name="connsiteY5" fmla="*/ 4543713 h 4771483"/>
                <a:gd name="connsiteX6" fmla="*/ 1844448 w 4671160"/>
                <a:gd name="connsiteY6" fmla="*/ 4643301 h 4771483"/>
                <a:gd name="connsiteX7" fmla="*/ 866673 w 4671160"/>
                <a:gd name="connsiteY7" fmla="*/ 3058945 h 4771483"/>
                <a:gd name="connsiteX8" fmla="*/ 6594 w 4671160"/>
                <a:gd name="connsiteY8" fmla="*/ 2325614 h 4771483"/>
                <a:gd name="connsiteX9" fmla="*/ 513588 w 4671160"/>
                <a:gd name="connsiteY9" fmla="*/ 1012861 h 4771483"/>
                <a:gd name="connsiteX10" fmla="*/ 1310293 w 4671160"/>
                <a:gd name="connsiteY10" fmla="*/ 677883 h 4771483"/>
                <a:gd name="connsiteX11" fmla="*/ 2116052 w 4671160"/>
                <a:gd name="connsiteY11" fmla="*/ 261424 h 477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1160" h="4771483">
                  <a:moveTo>
                    <a:pt x="2116052" y="261424"/>
                  </a:moveTo>
                  <a:cubicBezTo>
                    <a:pt x="2467628" y="151273"/>
                    <a:pt x="3033470" y="-61483"/>
                    <a:pt x="3419751" y="16980"/>
                  </a:cubicBezTo>
                  <a:cubicBezTo>
                    <a:pt x="3806032" y="95443"/>
                    <a:pt x="4231545" y="401753"/>
                    <a:pt x="4433739" y="732204"/>
                  </a:cubicBezTo>
                  <a:cubicBezTo>
                    <a:pt x="4635933" y="1062656"/>
                    <a:pt x="4729485" y="1540980"/>
                    <a:pt x="4632915" y="1999689"/>
                  </a:cubicBezTo>
                  <a:cubicBezTo>
                    <a:pt x="4536345" y="2458398"/>
                    <a:pt x="4009735" y="3060453"/>
                    <a:pt x="3854317" y="3484457"/>
                  </a:cubicBezTo>
                  <a:cubicBezTo>
                    <a:pt x="3698899" y="3908461"/>
                    <a:pt x="4035386" y="4350572"/>
                    <a:pt x="3700408" y="4543713"/>
                  </a:cubicBezTo>
                  <a:cubicBezTo>
                    <a:pt x="3365430" y="4736854"/>
                    <a:pt x="2316737" y="4890762"/>
                    <a:pt x="1844448" y="4643301"/>
                  </a:cubicBezTo>
                  <a:cubicBezTo>
                    <a:pt x="1372159" y="4395840"/>
                    <a:pt x="1172982" y="3445226"/>
                    <a:pt x="866673" y="3058945"/>
                  </a:cubicBezTo>
                  <a:cubicBezTo>
                    <a:pt x="560364" y="2672664"/>
                    <a:pt x="65441" y="2666628"/>
                    <a:pt x="6594" y="2325614"/>
                  </a:cubicBezTo>
                  <a:cubicBezTo>
                    <a:pt x="-52253" y="1984600"/>
                    <a:pt x="296305" y="1287483"/>
                    <a:pt x="513588" y="1012861"/>
                  </a:cubicBezTo>
                  <a:cubicBezTo>
                    <a:pt x="730871" y="738239"/>
                    <a:pt x="1043216" y="801614"/>
                    <a:pt x="1310293" y="677883"/>
                  </a:cubicBezTo>
                  <a:cubicBezTo>
                    <a:pt x="1577370" y="554152"/>
                    <a:pt x="1764476" y="371575"/>
                    <a:pt x="2116052" y="261424"/>
                  </a:cubicBezTo>
                  <a:close/>
                </a:path>
              </a:pathLst>
            </a:cu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CA" dirty="0"/>
            </a:p>
          </p:txBody>
        </p:sp>
        <mc:AlternateContent xmlns:mc="http://schemas.openxmlformats.org/markup-compatibility/2006" xmlns:a14="http://schemas.microsoft.com/office/drawing/2010/main">
          <mc:Choice Requires="a14">
            <p:sp>
              <p:nvSpPr>
                <p:cNvPr id="30" name="Oval 29"/>
                <p:cNvSpPr/>
                <p:nvPr/>
              </p:nvSpPr>
              <p:spPr>
                <a:xfrm rot="1977258" flipH="1">
                  <a:off x="5817079" y="4036920"/>
                  <a:ext cx="1580657" cy="43208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m:rPr>
                                <m:sty m:val="p"/>
                              </m:rPr>
                              <a:rPr lang="en-US" b="0" i="0" smtClean="0">
                                <a:latin typeface="Cambria Math"/>
                              </a:rPr>
                              <m:t>Ω</m:t>
                            </m:r>
                          </m:e>
                          <m:sub>
                            <m:r>
                              <a:rPr lang="en-US" b="0" i="1" smtClean="0">
                                <a:latin typeface="Cambria Math"/>
                              </a:rPr>
                              <m:t>𝑜𝑏𝑠</m:t>
                            </m:r>
                          </m:sub>
                        </m:sSub>
                      </m:oMath>
                    </m:oMathPara>
                  </a14:m>
                  <a:endParaRPr lang="en-CA" dirty="0"/>
                </a:p>
              </p:txBody>
            </p:sp>
          </mc:Choice>
          <mc:Fallback xmlns="">
            <p:sp>
              <p:nvSpPr>
                <p:cNvPr id="30" name="Oval 29"/>
                <p:cNvSpPr>
                  <a:spLocks noRot="1" noChangeAspect="1" noMove="1" noResize="1" noEditPoints="1" noAdjustHandles="1" noChangeArrowheads="1" noChangeShapeType="1" noTextEdit="1"/>
                </p:cNvSpPr>
                <p:nvPr/>
              </p:nvSpPr>
              <p:spPr>
                <a:xfrm rot="1977258" flipH="1">
                  <a:off x="5817079" y="4036920"/>
                  <a:ext cx="1580657" cy="432080"/>
                </a:xfrm>
                <a:prstGeom prst="ellipse">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Oval 30"/>
                <p:cNvSpPr/>
                <p:nvPr/>
              </p:nvSpPr>
              <p:spPr>
                <a:xfrm>
                  <a:off x="4387660" y="2124079"/>
                  <a:ext cx="1104905" cy="578133"/>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m:rPr>
                                <m:sty m:val="p"/>
                              </m:rPr>
                              <a:rPr lang="en-US">
                                <a:latin typeface="Cambria Math"/>
                              </a:rPr>
                              <m:t>Ω</m:t>
                            </m:r>
                          </m:e>
                          <m:sub>
                            <m:r>
                              <a:rPr lang="en-US" b="0" i="1" smtClean="0">
                                <a:latin typeface="Cambria Math"/>
                              </a:rPr>
                              <m:t>𝑜𝑏𝑠</m:t>
                            </m:r>
                          </m:sub>
                        </m:sSub>
                      </m:oMath>
                    </m:oMathPara>
                  </a14:m>
                  <a:endParaRPr lang="en-CA" dirty="0"/>
                </a:p>
              </p:txBody>
            </p:sp>
          </mc:Choice>
          <mc:Fallback xmlns="">
            <p:sp>
              <p:nvSpPr>
                <p:cNvPr id="31" name="Oval 30"/>
                <p:cNvSpPr>
                  <a:spLocks noRot="1" noChangeAspect="1" noMove="1" noResize="1" noEditPoints="1" noAdjustHandles="1" noChangeArrowheads="1" noChangeShapeType="1" noTextEdit="1"/>
                </p:cNvSpPr>
                <p:nvPr/>
              </p:nvSpPr>
              <p:spPr>
                <a:xfrm>
                  <a:off x="4387660" y="2124079"/>
                  <a:ext cx="1104905" cy="578133"/>
                </a:xfrm>
                <a:prstGeom prst="ellipse">
                  <a:avLst/>
                </a:prstGeom>
                <a:blipFill rotWithShape="1">
                  <a:blip r:embed="rId4"/>
                  <a:stretch>
                    <a:fillRect/>
                  </a:stretch>
                </a:blipFill>
              </p:spPr>
              <p:txBody>
                <a:bodyPr/>
                <a:lstStyle/>
                <a:p>
                  <a:r>
                    <a:rPr lang="en-US">
                      <a:noFill/>
                    </a:rPr>
                    <a:t> </a:t>
                  </a:r>
                </a:p>
              </p:txBody>
            </p:sp>
          </mc:Fallback>
        </mc:AlternateContent>
        <p:sp>
          <p:nvSpPr>
            <p:cNvPr id="32" name="TextBox 31"/>
            <p:cNvSpPr txBox="1"/>
            <p:nvPr/>
          </p:nvSpPr>
          <p:spPr>
            <a:xfrm>
              <a:off x="1092289" y="1444816"/>
              <a:ext cx="1512168" cy="1200329"/>
            </a:xfrm>
            <a:prstGeom prst="rect">
              <a:avLst/>
            </a:prstGeom>
            <a:noFill/>
          </p:spPr>
          <p:txBody>
            <a:bodyPr wrap="square" rtlCol="0">
              <a:spAutoFit/>
            </a:bodyPr>
            <a:lstStyle/>
            <a:p>
              <a:r>
                <a:rPr lang="en-CA" dirty="0" smtClean="0"/>
                <a:t>= target</a:t>
              </a:r>
            </a:p>
            <a:p>
              <a:r>
                <a:rPr lang="en-CA" dirty="0" smtClean="0"/>
                <a:t>= defender</a:t>
              </a:r>
            </a:p>
            <a:p>
              <a:r>
                <a:rPr lang="en-CA" dirty="0" smtClean="0"/>
                <a:t>= attacker</a:t>
              </a:r>
            </a:p>
            <a:p>
              <a:r>
                <a:rPr lang="en-CA" dirty="0" smtClean="0"/>
                <a:t>= obstacles</a:t>
              </a:r>
            </a:p>
          </p:txBody>
        </p:sp>
        <p:sp>
          <p:nvSpPr>
            <p:cNvPr id="33" name="Oval 32"/>
            <p:cNvSpPr/>
            <p:nvPr/>
          </p:nvSpPr>
          <p:spPr>
            <a:xfrm>
              <a:off x="804289" y="1479780"/>
              <a:ext cx="288000" cy="2880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CA"/>
            </a:p>
          </p:txBody>
        </p:sp>
        <p:sp>
          <p:nvSpPr>
            <p:cNvPr id="34" name="Oval 33"/>
            <p:cNvSpPr/>
            <p:nvPr/>
          </p:nvSpPr>
          <p:spPr>
            <a:xfrm>
              <a:off x="923539" y="1893157"/>
              <a:ext cx="90000" cy="90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35" name="Oval 34"/>
            <p:cNvSpPr/>
            <p:nvPr/>
          </p:nvSpPr>
          <p:spPr>
            <a:xfrm>
              <a:off x="924844" y="2135985"/>
              <a:ext cx="90000" cy="9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36" name="Oval 35"/>
            <p:cNvSpPr/>
            <p:nvPr/>
          </p:nvSpPr>
          <p:spPr>
            <a:xfrm>
              <a:off x="6835932" y="3423996"/>
              <a:ext cx="288000" cy="2880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CA" dirty="0"/>
            </a:p>
          </p:txBody>
        </p:sp>
        <p:sp>
          <p:nvSpPr>
            <p:cNvPr id="37" name="Oval 36"/>
            <p:cNvSpPr/>
            <p:nvPr/>
          </p:nvSpPr>
          <p:spPr>
            <a:xfrm>
              <a:off x="3883604" y="3276187"/>
              <a:ext cx="90000" cy="9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38" name="Oval 37"/>
            <p:cNvSpPr/>
            <p:nvPr/>
          </p:nvSpPr>
          <p:spPr>
            <a:xfrm>
              <a:off x="6622468" y="2323146"/>
              <a:ext cx="90000" cy="90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39" name="Oval 38"/>
            <p:cNvSpPr/>
            <p:nvPr/>
          </p:nvSpPr>
          <p:spPr>
            <a:xfrm>
              <a:off x="5136759" y="3345312"/>
              <a:ext cx="90000" cy="9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40" name="Oval 39"/>
            <p:cNvSpPr/>
            <p:nvPr/>
          </p:nvSpPr>
          <p:spPr>
            <a:xfrm>
              <a:off x="5149939" y="5152188"/>
              <a:ext cx="90000" cy="9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41" name="Oval 40"/>
            <p:cNvSpPr/>
            <p:nvPr/>
          </p:nvSpPr>
          <p:spPr>
            <a:xfrm>
              <a:off x="6704986" y="4864156"/>
              <a:ext cx="90000" cy="9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42" name="Oval 41"/>
            <p:cNvSpPr/>
            <p:nvPr/>
          </p:nvSpPr>
          <p:spPr>
            <a:xfrm>
              <a:off x="7988060" y="2495069"/>
              <a:ext cx="90000" cy="90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43" name="Oval 42"/>
            <p:cNvSpPr/>
            <p:nvPr/>
          </p:nvSpPr>
          <p:spPr>
            <a:xfrm>
              <a:off x="6175345" y="1546182"/>
              <a:ext cx="90000" cy="90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44" name="Oval 43"/>
            <p:cNvSpPr/>
            <p:nvPr/>
          </p:nvSpPr>
          <p:spPr>
            <a:xfrm>
              <a:off x="7700028" y="3300312"/>
              <a:ext cx="90000" cy="90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45" name="Oval 44"/>
            <p:cNvSpPr/>
            <p:nvPr/>
          </p:nvSpPr>
          <p:spPr>
            <a:xfrm>
              <a:off x="874240" y="2334644"/>
              <a:ext cx="216024" cy="216024"/>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46" name="TextBox 45"/>
                <p:cNvSpPr txBox="1"/>
                <p:nvPr/>
              </p:nvSpPr>
              <p:spPr>
                <a:xfrm>
                  <a:off x="2947500" y="2368146"/>
                  <a:ext cx="57606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a:rPr>
                          <m:t>Ω</m:t>
                        </m:r>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2947500" y="2368146"/>
                  <a:ext cx="576064" cy="3693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3163524" y="1551788"/>
                  <a:ext cx="57606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m:t>
                        </m:r>
                        <m:r>
                          <m:rPr>
                            <m:sty m:val="p"/>
                          </m:rPr>
                          <a:rPr lang="en-US" b="0" i="0" smtClean="0">
                            <a:latin typeface="Cambria Math"/>
                          </a:rPr>
                          <m:t>Ω</m:t>
                        </m:r>
                      </m:oMath>
                    </m:oMathPara>
                  </a14:m>
                  <a:endParaRPr lang="en-US" dirty="0"/>
                </a:p>
              </p:txBody>
            </p:sp>
          </mc:Choice>
          <mc:Fallback xmlns="">
            <p:sp>
              <p:nvSpPr>
                <p:cNvPr id="47" name="TextBox 46"/>
                <p:cNvSpPr txBox="1">
                  <a:spLocks noRot="1" noChangeAspect="1" noMove="1" noResize="1" noEditPoints="1" noAdjustHandles="1" noChangeArrowheads="1" noChangeShapeType="1" noTextEdit="1"/>
                </p:cNvSpPr>
                <p:nvPr/>
              </p:nvSpPr>
              <p:spPr>
                <a:xfrm>
                  <a:off x="3163524" y="1551788"/>
                  <a:ext cx="576064" cy="369332"/>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6547244" y="3250646"/>
                  <a:ext cx="57606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𝒯</m:t>
                        </m:r>
                      </m:oMath>
                    </m:oMathPara>
                  </a14:m>
                  <a:endParaRPr lang="en-US" i="1" dirty="0"/>
                </a:p>
              </p:txBody>
            </p:sp>
          </mc:Choice>
          <mc:Fallback xmlns="">
            <p:sp>
              <p:nvSpPr>
                <p:cNvPr id="48" name="TextBox 47"/>
                <p:cNvSpPr txBox="1">
                  <a:spLocks noRot="1" noChangeAspect="1" noMove="1" noResize="1" noEditPoints="1" noAdjustHandles="1" noChangeArrowheads="1" noChangeShapeType="1" noTextEdit="1"/>
                </p:cNvSpPr>
                <p:nvPr/>
              </p:nvSpPr>
              <p:spPr>
                <a:xfrm>
                  <a:off x="6547244" y="3250646"/>
                  <a:ext cx="576064"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6728986" y="1919522"/>
                  <a:ext cx="1283074" cy="4003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𝐷</m:t>
                            </m:r>
                          </m:e>
                          <m:sub>
                            <m:r>
                              <a:rPr lang="en-US" b="0" i="1" smtClean="0">
                                <a:latin typeface="Cambria Math"/>
                              </a:rPr>
                              <m:t>1</m:t>
                            </m:r>
                          </m:sub>
                        </m:sSub>
                        <m:r>
                          <a:rPr lang="en-US" b="0" i="1" smtClean="0">
                            <a:latin typeface="Cambria Math"/>
                          </a:rPr>
                          <m:t>,…,</m:t>
                        </m:r>
                        <m:sSub>
                          <m:sSubPr>
                            <m:ctrlPr>
                              <a:rPr lang="en-US" b="0" i="1" smtClean="0">
                                <a:latin typeface="Cambria Math"/>
                              </a:rPr>
                            </m:ctrlPr>
                          </m:sSubPr>
                          <m:e>
                            <m:r>
                              <a:rPr lang="en-US" b="0" i="1" smtClean="0">
                                <a:latin typeface="Cambria Math"/>
                              </a:rPr>
                              <m:t>𝐷</m:t>
                            </m:r>
                          </m:e>
                          <m:sub>
                            <m:r>
                              <a:rPr lang="en-US" b="0" i="1" smtClean="0">
                                <a:latin typeface="Cambria Math"/>
                              </a:rPr>
                              <m:t>𝑁</m:t>
                            </m:r>
                          </m:sub>
                        </m:sSub>
                      </m:oMath>
                    </m:oMathPara>
                  </a14:m>
                  <a:endParaRPr lang="en-US" dirty="0"/>
                </a:p>
              </p:txBody>
            </p:sp>
          </mc:Choice>
          <mc:Fallback xmlns="">
            <p:sp>
              <p:nvSpPr>
                <p:cNvPr id="49" name="TextBox 48"/>
                <p:cNvSpPr txBox="1">
                  <a:spLocks noRot="1" noChangeAspect="1" noMove="1" noResize="1" noEditPoints="1" noAdjustHandles="1" noChangeArrowheads="1" noChangeShapeType="1" noTextEdit="1"/>
                </p:cNvSpPr>
                <p:nvPr/>
              </p:nvSpPr>
              <p:spPr>
                <a:xfrm>
                  <a:off x="6728986" y="1919522"/>
                  <a:ext cx="1283074" cy="400396"/>
                </a:xfrm>
                <a:prstGeom prst="rect">
                  <a:avLst/>
                </a:prstGeom>
                <a:blipFill rotWithShape="1">
                  <a:blip r:embed="rId8"/>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3978380" y="4068295"/>
                  <a:ext cx="1283074" cy="4003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𝐴</m:t>
                            </m:r>
                          </m:e>
                          <m:sub>
                            <m:r>
                              <a:rPr lang="en-US" b="0" i="1" smtClean="0">
                                <a:latin typeface="Cambria Math"/>
                              </a:rPr>
                              <m:t>1</m:t>
                            </m:r>
                          </m:sub>
                        </m:sSub>
                        <m:r>
                          <a:rPr lang="en-US" b="0" i="1" smtClean="0">
                            <a:latin typeface="Cambria Math"/>
                          </a:rPr>
                          <m:t>,…,</m:t>
                        </m:r>
                        <m:sSub>
                          <m:sSubPr>
                            <m:ctrlPr>
                              <a:rPr lang="en-US" b="0" i="1" smtClean="0">
                                <a:latin typeface="Cambria Math"/>
                              </a:rPr>
                            </m:ctrlPr>
                          </m:sSubPr>
                          <m:e>
                            <m:r>
                              <a:rPr lang="en-US" b="0" i="1" smtClean="0">
                                <a:latin typeface="Cambria Math"/>
                              </a:rPr>
                              <m:t>𝐴</m:t>
                            </m:r>
                          </m:e>
                          <m:sub>
                            <m:r>
                              <a:rPr lang="en-US" b="0" i="1" smtClean="0">
                                <a:latin typeface="Cambria Math"/>
                              </a:rPr>
                              <m:t>𝑁</m:t>
                            </m:r>
                          </m:sub>
                        </m:sSub>
                      </m:oMath>
                    </m:oMathPara>
                  </a14:m>
                  <a:endParaRPr lang="en-US" dirty="0"/>
                </a:p>
              </p:txBody>
            </p:sp>
          </mc:Choice>
          <mc:Fallback xmlns="">
            <p:sp>
              <p:nvSpPr>
                <p:cNvPr id="50" name="TextBox 49"/>
                <p:cNvSpPr txBox="1">
                  <a:spLocks noRot="1" noChangeAspect="1" noMove="1" noResize="1" noEditPoints="1" noAdjustHandles="1" noChangeArrowheads="1" noChangeShapeType="1" noTextEdit="1"/>
                </p:cNvSpPr>
                <p:nvPr/>
              </p:nvSpPr>
              <p:spPr>
                <a:xfrm>
                  <a:off x="3978380" y="4068295"/>
                  <a:ext cx="1283074" cy="400396"/>
                </a:xfrm>
                <a:prstGeom prst="rect">
                  <a:avLst/>
                </a:prstGeom>
                <a:blipFill rotWithShape="1">
                  <a:blip r:embed="rId9"/>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4619917" y="1680193"/>
                  <a:ext cx="1153213" cy="3915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m:rPr>
                                <m:sty m:val="p"/>
                              </m:rPr>
                              <a:rPr lang="en-US" b="0" i="0" smtClean="0">
                                <a:latin typeface="Cambria Math"/>
                              </a:rPr>
                              <m:t>Ω</m:t>
                            </m:r>
                          </m:e>
                          <m:sub>
                            <m:r>
                              <a:rPr lang="en-US" b="0" i="1" smtClean="0">
                                <a:latin typeface="Cambria Math"/>
                              </a:rPr>
                              <m:t>𝑓𝑟𝑒𝑒</m:t>
                            </m:r>
                          </m:sub>
                        </m:sSub>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4619917" y="1680193"/>
                  <a:ext cx="1153213" cy="391582"/>
                </a:xfrm>
                <a:prstGeom prst="rect">
                  <a:avLst/>
                </a:prstGeom>
                <a:blipFill rotWithShape="1">
                  <a:blip r:embed="rId10"/>
                  <a:stretch>
                    <a:fillRect b="-937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 name="TextBox 5"/>
              <p:cNvSpPr txBox="1"/>
              <p:nvPr/>
            </p:nvSpPr>
            <p:spPr>
              <a:xfrm>
                <a:off x="304800" y="4792899"/>
                <a:ext cx="3581400" cy="15317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acc>
                            <m:accPr>
                              <m:chr m:val="̇"/>
                              <m:ctrlPr>
                                <a:rPr lang="en-US" b="0" i="1" smtClean="0">
                                  <a:latin typeface="Cambria Math"/>
                                </a:rPr>
                              </m:ctrlPr>
                            </m:accPr>
                            <m:e>
                              <m:r>
                                <a:rPr lang="en-US" b="0" i="1" smtClean="0">
                                  <a:latin typeface="Cambria Math"/>
                                </a:rPr>
                                <m:t>𝑥</m:t>
                              </m:r>
                            </m:e>
                          </m:acc>
                        </m:e>
                        <m:sub>
                          <m:sSub>
                            <m:sSubPr>
                              <m:ctrlPr>
                                <a:rPr lang="en-US" b="0" i="1" smtClean="0">
                                  <a:latin typeface="Cambria Math"/>
                                </a:rPr>
                              </m:ctrlPr>
                            </m:sSubPr>
                            <m:e>
                              <m:r>
                                <a:rPr lang="en-US" b="0" i="1" smtClean="0">
                                  <a:latin typeface="Cambria Math"/>
                                </a:rPr>
                                <m:t>𝐴</m:t>
                              </m:r>
                            </m:e>
                            <m:sub>
                              <m:r>
                                <a:rPr lang="en-US" b="0" i="1" smtClean="0">
                                  <a:latin typeface="Cambria Math"/>
                                </a:rPr>
                                <m:t>𝑖</m:t>
                              </m:r>
                            </m:sub>
                          </m:sSub>
                        </m:sub>
                      </m:sSub>
                      <m:r>
                        <a:rPr lang="en-US" b="0" i="1" smtClean="0">
                          <a:latin typeface="Cambria Math"/>
                        </a:rPr>
                        <m:t>=</m:t>
                      </m:r>
                      <m:sSub>
                        <m:sSubPr>
                          <m:ctrlPr>
                            <a:rPr lang="en-US" b="0" i="1" smtClean="0">
                              <a:latin typeface="Cambria Math"/>
                            </a:rPr>
                          </m:ctrlPr>
                        </m:sSubPr>
                        <m:e>
                          <m:r>
                            <a:rPr lang="en-US" b="0" i="1" smtClean="0">
                              <a:latin typeface="Cambria Math"/>
                            </a:rPr>
                            <m:t>𝑣</m:t>
                          </m:r>
                        </m:e>
                        <m:sub>
                          <m:sSub>
                            <m:sSubPr>
                              <m:ctrlPr>
                                <a:rPr lang="en-US" b="0" i="1" smtClean="0">
                                  <a:latin typeface="Cambria Math"/>
                                </a:rPr>
                              </m:ctrlPr>
                            </m:sSubPr>
                            <m:e>
                              <m:r>
                                <a:rPr lang="en-US" b="0" i="1" smtClean="0">
                                  <a:latin typeface="Cambria Math"/>
                                </a:rPr>
                                <m:t>𝐴</m:t>
                              </m:r>
                            </m:e>
                            <m:sub>
                              <m:r>
                                <a:rPr lang="en-US" b="0" i="1" smtClean="0">
                                  <a:latin typeface="Cambria Math"/>
                                </a:rPr>
                                <m:t>𝑖</m:t>
                              </m:r>
                            </m:sub>
                          </m:sSub>
                        </m:sub>
                      </m:sSub>
                      <m:sSub>
                        <m:sSubPr>
                          <m:ctrlPr>
                            <a:rPr lang="en-US" b="0" i="1" smtClean="0">
                              <a:latin typeface="Cambria Math"/>
                            </a:rPr>
                          </m:ctrlPr>
                        </m:sSubPr>
                        <m:e>
                          <m:r>
                            <a:rPr lang="en-US" b="0" i="1" smtClean="0">
                              <a:latin typeface="Cambria Math"/>
                            </a:rPr>
                            <m:t>𝑎</m:t>
                          </m:r>
                        </m:e>
                        <m:sub>
                          <m:r>
                            <a:rPr lang="en-US" b="0" i="1" smtClean="0">
                              <a:latin typeface="Cambria Math"/>
                            </a:rPr>
                            <m:t>𝑖</m:t>
                          </m:r>
                        </m:sub>
                      </m:sSub>
                      <m:d>
                        <m:dPr>
                          <m:ctrlPr>
                            <a:rPr lang="en-US" b="0" i="1" smtClean="0">
                              <a:latin typeface="Cambria Math"/>
                            </a:rPr>
                          </m:ctrlPr>
                        </m:dPr>
                        <m:e>
                          <m:r>
                            <a:rPr lang="en-US" b="0" i="1" smtClean="0">
                              <a:latin typeface="Cambria Math"/>
                            </a:rPr>
                            <m:t>𝑡</m:t>
                          </m:r>
                        </m:e>
                      </m:d>
                    </m:oMath>
                  </m:oMathPara>
                </a14:m>
                <a:endParaRPr lang="en-US" b="0" dirty="0" smtClean="0"/>
              </a:p>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acc>
                            <m:accPr>
                              <m:chr m:val="̇"/>
                              <m:ctrlPr>
                                <a:rPr lang="en-US" b="0" i="1" smtClean="0">
                                  <a:latin typeface="Cambria Math"/>
                                </a:rPr>
                              </m:ctrlPr>
                            </m:accPr>
                            <m:e>
                              <m:r>
                                <a:rPr lang="en-US" b="0" i="1" smtClean="0">
                                  <a:latin typeface="Cambria Math"/>
                                </a:rPr>
                                <m:t>𝑥</m:t>
                              </m:r>
                            </m:e>
                          </m:acc>
                        </m:e>
                        <m:sub>
                          <m:sSub>
                            <m:sSubPr>
                              <m:ctrlPr>
                                <a:rPr lang="en-US" b="0" i="1" smtClean="0">
                                  <a:latin typeface="Cambria Math"/>
                                </a:rPr>
                              </m:ctrlPr>
                            </m:sSubPr>
                            <m:e>
                              <m:r>
                                <a:rPr lang="en-US" b="0" i="1" smtClean="0">
                                  <a:latin typeface="Cambria Math"/>
                                </a:rPr>
                                <m:t>𝐷</m:t>
                              </m:r>
                            </m:e>
                            <m:sub>
                              <m:r>
                                <a:rPr lang="en-US" b="0" i="1" smtClean="0">
                                  <a:latin typeface="Cambria Math"/>
                                </a:rPr>
                                <m:t>𝑖</m:t>
                              </m:r>
                            </m:sub>
                          </m:sSub>
                        </m:sub>
                      </m:sSub>
                      <m:r>
                        <a:rPr lang="en-US" b="0" i="1" smtClean="0">
                          <a:latin typeface="Cambria Math"/>
                        </a:rPr>
                        <m:t>=</m:t>
                      </m:r>
                      <m:sSub>
                        <m:sSubPr>
                          <m:ctrlPr>
                            <a:rPr lang="en-US" b="0" i="1" smtClean="0">
                              <a:latin typeface="Cambria Math"/>
                            </a:rPr>
                          </m:ctrlPr>
                        </m:sSubPr>
                        <m:e>
                          <m:r>
                            <a:rPr lang="en-US" b="0" i="1" smtClean="0">
                              <a:latin typeface="Cambria Math"/>
                            </a:rPr>
                            <m:t>𝑣</m:t>
                          </m:r>
                        </m:e>
                        <m:sub>
                          <m:sSub>
                            <m:sSubPr>
                              <m:ctrlPr>
                                <a:rPr lang="en-US" b="0" i="1" smtClean="0">
                                  <a:latin typeface="Cambria Math"/>
                                </a:rPr>
                              </m:ctrlPr>
                            </m:sSubPr>
                            <m:e>
                              <m:r>
                                <a:rPr lang="en-US" b="0" i="1" smtClean="0">
                                  <a:latin typeface="Cambria Math"/>
                                </a:rPr>
                                <m:t>𝐷</m:t>
                              </m:r>
                            </m:e>
                            <m:sub>
                              <m:r>
                                <a:rPr lang="en-US" b="0" i="1" smtClean="0">
                                  <a:latin typeface="Cambria Math"/>
                                </a:rPr>
                                <m:t>𝑖</m:t>
                              </m:r>
                            </m:sub>
                          </m:sSub>
                        </m:sub>
                      </m:sSub>
                      <m:sSub>
                        <m:sSubPr>
                          <m:ctrlPr>
                            <a:rPr lang="en-US" b="0" i="1" smtClean="0">
                              <a:latin typeface="Cambria Math"/>
                            </a:rPr>
                          </m:ctrlPr>
                        </m:sSubPr>
                        <m:e>
                          <m:r>
                            <a:rPr lang="en-US" b="0" i="1" smtClean="0">
                              <a:latin typeface="Cambria Math"/>
                            </a:rPr>
                            <m:t>𝑑</m:t>
                          </m:r>
                        </m:e>
                        <m:sub>
                          <m:r>
                            <a:rPr lang="en-US" b="0" i="1" smtClean="0">
                              <a:latin typeface="Cambria Math"/>
                            </a:rPr>
                            <m:t>𝑖</m:t>
                          </m:r>
                        </m:sub>
                      </m:sSub>
                      <m:d>
                        <m:dPr>
                          <m:ctrlPr>
                            <a:rPr lang="en-US" b="0" i="1" smtClean="0">
                              <a:latin typeface="Cambria Math"/>
                            </a:rPr>
                          </m:ctrlPr>
                        </m:dPr>
                        <m:e>
                          <m:r>
                            <a:rPr lang="en-US" b="0" i="1" smtClean="0">
                              <a:latin typeface="Cambria Math"/>
                            </a:rPr>
                            <m:t>𝑡</m:t>
                          </m:r>
                        </m:e>
                      </m:d>
                    </m:oMath>
                  </m:oMathPara>
                </a14:m>
                <a:endParaRPr lang="en-US" dirty="0" smtClean="0"/>
              </a:p>
              <a:p>
                <a:pPr/>
                <a14:m>
                  <m:oMathPara xmlns:m="http://schemas.openxmlformats.org/officeDocument/2006/math">
                    <m:oMathParaPr>
                      <m:jc m:val="centerGroup"/>
                    </m:oMathParaPr>
                    <m:oMath xmlns:m="http://schemas.openxmlformats.org/officeDocument/2006/math">
                      <m:r>
                        <a:rPr lang="en-US" b="0" i="1" smtClean="0">
                          <a:latin typeface="Cambria Math"/>
                        </a:rPr>
                        <m:t>𝑖</m:t>
                      </m:r>
                      <m:r>
                        <a:rPr lang="en-US" b="0" i="1" smtClean="0">
                          <a:latin typeface="Cambria Math"/>
                        </a:rPr>
                        <m:t>=1,…,</m:t>
                      </m:r>
                      <m:r>
                        <a:rPr lang="en-US" b="0" i="1" smtClean="0">
                          <a:latin typeface="Cambria Math"/>
                        </a:rPr>
                        <m:t>𝑁</m:t>
                      </m:r>
                    </m:oMath>
                  </m:oMathPara>
                </a14:m>
                <a:endParaRPr lang="en-US" dirty="0" smtClean="0"/>
              </a:p>
              <a:p>
                <a:endParaRPr lang="en-US" dirty="0"/>
              </a:p>
              <a:p>
                <a:pPr algn="ctr"/>
                <a14:m>
                  <m:oMath xmlns:m="http://schemas.openxmlformats.org/officeDocument/2006/math">
                    <m:sSub>
                      <m:sSubPr>
                        <m:ctrlPr>
                          <a:rPr lang="en-US" b="0" i="1" smtClean="0">
                            <a:latin typeface="Cambria Math"/>
                          </a:rPr>
                        </m:ctrlPr>
                      </m:sSubPr>
                      <m:e>
                        <m:r>
                          <a:rPr lang="en-US" b="0" i="1" smtClean="0">
                            <a:latin typeface="Cambria Math"/>
                          </a:rPr>
                          <m:t>𝑎</m:t>
                        </m:r>
                      </m:e>
                      <m:sub>
                        <m:r>
                          <a:rPr lang="en-US" b="0" i="1" smtClean="0">
                            <a:latin typeface="Cambria Math"/>
                          </a:rPr>
                          <m:t>𝑖</m:t>
                        </m:r>
                      </m:sub>
                    </m:sSub>
                    <m:d>
                      <m:dPr>
                        <m:ctrlPr>
                          <a:rPr lang="en-US" b="0" i="1" smtClean="0">
                            <a:latin typeface="Cambria Math"/>
                          </a:rPr>
                        </m:ctrlPr>
                      </m:dPr>
                      <m:e>
                        <m:r>
                          <a:rPr lang="en-US" b="0" i="1" smtClean="0">
                            <a:latin typeface="Cambria Math"/>
                          </a:rPr>
                          <m:t>𝑡</m:t>
                        </m:r>
                      </m:e>
                    </m:d>
                    <m:r>
                      <a:rPr lang="en-US" b="0" i="1" smtClean="0">
                        <a:latin typeface="Cambria Math"/>
                      </a:rPr>
                      <m:t>,</m:t>
                    </m:r>
                    <m:sSub>
                      <m:sSubPr>
                        <m:ctrlPr>
                          <a:rPr lang="en-US" b="0" i="1" smtClean="0">
                            <a:latin typeface="Cambria Math"/>
                          </a:rPr>
                        </m:ctrlPr>
                      </m:sSubPr>
                      <m:e>
                        <m:r>
                          <a:rPr lang="en-US" b="0" i="1" smtClean="0">
                            <a:latin typeface="Cambria Math"/>
                          </a:rPr>
                          <m:t>𝑑</m:t>
                        </m:r>
                      </m:e>
                      <m:sub>
                        <m:r>
                          <a:rPr lang="en-US" b="0" i="1" smtClean="0">
                            <a:latin typeface="Cambria Math"/>
                          </a:rPr>
                          <m:t>𝑖</m:t>
                        </m:r>
                      </m:sub>
                    </m:sSub>
                    <m:d>
                      <m:dPr>
                        <m:ctrlPr>
                          <a:rPr lang="en-US" b="0" i="1" smtClean="0">
                            <a:latin typeface="Cambria Math"/>
                          </a:rPr>
                        </m:ctrlPr>
                      </m:dPr>
                      <m:e>
                        <m:r>
                          <a:rPr lang="en-US" b="0" i="1" smtClean="0">
                            <a:latin typeface="Cambria Math"/>
                          </a:rPr>
                          <m:t>𝑡</m:t>
                        </m:r>
                      </m:e>
                    </m:d>
                    <m:r>
                      <a:rPr lang="en-US" b="0" i="1" smtClean="0">
                        <a:latin typeface="Cambria Math"/>
                      </a:rPr>
                      <m:t>∈</m:t>
                    </m:r>
                  </m:oMath>
                </a14:m>
                <a:r>
                  <a:rPr lang="en-US" dirty="0" smtClean="0"/>
                  <a:t> unit disk</a:t>
                </a:r>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304800" y="4792899"/>
                <a:ext cx="3581400" cy="1531701"/>
              </a:xfrm>
              <a:prstGeom prst="rect">
                <a:avLst/>
              </a:prstGeom>
              <a:blipFill rotWithShape="1">
                <a:blip r:embed="rId11"/>
                <a:stretch>
                  <a:fillRect b="-5159"/>
                </a:stretch>
              </a:blipFill>
            </p:spPr>
            <p:txBody>
              <a:bodyPr/>
              <a:lstStyle/>
              <a:p>
                <a:r>
                  <a:rPr lang="en-US">
                    <a:noFill/>
                  </a:rPr>
                  <a:t> </a:t>
                </a:r>
              </a:p>
            </p:txBody>
          </p:sp>
        </mc:Fallback>
      </mc:AlternateContent>
    </p:spTree>
    <p:extLst>
      <p:ext uri="{BB962C8B-B14F-4D97-AF65-F5344CB8AC3E}">
        <p14:creationId xmlns:p14="http://schemas.microsoft.com/office/powerpoint/2010/main" val="373662995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0" y="193328"/>
                <a:ext cx="8194675" cy="564257"/>
              </a:xfrm>
            </p:spPr>
            <p:txBody>
              <a:bodyPr/>
              <a:lstStyle/>
              <a:p>
                <a:r>
                  <a:rPr lang="en-US" dirty="0" smtClean="0"/>
                  <a:t>The optimal attacker strategy given </a:t>
                </a:r>
                <a14:m>
                  <m:oMath xmlns:m="http://schemas.openxmlformats.org/officeDocument/2006/math">
                    <m:sSub>
                      <m:sSubPr>
                        <m:ctrlPr>
                          <a:rPr lang="en-US" b="1" i="1" smtClean="0">
                            <a:latin typeface="Cambria Math"/>
                          </a:rPr>
                        </m:ctrlPr>
                      </m:sSubPr>
                      <m:e>
                        <m:r>
                          <a:rPr lang="en-US" b="1" i="0" smtClean="0">
                            <a:latin typeface="Cambria Math"/>
                          </a:rPr>
                          <m:t>𝚽</m:t>
                        </m:r>
                      </m:e>
                      <m:sub>
                        <m:r>
                          <a:rPr lang="en-US" b="1" i="0" smtClean="0">
                            <a:latin typeface="Cambria Math"/>
                          </a:rPr>
                          <m:t>𝟒</m:t>
                        </m:r>
                      </m:sub>
                    </m:sSub>
                  </m:oMath>
                </a14:m>
                <a:r>
                  <a:rPr lang="en-US" dirty="0" smtClean="0"/>
                  <a:t>?</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0" y="193328"/>
                <a:ext cx="8194675" cy="564257"/>
              </a:xfrm>
              <a:blipFill rotWithShape="1">
                <a:blip r:embed="rId3"/>
                <a:stretch>
                  <a:fillRect b="-33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Maximize the time for </a:t>
                </a:r>
                <a14:m>
                  <m:oMath xmlns:m="http://schemas.openxmlformats.org/officeDocument/2006/math">
                    <m:sSub>
                      <m:sSubPr>
                        <m:ctrlPr>
                          <a:rPr lang="en-US" b="1" i="1" smtClean="0">
                            <a:latin typeface="Cambria Math"/>
                          </a:rPr>
                        </m:ctrlPr>
                      </m:sSubPr>
                      <m:e>
                        <m:r>
                          <a:rPr lang="en-US" b="1" i="0" smtClean="0">
                            <a:latin typeface="Cambria Math"/>
                          </a:rPr>
                          <m:t>𝚽</m:t>
                        </m:r>
                      </m:e>
                      <m:sub>
                        <m:r>
                          <a:rPr lang="en-US" b="1" i="0" smtClean="0">
                            <a:latin typeface="Cambria Math"/>
                          </a:rPr>
                          <m:t>𝟒</m:t>
                        </m:r>
                      </m:sub>
                    </m:sSub>
                    <m:d>
                      <m:dPr>
                        <m:ctrlPr>
                          <a:rPr lang="en-US" b="1" i="1" smtClean="0">
                            <a:latin typeface="Cambria Math"/>
                          </a:rPr>
                        </m:ctrlPr>
                      </m:dPr>
                      <m:e>
                        <m:sSub>
                          <m:sSubPr>
                            <m:ctrlPr>
                              <a:rPr lang="en-US" b="1" i="1" smtClean="0">
                                <a:latin typeface="Cambria Math"/>
                              </a:rPr>
                            </m:ctrlPr>
                          </m:sSubPr>
                          <m:e>
                            <m:r>
                              <a:rPr lang="en-US" b="1" i="1" smtClean="0">
                                <a:latin typeface="Cambria Math"/>
                              </a:rPr>
                              <m:t>𝒙</m:t>
                            </m:r>
                          </m:e>
                          <m:sub>
                            <m:r>
                              <a:rPr lang="en-US" b="1" i="1" smtClean="0">
                                <a:latin typeface="Cambria Math"/>
                              </a:rPr>
                              <m:t>𝑨</m:t>
                            </m:r>
                          </m:sub>
                        </m:sSub>
                        <m:r>
                          <a:rPr lang="en-US" b="1" i="1" smtClean="0">
                            <a:latin typeface="Cambria Math"/>
                          </a:rPr>
                          <m:t>,</m:t>
                        </m:r>
                        <m:sSub>
                          <m:sSubPr>
                            <m:ctrlPr>
                              <a:rPr lang="en-US" b="1" i="1" smtClean="0">
                                <a:latin typeface="Cambria Math"/>
                              </a:rPr>
                            </m:ctrlPr>
                          </m:sSubPr>
                          <m:e>
                            <m:r>
                              <a:rPr lang="en-US" b="1" i="1" smtClean="0">
                                <a:latin typeface="Cambria Math"/>
                              </a:rPr>
                              <m:t>𝒙</m:t>
                            </m:r>
                          </m:e>
                          <m:sub>
                            <m:sSub>
                              <m:sSubPr>
                                <m:ctrlPr>
                                  <a:rPr lang="en-US" b="1" i="1" smtClean="0">
                                    <a:latin typeface="Cambria Math"/>
                                  </a:rPr>
                                </m:ctrlPr>
                              </m:sSubPr>
                              <m:e>
                                <m:r>
                                  <a:rPr lang="en-US" b="1" i="1" smtClean="0">
                                    <a:latin typeface="Cambria Math"/>
                                  </a:rPr>
                                  <m:t>𝑫</m:t>
                                </m:r>
                              </m:e>
                              <m:sub>
                                <m:r>
                                  <a:rPr lang="en-US" b="1" i="1" smtClean="0">
                                    <a:latin typeface="Cambria Math"/>
                                  </a:rPr>
                                  <m:t>𝟏</m:t>
                                </m:r>
                              </m:sub>
                            </m:sSub>
                          </m:sub>
                        </m:sSub>
                      </m:e>
                    </m:d>
                  </m:oMath>
                </a14:m>
                <a:r>
                  <a:rPr lang="en-US" dirty="0" smtClean="0"/>
                  <a:t> or </a:t>
                </a:r>
                <a14:m>
                  <m:oMath xmlns:m="http://schemas.openxmlformats.org/officeDocument/2006/math">
                    <m:sSub>
                      <m:sSubPr>
                        <m:ctrlPr>
                          <a:rPr lang="en-US" i="1">
                            <a:latin typeface="Cambria Math"/>
                          </a:rPr>
                        </m:ctrlPr>
                      </m:sSubPr>
                      <m:e>
                        <m:r>
                          <a:rPr lang="en-US">
                            <a:latin typeface="Cambria Math"/>
                          </a:rPr>
                          <m:t>𝚽</m:t>
                        </m:r>
                      </m:e>
                      <m:sub>
                        <m:r>
                          <a:rPr lang="en-US">
                            <a:latin typeface="Cambria Math"/>
                          </a:rPr>
                          <m:t>𝟒</m:t>
                        </m:r>
                      </m:sub>
                    </m:sSub>
                    <m:d>
                      <m:dPr>
                        <m:ctrlPr>
                          <a:rPr lang="en-US" i="1">
                            <a:latin typeface="Cambria Math"/>
                          </a:rPr>
                        </m:ctrlPr>
                      </m:dPr>
                      <m:e>
                        <m:sSub>
                          <m:sSubPr>
                            <m:ctrlPr>
                              <a:rPr lang="en-US" i="1">
                                <a:latin typeface="Cambria Math"/>
                              </a:rPr>
                            </m:ctrlPr>
                          </m:sSubPr>
                          <m:e>
                            <m:r>
                              <a:rPr lang="en-US" i="1">
                                <a:latin typeface="Cambria Math"/>
                              </a:rPr>
                              <m:t>𝒙</m:t>
                            </m:r>
                          </m:e>
                          <m:sub>
                            <m:r>
                              <a:rPr lang="en-US" i="1">
                                <a:latin typeface="Cambria Math"/>
                              </a:rPr>
                              <m:t>𝑨</m:t>
                            </m:r>
                          </m:sub>
                        </m:sSub>
                        <m:r>
                          <a:rPr lang="en-US" i="1">
                            <a:latin typeface="Cambria Math"/>
                          </a:rPr>
                          <m:t>,</m:t>
                        </m:r>
                        <m:sSub>
                          <m:sSubPr>
                            <m:ctrlPr>
                              <a:rPr lang="en-US" i="1">
                                <a:latin typeface="Cambria Math"/>
                              </a:rPr>
                            </m:ctrlPr>
                          </m:sSubPr>
                          <m:e>
                            <m:r>
                              <a:rPr lang="en-US" i="1">
                                <a:latin typeface="Cambria Math"/>
                              </a:rPr>
                              <m:t>𝒙</m:t>
                            </m:r>
                          </m:e>
                          <m:sub>
                            <m:sSub>
                              <m:sSubPr>
                                <m:ctrlPr>
                                  <a:rPr lang="en-US" i="1">
                                    <a:latin typeface="Cambria Math"/>
                                  </a:rPr>
                                </m:ctrlPr>
                              </m:sSubPr>
                              <m:e>
                                <m:r>
                                  <a:rPr lang="en-US" i="1">
                                    <a:latin typeface="Cambria Math"/>
                                  </a:rPr>
                                  <m:t>𝑫</m:t>
                                </m:r>
                              </m:e>
                              <m:sub>
                                <m:r>
                                  <a:rPr lang="en-US" i="1">
                                    <a:latin typeface="Cambria Math"/>
                                  </a:rPr>
                                  <m:t>𝟏</m:t>
                                </m:r>
                              </m:sub>
                            </m:sSub>
                          </m:sub>
                        </m:sSub>
                      </m:e>
                    </m:d>
                  </m:oMath>
                </a14:m>
                <a:r>
                  <a:rPr lang="en-US" dirty="0" smtClean="0"/>
                  <a:t> to become positive</a:t>
                </a:r>
              </a:p>
              <a:p>
                <a:endParaRPr lang="en-US" dirty="0" smtClean="0"/>
              </a:p>
              <a:p>
                <a:endParaRPr lang="en-US" i="1" dirty="0"/>
              </a:p>
              <a:p>
                <a:pPr marL="0" indent="0">
                  <a:buNone/>
                </a:pPr>
                <a:endParaRPr lang="en-US"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11D0641D-6455-4374-9517-F3B790035A30}" type="slidenum">
              <a:rPr lang="en-US" smtClean="0"/>
              <a:t>50</a:t>
            </a:fld>
            <a:endParaRPr lang="en-US"/>
          </a:p>
        </p:txBody>
      </p:sp>
    </p:spTree>
    <p:extLst>
      <p:ext uri="{BB962C8B-B14F-4D97-AF65-F5344CB8AC3E}">
        <p14:creationId xmlns:p14="http://schemas.microsoft.com/office/powerpoint/2010/main" val="2723506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0" y="193328"/>
                <a:ext cx="8194675" cy="564257"/>
              </a:xfrm>
            </p:spPr>
            <p:txBody>
              <a:bodyPr/>
              <a:lstStyle/>
              <a:p>
                <a:r>
                  <a:rPr lang="en-US" dirty="0" smtClean="0"/>
                  <a:t>The optimal attacker strategy given </a:t>
                </a:r>
                <a14:m>
                  <m:oMath xmlns:m="http://schemas.openxmlformats.org/officeDocument/2006/math">
                    <m:sSub>
                      <m:sSubPr>
                        <m:ctrlPr>
                          <a:rPr lang="en-US" b="1" i="1" smtClean="0">
                            <a:latin typeface="Cambria Math"/>
                          </a:rPr>
                        </m:ctrlPr>
                      </m:sSubPr>
                      <m:e>
                        <m:r>
                          <a:rPr lang="en-US" b="1" i="0" smtClean="0">
                            <a:latin typeface="Cambria Math"/>
                          </a:rPr>
                          <m:t>𝚽</m:t>
                        </m:r>
                      </m:e>
                      <m:sub>
                        <m:r>
                          <a:rPr lang="en-US" b="1" i="0" smtClean="0">
                            <a:latin typeface="Cambria Math"/>
                          </a:rPr>
                          <m:t>𝟒</m:t>
                        </m:r>
                      </m:sub>
                    </m:sSub>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0" y="193328"/>
                <a:ext cx="8194675" cy="564257"/>
              </a:xfrm>
              <a:blipFill rotWithShape="1">
                <a:blip r:embed="rId3"/>
                <a:stretch>
                  <a:fillRect b="-33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Maximize the time for </a:t>
                </a:r>
                <a14:m>
                  <m:oMath xmlns:m="http://schemas.openxmlformats.org/officeDocument/2006/math">
                    <m:sSub>
                      <m:sSubPr>
                        <m:ctrlPr>
                          <a:rPr lang="en-US" b="1" i="1" smtClean="0">
                            <a:latin typeface="Cambria Math"/>
                          </a:rPr>
                        </m:ctrlPr>
                      </m:sSubPr>
                      <m:e>
                        <m:r>
                          <a:rPr lang="en-US" b="1" i="0" smtClean="0">
                            <a:latin typeface="Cambria Math"/>
                          </a:rPr>
                          <m:t>𝚽</m:t>
                        </m:r>
                      </m:e>
                      <m:sub>
                        <m:r>
                          <a:rPr lang="en-US" b="1" i="0" smtClean="0">
                            <a:latin typeface="Cambria Math"/>
                          </a:rPr>
                          <m:t>𝟒</m:t>
                        </m:r>
                      </m:sub>
                    </m:sSub>
                    <m:d>
                      <m:dPr>
                        <m:ctrlPr>
                          <a:rPr lang="en-US" b="1" i="1" smtClean="0">
                            <a:latin typeface="Cambria Math"/>
                          </a:rPr>
                        </m:ctrlPr>
                      </m:dPr>
                      <m:e>
                        <m:sSub>
                          <m:sSubPr>
                            <m:ctrlPr>
                              <a:rPr lang="en-US" b="1" i="1" smtClean="0">
                                <a:latin typeface="Cambria Math"/>
                              </a:rPr>
                            </m:ctrlPr>
                          </m:sSubPr>
                          <m:e>
                            <m:r>
                              <a:rPr lang="en-US" b="1" i="1" smtClean="0">
                                <a:latin typeface="Cambria Math"/>
                              </a:rPr>
                              <m:t>𝒙</m:t>
                            </m:r>
                          </m:e>
                          <m:sub>
                            <m:r>
                              <a:rPr lang="en-US" b="1" i="1" smtClean="0">
                                <a:latin typeface="Cambria Math"/>
                              </a:rPr>
                              <m:t>𝑨</m:t>
                            </m:r>
                          </m:sub>
                        </m:sSub>
                        <m:r>
                          <a:rPr lang="en-US" b="1" i="1" smtClean="0">
                            <a:latin typeface="Cambria Math"/>
                          </a:rPr>
                          <m:t>,</m:t>
                        </m:r>
                        <m:sSub>
                          <m:sSubPr>
                            <m:ctrlPr>
                              <a:rPr lang="en-US" b="1" i="1" smtClean="0">
                                <a:latin typeface="Cambria Math"/>
                              </a:rPr>
                            </m:ctrlPr>
                          </m:sSubPr>
                          <m:e>
                            <m:r>
                              <a:rPr lang="en-US" b="1" i="1" smtClean="0">
                                <a:latin typeface="Cambria Math"/>
                              </a:rPr>
                              <m:t>𝒙</m:t>
                            </m:r>
                          </m:e>
                          <m:sub>
                            <m:sSub>
                              <m:sSubPr>
                                <m:ctrlPr>
                                  <a:rPr lang="en-US" b="1" i="1" smtClean="0">
                                    <a:latin typeface="Cambria Math"/>
                                  </a:rPr>
                                </m:ctrlPr>
                              </m:sSubPr>
                              <m:e>
                                <m:r>
                                  <a:rPr lang="en-US" b="1" i="1" smtClean="0">
                                    <a:latin typeface="Cambria Math"/>
                                  </a:rPr>
                                  <m:t>𝑫</m:t>
                                </m:r>
                              </m:e>
                              <m:sub>
                                <m:r>
                                  <a:rPr lang="en-US" b="1" i="1" smtClean="0">
                                    <a:latin typeface="Cambria Math"/>
                                  </a:rPr>
                                  <m:t>𝟏</m:t>
                                </m:r>
                              </m:sub>
                            </m:sSub>
                          </m:sub>
                        </m:sSub>
                      </m:e>
                    </m:d>
                  </m:oMath>
                </a14:m>
                <a:r>
                  <a:rPr lang="en-US" dirty="0" smtClean="0"/>
                  <a:t> or </a:t>
                </a:r>
                <a14:m>
                  <m:oMath xmlns:m="http://schemas.openxmlformats.org/officeDocument/2006/math">
                    <m:sSub>
                      <m:sSubPr>
                        <m:ctrlPr>
                          <a:rPr lang="en-US" i="1">
                            <a:latin typeface="Cambria Math"/>
                          </a:rPr>
                        </m:ctrlPr>
                      </m:sSubPr>
                      <m:e>
                        <m:r>
                          <a:rPr lang="en-US">
                            <a:latin typeface="Cambria Math"/>
                          </a:rPr>
                          <m:t>𝚽</m:t>
                        </m:r>
                      </m:e>
                      <m:sub>
                        <m:r>
                          <a:rPr lang="en-US">
                            <a:latin typeface="Cambria Math"/>
                          </a:rPr>
                          <m:t>𝟒</m:t>
                        </m:r>
                      </m:sub>
                    </m:sSub>
                    <m:d>
                      <m:dPr>
                        <m:ctrlPr>
                          <a:rPr lang="en-US" i="1">
                            <a:latin typeface="Cambria Math"/>
                          </a:rPr>
                        </m:ctrlPr>
                      </m:dPr>
                      <m:e>
                        <m:sSub>
                          <m:sSubPr>
                            <m:ctrlPr>
                              <a:rPr lang="en-US" i="1">
                                <a:latin typeface="Cambria Math"/>
                              </a:rPr>
                            </m:ctrlPr>
                          </m:sSubPr>
                          <m:e>
                            <m:r>
                              <a:rPr lang="en-US" i="1">
                                <a:latin typeface="Cambria Math"/>
                              </a:rPr>
                              <m:t>𝒙</m:t>
                            </m:r>
                          </m:e>
                          <m:sub>
                            <m:r>
                              <a:rPr lang="en-US" i="1">
                                <a:latin typeface="Cambria Math"/>
                              </a:rPr>
                              <m:t>𝑨</m:t>
                            </m:r>
                          </m:sub>
                        </m:sSub>
                        <m:r>
                          <a:rPr lang="en-US" i="1">
                            <a:latin typeface="Cambria Math"/>
                          </a:rPr>
                          <m:t>,</m:t>
                        </m:r>
                        <m:sSub>
                          <m:sSubPr>
                            <m:ctrlPr>
                              <a:rPr lang="en-US" i="1">
                                <a:latin typeface="Cambria Math"/>
                              </a:rPr>
                            </m:ctrlPr>
                          </m:sSubPr>
                          <m:e>
                            <m:r>
                              <a:rPr lang="en-US" i="1">
                                <a:latin typeface="Cambria Math"/>
                              </a:rPr>
                              <m:t>𝒙</m:t>
                            </m:r>
                          </m:e>
                          <m:sub>
                            <m:sSub>
                              <m:sSubPr>
                                <m:ctrlPr>
                                  <a:rPr lang="en-US" i="1">
                                    <a:latin typeface="Cambria Math"/>
                                  </a:rPr>
                                </m:ctrlPr>
                              </m:sSubPr>
                              <m:e>
                                <m:r>
                                  <a:rPr lang="en-US" i="1">
                                    <a:latin typeface="Cambria Math"/>
                                  </a:rPr>
                                  <m:t>𝑫</m:t>
                                </m:r>
                              </m:e>
                              <m:sub>
                                <m:r>
                                  <a:rPr lang="en-US" i="1">
                                    <a:latin typeface="Cambria Math"/>
                                  </a:rPr>
                                  <m:t>𝟏</m:t>
                                </m:r>
                              </m:sub>
                            </m:sSub>
                          </m:sub>
                        </m:sSub>
                      </m:e>
                    </m:d>
                  </m:oMath>
                </a14:m>
                <a:r>
                  <a:rPr lang="en-US" dirty="0" smtClean="0"/>
                  <a:t> to become positive</a:t>
                </a:r>
              </a:p>
              <a:p>
                <a:endParaRPr lang="en-US" dirty="0" smtClean="0"/>
              </a:p>
              <a:p>
                <a:r>
                  <a:rPr lang="en-US" dirty="0" smtClean="0"/>
                  <a:t>Choose </a:t>
                </a:r>
                <a14:m>
                  <m:oMath xmlns:m="http://schemas.openxmlformats.org/officeDocument/2006/math">
                    <m:r>
                      <a:rPr lang="en-US" b="1" i="1" smtClean="0">
                        <a:latin typeface="Cambria Math"/>
                      </a:rPr>
                      <m:t>𝒂</m:t>
                    </m:r>
                    <m:d>
                      <m:dPr>
                        <m:ctrlPr>
                          <a:rPr lang="en-US" b="1" i="1" smtClean="0">
                            <a:latin typeface="Cambria Math"/>
                          </a:rPr>
                        </m:ctrlPr>
                      </m:dPr>
                      <m:e>
                        <m:r>
                          <a:rPr lang="en-US" b="1" i="1" smtClean="0">
                            <a:latin typeface="Cambria Math"/>
                          </a:rPr>
                          <m:t>⋅</m:t>
                        </m:r>
                      </m:e>
                    </m:d>
                  </m:oMath>
                </a14:m>
                <a:r>
                  <a:rPr lang="en-US" dirty="0" smtClean="0"/>
                  <a:t> to maximize </a:t>
                </a:r>
                <a14:m>
                  <m:oMath xmlns:m="http://schemas.openxmlformats.org/officeDocument/2006/math">
                    <m:r>
                      <a:rPr lang="en-US" b="1" i="1" smtClean="0">
                        <a:latin typeface="Cambria Math"/>
                      </a:rPr>
                      <m:t>𝑻</m:t>
                    </m:r>
                  </m:oMath>
                </a14:m>
                <a:r>
                  <a:rPr lang="en-US" dirty="0" smtClean="0"/>
                  <a:t> subject to</a:t>
                </a: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1" i="1" smtClean="0">
                              <a:latin typeface="Cambria Math"/>
                            </a:rPr>
                          </m:ctrlPr>
                        </m:sSubPr>
                        <m:e>
                          <m:r>
                            <a:rPr lang="en-US" b="1" i="0" smtClean="0">
                              <a:latin typeface="Cambria Math"/>
                            </a:rPr>
                            <m:t>𝚽</m:t>
                          </m:r>
                        </m:e>
                        <m:sub>
                          <m:r>
                            <a:rPr lang="en-US" b="1" i="0" smtClean="0">
                              <a:latin typeface="Cambria Math"/>
                            </a:rPr>
                            <m:t>𝟒</m:t>
                          </m:r>
                        </m:sub>
                      </m:sSub>
                      <m:d>
                        <m:dPr>
                          <m:ctrlPr>
                            <a:rPr lang="en-US" b="1" i="1" smtClean="0">
                              <a:latin typeface="Cambria Math"/>
                            </a:rPr>
                          </m:ctrlPr>
                        </m:dPr>
                        <m:e>
                          <m:sSubSup>
                            <m:sSubSupPr>
                              <m:ctrlPr>
                                <a:rPr lang="en-US" b="1" i="1" smtClean="0">
                                  <a:latin typeface="Cambria Math"/>
                                </a:rPr>
                              </m:ctrlPr>
                            </m:sSubSupPr>
                            <m:e>
                              <m:r>
                                <a:rPr lang="en-US" b="1" i="1" smtClean="0">
                                  <a:latin typeface="Cambria Math"/>
                                </a:rPr>
                                <m:t>𝒙</m:t>
                              </m:r>
                            </m:e>
                            <m:sub>
                              <m:r>
                                <a:rPr lang="en-US" b="1" i="1" smtClean="0">
                                  <a:latin typeface="Cambria Math"/>
                                </a:rPr>
                                <m:t>𝑨</m:t>
                              </m:r>
                            </m:sub>
                            <m:sup>
                              <m:r>
                                <a:rPr lang="en-US" b="1" i="1" smtClean="0">
                                  <a:latin typeface="Cambria Math"/>
                                </a:rPr>
                                <m:t>𝟎</m:t>
                              </m:r>
                            </m:sup>
                          </m:sSubSup>
                          <m:r>
                            <a:rPr lang="en-US" b="1" i="1" smtClean="0">
                              <a:latin typeface="Cambria Math"/>
                            </a:rPr>
                            <m:t>,</m:t>
                          </m:r>
                          <m:sSubSup>
                            <m:sSubSupPr>
                              <m:ctrlPr>
                                <a:rPr lang="en-US" b="1" i="1" smtClean="0">
                                  <a:latin typeface="Cambria Math"/>
                                </a:rPr>
                              </m:ctrlPr>
                            </m:sSubSupPr>
                            <m:e>
                              <m:r>
                                <a:rPr lang="en-US" b="1" i="1" smtClean="0">
                                  <a:latin typeface="Cambria Math"/>
                                </a:rPr>
                                <m:t>𝒙</m:t>
                              </m:r>
                            </m:e>
                            <m:sub>
                              <m:sSub>
                                <m:sSubPr>
                                  <m:ctrlPr>
                                    <a:rPr lang="en-US" b="1" i="1" smtClean="0">
                                      <a:latin typeface="Cambria Math"/>
                                    </a:rPr>
                                  </m:ctrlPr>
                                </m:sSubPr>
                                <m:e>
                                  <m:r>
                                    <a:rPr lang="en-US" b="1" i="1" smtClean="0">
                                      <a:latin typeface="Cambria Math"/>
                                    </a:rPr>
                                    <m:t>𝑫</m:t>
                                  </m:r>
                                </m:e>
                                <m:sub>
                                  <m:r>
                                    <a:rPr lang="en-US" b="1" i="1" smtClean="0">
                                      <a:latin typeface="Cambria Math"/>
                                    </a:rPr>
                                    <m:t>𝟏</m:t>
                                  </m:r>
                                </m:sub>
                              </m:sSub>
                            </m:sub>
                            <m:sup>
                              <m:r>
                                <a:rPr lang="en-US" b="1" i="1" smtClean="0">
                                  <a:latin typeface="Cambria Math"/>
                                </a:rPr>
                                <m:t>𝟎</m:t>
                              </m:r>
                            </m:sup>
                          </m:sSubSup>
                        </m:e>
                      </m:d>
                      <m:r>
                        <a:rPr lang="en-US" b="1" i="1" smtClean="0">
                          <a:latin typeface="Cambria Math"/>
                        </a:rPr>
                        <m:t>−</m:t>
                      </m:r>
                      <m:nary>
                        <m:naryPr>
                          <m:ctrlPr>
                            <a:rPr lang="en-US" b="1" i="1" smtClean="0">
                              <a:solidFill>
                                <a:srgbClr val="FF0000"/>
                              </a:solidFill>
                              <a:latin typeface="Cambria Math"/>
                            </a:rPr>
                          </m:ctrlPr>
                        </m:naryPr>
                        <m:sub>
                          <m:r>
                            <m:rPr>
                              <m:brk m:alnAt="23"/>
                            </m:rPr>
                            <a:rPr lang="en-US" b="1" i="1" smtClean="0">
                              <a:solidFill>
                                <a:srgbClr val="FF0000"/>
                              </a:solidFill>
                              <a:latin typeface="Cambria Math"/>
                            </a:rPr>
                            <m:t>𝟎</m:t>
                          </m:r>
                        </m:sub>
                        <m:sup>
                          <m:r>
                            <a:rPr lang="en-US" b="1" i="1" smtClean="0">
                              <a:solidFill>
                                <a:srgbClr val="FF0000"/>
                              </a:solidFill>
                              <a:latin typeface="Cambria Math"/>
                            </a:rPr>
                            <m:t>𝑻</m:t>
                          </m:r>
                        </m:sup>
                        <m:e>
                          <m:r>
                            <a:rPr lang="en-US">
                              <a:solidFill>
                                <a:srgbClr val="FF0000"/>
                              </a:solidFill>
                              <a:latin typeface="Cambria Math"/>
                            </a:rPr>
                            <m:t>𝛁</m:t>
                          </m:r>
                          <m:sSub>
                            <m:sSubPr>
                              <m:ctrlPr>
                                <a:rPr lang="en-US" b="1" i="1" smtClean="0">
                                  <a:solidFill>
                                    <a:srgbClr val="FF0000"/>
                                  </a:solidFill>
                                  <a:latin typeface="Cambria Math"/>
                                </a:rPr>
                              </m:ctrlPr>
                            </m:sSubPr>
                            <m:e>
                              <m:r>
                                <a:rPr lang="en-US">
                                  <a:solidFill>
                                    <a:srgbClr val="FF0000"/>
                                  </a:solidFill>
                                  <a:latin typeface="Cambria Math"/>
                                </a:rPr>
                                <m:t>𝚽</m:t>
                              </m:r>
                            </m:e>
                            <m:sub>
                              <m:r>
                                <a:rPr lang="en-US" b="1" i="1" smtClean="0">
                                  <a:solidFill>
                                    <a:srgbClr val="FF0000"/>
                                  </a:solidFill>
                                  <a:latin typeface="Cambria Math"/>
                                </a:rPr>
                                <m:t>𝑨</m:t>
                              </m:r>
                            </m:sub>
                          </m:sSub>
                          <m:d>
                            <m:dPr>
                              <m:ctrlPr>
                                <a:rPr lang="en-US" b="1" i="1" dirty="0" smtClean="0">
                                  <a:solidFill>
                                    <a:srgbClr val="FF0000"/>
                                  </a:solidFill>
                                  <a:latin typeface="Cambria Math"/>
                                </a:rPr>
                              </m:ctrlPr>
                            </m:dPr>
                            <m:e>
                              <m:sSub>
                                <m:sSubPr>
                                  <m:ctrlPr>
                                    <a:rPr lang="en-US" b="1" i="1" dirty="0" smtClean="0">
                                      <a:solidFill>
                                        <a:srgbClr val="FF0000"/>
                                      </a:solidFill>
                                      <a:latin typeface="Cambria Math"/>
                                    </a:rPr>
                                  </m:ctrlPr>
                                </m:sSubPr>
                                <m:e>
                                  <m:r>
                                    <a:rPr lang="en-US" b="1" i="1" dirty="0" smtClean="0">
                                      <a:solidFill>
                                        <a:srgbClr val="FF0000"/>
                                      </a:solidFill>
                                      <a:latin typeface="Cambria Math"/>
                                    </a:rPr>
                                    <m:t>𝒙</m:t>
                                  </m:r>
                                </m:e>
                                <m:sub>
                                  <m:r>
                                    <a:rPr lang="en-US" b="1" i="1" dirty="0" smtClean="0">
                                      <a:solidFill>
                                        <a:srgbClr val="FF0000"/>
                                      </a:solidFill>
                                      <a:latin typeface="Cambria Math"/>
                                    </a:rPr>
                                    <m:t>𝑨</m:t>
                                  </m:r>
                                </m:sub>
                              </m:sSub>
                              <m:r>
                                <a:rPr lang="en-US" b="1" i="1" dirty="0" smtClean="0">
                                  <a:solidFill>
                                    <a:srgbClr val="FF0000"/>
                                  </a:solidFill>
                                  <a:latin typeface="Cambria Math"/>
                                </a:rPr>
                                <m:t>,</m:t>
                              </m:r>
                              <m:sSub>
                                <m:sSubPr>
                                  <m:ctrlPr>
                                    <a:rPr lang="en-US" b="1" i="1" dirty="0" smtClean="0">
                                      <a:solidFill>
                                        <a:srgbClr val="FF0000"/>
                                      </a:solidFill>
                                      <a:latin typeface="Cambria Math"/>
                                    </a:rPr>
                                  </m:ctrlPr>
                                </m:sSubPr>
                                <m:e>
                                  <m:r>
                                    <a:rPr lang="en-US" b="1" i="1" dirty="0" smtClean="0">
                                      <a:solidFill>
                                        <a:srgbClr val="FF0000"/>
                                      </a:solidFill>
                                      <a:latin typeface="Cambria Math"/>
                                    </a:rPr>
                                    <m:t>𝒙</m:t>
                                  </m:r>
                                </m:e>
                                <m:sub>
                                  <m:sSub>
                                    <m:sSubPr>
                                      <m:ctrlPr>
                                        <a:rPr lang="en-US" b="1" i="1" dirty="0" smtClean="0">
                                          <a:solidFill>
                                            <a:srgbClr val="FF0000"/>
                                          </a:solidFill>
                                          <a:latin typeface="Cambria Math"/>
                                        </a:rPr>
                                      </m:ctrlPr>
                                    </m:sSubPr>
                                    <m:e>
                                      <m:r>
                                        <a:rPr lang="en-US" b="1" i="1" dirty="0" smtClean="0">
                                          <a:solidFill>
                                            <a:srgbClr val="FF0000"/>
                                          </a:solidFill>
                                          <a:latin typeface="Cambria Math"/>
                                        </a:rPr>
                                        <m:t>𝑫</m:t>
                                      </m:r>
                                    </m:e>
                                    <m:sub>
                                      <m:r>
                                        <a:rPr lang="en-US" b="1" i="1" dirty="0" smtClean="0">
                                          <a:solidFill>
                                            <a:srgbClr val="FF0000"/>
                                          </a:solidFill>
                                          <a:latin typeface="Cambria Math"/>
                                        </a:rPr>
                                        <m:t>𝟏</m:t>
                                      </m:r>
                                    </m:sub>
                                  </m:sSub>
                                </m:sub>
                              </m:sSub>
                            </m:e>
                          </m:d>
                          <m:r>
                            <a:rPr lang="en-US" b="1" i="1" dirty="0" smtClean="0">
                              <a:solidFill>
                                <a:srgbClr val="FF0000"/>
                              </a:solidFill>
                              <a:latin typeface="Cambria Math"/>
                            </a:rPr>
                            <m:t>⋅</m:t>
                          </m:r>
                          <m:r>
                            <a:rPr lang="en-US" b="1" i="1" dirty="0" smtClean="0">
                              <a:solidFill>
                                <a:srgbClr val="FF0000"/>
                              </a:solidFill>
                              <a:latin typeface="Cambria Math"/>
                            </a:rPr>
                            <m:t>𝒂</m:t>
                          </m:r>
                          <m:d>
                            <m:dPr>
                              <m:ctrlPr>
                                <a:rPr lang="en-US" b="1" i="1" dirty="0" smtClean="0">
                                  <a:solidFill>
                                    <a:srgbClr val="FF0000"/>
                                  </a:solidFill>
                                  <a:latin typeface="Cambria Math"/>
                                </a:rPr>
                              </m:ctrlPr>
                            </m:dPr>
                            <m:e>
                              <m:r>
                                <a:rPr lang="en-US" b="1" i="1" dirty="0" smtClean="0">
                                  <a:solidFill>
                                    <a:srgbClr val="FF0000"/>
                                  </a:solidFill>
                                  <a:latin typeface="Cambria Math"/>
                                </a:rPr>
                                <m:t>𝒕</m:t>
                              </m:r>
                            </m:e>
                          </m:d>
                          <m:r>
                            <a:rPr lang="en-US" b="1" i="1" dirty="0" smtClean="0">
                              <a:solidFill>
                                <a:srgbClr val="FF0000"/>
                              </a:solidFill>
                              <a:latin typeface="Cambria Math"/>
                            </a:rPr>
                            <m:t>𝒅𝒕</m:t>
                          </m:r>
                        </m:e>
                      </m:nary>
                      <m:r>
                        <a:rPr lang="en-US" b="1" i="1" smtClean="0">
                          <a:solidFill>
                            <a:srgbClr val="0070C0"/>
                          </a:solidFill>
                          <a:latin typeface="Cambria Math"/>
                        </a:rPr>
                        <m:t>+</m:t>
                      </m:r>
                      <m:r>
                        <a:rPr lang="en-US" b="1" i="1" smtClean="0">
                          <a:solidFill>
                            <a:srgbClr val="0070C0"/>
                          </a:solidFill>
                          <a:latin typeface="Cambria Math"/>
                        </a:rPr>
                        <m:t>𝑻</m:t>
                      </m:r>
                      <m:r>
                        <a:rPr lang="en-US" b="1" i="1" smtClean="0">
                          <a:latin typeface="Cambria Math"/>
                        </a:rPr>
                        <m:t>=</m:t>
                      </m:r>
                      <m:r>
                        <a:rPr lang="en-US" b="1" i="1" smtClean="0">
                          <a:latin typeface="Cambria Math"/>
                        </a:rPr>
                        <m:t>𝟎</m:t>
                      </m:r>
                    </m:oMath>
                  </m:oMathPara>
                </a14:m>
                <a:endParaRPr lang="en-US" i="1" dirty="0" smtClean="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a:latin typeface="Cambria Math"/>
                            </a:rPr>
                            <m:t>𝚽</m:t>
                          </m:r>
                        </m:e>
                        <m:sub>
                          <m:r>
                            <a:rPr lang="en-US">
                              <a:latin typeface="Cambria Math"/>
                            </a:rPr>
                            <m:t>𝟒</m:t>
                          </m:r>
                        </m:sub>
                      </m:sSub>
                      <m:d>
                        <m:dPr>
                          <m:ctrlPr>
                            <a:rPr lang="en-US" i="1">
                              <a:latin typeface="Cambria Math"/>
                            </a:rPr>
                          </m:ctrlPr>
                        </m:dPr>
                        <m:e>
                          <m:sSubSup>
                            <m:sSubSupPr>
                              <m:ctrlPr>
                                <a:rPr lang="en-US" i="1">
                                  <a:latin typeface="Cambria Math"/>
                                </a:rPr>
                              </m:ctrlPr>
                            </m:sSubSupPr>
                            <m:e>
                              <m:r>
                                <a:rPr lang="en-US" i="1">
                                  <a:latin typeface="Cambria Math"/>
                                </a:rPr>
                                <m:t>𝒙</m:t>
                              </m:r>
                            </m:e>
                            <m:sub>
                              <m:r>
                                <a:rPr lang="en-US" i="1">
                                  <a:latin typeface="Cambria Math"/>
                                </a:rPr>
                                <m:t>𝑨</m:t>
                              </m:r>
                            </m:sub>
                            <m:sup>
                              <m:r>
                                <a:rPr lang="en-US" i="1">
                                  <a:latin typeface="Cambria Math"/>
                                </a:rPr>
                                <m:t>𝟎</m:t>
                              </m:r>
                            </m:sup>
                          </m:sSubSup>
                          <m:r>
                            <a:rPr lang="en-US" i="1">
                              <a:latin typeface="Cambria Math"/>
                            </a:rPr>
                            <m:t>,</m:t>
                          </m:r>
                          <m:sSubSup>
                            <m:sSubSupPr>
                              <m:ctrlPr>
                                <a:rPr lang="en-US" i="1">
                                  <a:latin typeface="Cambria Math"/>
                                </a:rPr>
                              </m:ctrlPr>
                            </m:sSubSupPr>
                            <m:e>
                              <m:r>
                                <a:rPr lang="en-US" i="1">
                                  <a:latin typeface="Cambria Math"/>
                                </a:rPr>
                                <m:t>𝒙</m:t>
                              </m:r>
                            </m:e>
                            <m:sub>
                              <m:sSub>
                                <m:sSubPr>
                                  <m:ctrlPr>
                                    <a:rPr lang="en-US" i="1">
                                      <a:latin typeface="Cambria Math"/>
                                    </a:rPr>
                                  </m:ctrlPr>
                                </m:sSubPr>
                                <m:e>
                                  <m:r>
                                    <a:rPr lang="en-US" i="1">
                                      <a:latin typeface="Cambria Math"/>
                                    </a:rPr>
                                    <m:t>𝑫</m:t>
                                  </m:r>
                                </m:e>
                                <m:sub>
                                  <m:r>
                                    <a:rPr lang="en-US" b="1" i="1" smtClean="0">
                                      <a:latin typeface="Cambria Math"/>
                                    </a:rPr>
                                    <m:t>𝟐</m:t>
                                  </m:r>
                                </m:sub>
                              </m:sSub>
                            </m:sub>
                            <m:sup>
                              <m:r>
                                <a:rPr lang="en-US" i="1">
                                  <a:latin typeface="Cambria Math"/>
                                </a:rPr>
                                <m:t>𝟎</m:t>
                              </m:r>
                            </m:sup>
                          </m:sSubSup>
                        </m:e>
                      </m:d>
                      <m:r>
                        <a:rPr lang="en-US" b="1" i="1" smtClean="0">
                          <a:latin typeface="Cambria Math"/>
                        </a:rPr>
                        <m:t>−</m:t>
                      </m:r>
                      <m:nary>
                        <m:naryPr>
                          <m:ctrlPr>
                            <a:rPr lang="en-US" i="1" smtClean="0">
                              <a:solidFill>
                                <a:srgbClr val="FF0000"/>
                              </a:solidFill>
                              <a:latin typeface="Cambria Math"/>
                            </a:rPr>
                          </m:ctrlPr>
                        </m:naryPr>
                        <m:sub>
                          <m:r>
                            <m:rPr>
                              <m:brk m:alnAt="23"/>
                            </m:rPr>
                            <a:rPr lang="en-US" i="1">
                              <a:solidFill>
                                <a:srgbClr val="FF0000"/>
                              </a:solidFill>
                              <a:latin typeface="Cambria Math"/>
                            </a:rPr>
                            <m:t>𝟎</m:t>
                          </m:r>
                        </m:sub>
                        <m:sup>
                          <m:r>
                            <a:rPr lang="en-US" i="1">
                              <a:solidFill>
                                <a:srgbClr val="FF0000"/>
                              </a:solidFill>
                              <a:latin typeface="Cambria Math"/>
                            </a:rPr>
                            <m:t>𝑻</m:t>
                          </m:r>
                        </m:sup>
                        <m:e>
                          <m:r>
                            <a:rPr lang="en-US">
                              <a:solidFill>
                                <a:srgbClr val="FF0000"/>
                              </a:solidFill>
                              <a:latin typeface="Cambria Math"/>
                            </a:rPr>
                            <m:t>𝛁</m:t>
                          </m:r>
                          <m:sSub>
                            <m:sSubPr>
                              <m:ctrlPr>
                                <a:rPr lang="en-US" i="1">
                                  <a:solidFill>
                                    <a:srgbClr val="FF0000"/>
                                  </a:solidFill>
                                  <a:latin typeface="Cambria Math"/>
                                </a:rPr>
                              </m:ctrlPr>
                            </m:sSubPr>
                            <m:e>
                              <m:r>
                                <a:rPr lang="en-US">
                                  <a:solidFill>
                                    <a:srgbClr val="FF0000"/>
                                  </a:solidFill>
                                  <a:latin typeface="Cambria Math"/>
                                </a:rPr>
                                <m:t>𝚽</m:t>
                              </m:r>
                            </m:e>
                            <m:sub>
                              <m:r>
                                <a:rPr lang="en-US" i="1">
                                  <a:solidFill>
                                    <a:srgbClr val="FF0000"/>
                                  </a:solidFill>
                                  <a:latin typeface="Cambria Math"/>
                                </a:rPr>
                                <m:t>𝑨</m:t>
                              </m:r>
                            </m:sub>
                          </m:sSub>
                          <m:d>
                            <m:dPr>
                              <m:ctrlPr>
                                <a:rPr lang="en-US" i="1" dirty="0">
                                  <a:solidFill>
                                    <a:srgbClr val="FF0000"/>
                                  </a:solidFill>
                                  <a:latin typeface="Cambria Math"/>
                                </a:rPr>
                              </m:ctrlPr>
                            </m:dPr>
                            <m:e>
                              <m:sSub>
                                <m:sSubPr>
                                  <m:ctrlPr>
                                    <a:rPr lang="en-US" i="1" dirty="0">
                                      <a:solidFill>
                                        <a:srgbClr val="FF0000"/>
                                      </a:solidFill>
                                      <a:latin typeface="Cambria Math"/>
                                    </a:rPr>
                                  </m:ctrlPr>
                                </m:sSubPr>
                                <m:e>
                                  <m:r>
                                    <a:rPr lang="en-US" i="1" dirty="0">
                                      <a:solidFill>
                                        <a:srgbClr val="FF0000"/>
                                      </a:solidFill>
                                      <a:latin typeface="Cambria Math"/>
                                    </a:rPr>
                                    <m:t>𝒙</m:t>
                                  </m:r>
                                </m:e>
                                <m:sub>
                                  <m:r>
                                    <a:rPr lang="en-US" i="1" dirty="0">
                                      <a:solidFill>
                                        <a:srgbClr val="FF0000"/>
                                      </a:solidFill>
                                      <a:latin typeface="Cambria Math"/>
                                    </a:rPr>
                                    <m:t>𝑨</m:t>
                                  </m:r>
                                </m:sub>
                              </m:sSub>
                              <m:r>
                                <a:rPr lang="en-US" i="1" dirty="0">
                                  <a:solidFill>
                                    <a:srgbClr val="FF0000"/>
                                  </a:solidFill>
                                  <a:latin typeface="Cambria Math"/>
                                </a:rPr>
                                <m:t>,</m:t>
                              </m:r>
                              <m:sSub>
                                <m:sSubPr>
                                  <m:ctrlPr>
                                    <a:rPr lang="en-US" i="1" dirty="0">
                                      <a:solidFill>
                                        <a:srgbClr val="FF0000"/>
                                      </a:solidFill>
                                      <a:latin typeface="Cambria Math"/>
                                    </a:rPr>
                                  </m:ctrlPr>
                                </m:sSubPr>
                                <m:e>
                                  <m:r>
                                    <a:rPr lang="en-US" i="1" dirty="0">
                                      <a:solidFill>
                                        <a:srgbClr val="FF0000"/>
                                      </a:solidFill>
                                      <a:latin typeface="Cambria Math"/>
                                    </a:rPr>
                                    <m:t>𝒙</m:t>
                                  </m:r>
                                </m:e>
                                <m:sub>
                                  <m:sSub>
                                    <m:sSubPr>
                                      <m:ctrlPr>
                                        <a:rPr lang="en-US" i="1" dirty="0">
                                          <a:solidFill>
                                            <a:srgbClr val="FF0000"/>
                                          </a:solidFill>
                                          <a:latin typeface="Cambria Math"/>
                                        </a:rPr>
                                      </m:ctrlPr>
                                    </m:sSubPr>
                                    <m:e>
                                      <m:r>
                                        <a:rPr lang="en-US" i="1" dirty="0">
                                          <a:solidFill>
                                            <a:srgbClr val="FF0000"/>
                                          </a:solidFill>
                                          <a:latin typeface="Cambria Math"/>
                                        </a:rPr>
                                        <m:t>𝑫</m:t>
                                      </m:r>
                                    </m:e>
                                    <m:sub>
                                      <m:r>
                                        <a:rPr lang="en-US" b="1" i="1" dirty="0" smtClean="0">
                                          <a:solidFill>
                                            <a:srgbClr val="FF0000"/>
                                          </a:solidFill>
                                          <a:latin typeface="Cambria Math"/>
                                        </a:rPr>
                                        <m:t>𝟐</m:t>
                                      </m:r>
                                    </m:sub>
                                  </m:sSub>
                                </m:sub>
                              </m:sSub>
                            </m:e>
                          </m:d>
                          <m:r>
                            <a:rPr lang="en-US" i="1" dirty="0">
                              <a:solidFill>
                                <a:srgbClr val="FF0000"/>
                              </a:solidFill>
                              <a:latin typeface="Cambria Math"/>
                            </a:rPr>
                            <m:t>⋅</m:t>
                          </m:r>
                          <m:r>
                            <a:rPr lang="en-US" i="1" dirty="0">
                              <a:solidFill>
                                <a:srgbClr val="FF0000"/>
                              </a:solidFill>
                              <a:latin typeface="Cambria Math"/>
                            </a:rPr>
                            <m:t>𝒂</m:t>
                          </m:r>
                          <m:d>
                            <m:dPr>
                              <m:ctrlPr>
                                <a:rPr lang="en-US" i="1" dirty="0">
                                  <a:solidFill>
                                    <a:srgbClr val="FF0000"/>
                                  </a:solidFill>
                                  <a:latin typeface="Cambria Math"/>
                                </a:rPr>
                              </m:ctrlPr>
                            </m:dPr>
                            <m:e>
                              <m:r>
                                <a:rPr lang="en-US" i="1" dirty="0">
                                  <a:solidFill>
                                    <a:srgbClr val="FF0000"/>
                                  </a:solidFill>
                                  <a:latin typeface="Cambria Math"/>
                                </a:rPr>
                                <m:t>𝒕</m:t>
                              </m:r>
                            </m:e>
                          </m:d>
                          <m:r>
                            <a:rPr lang="en-US" i="1" dirty="0">
                              <a:solidFill>
                                <a:srgbClr val="FF0000"/>
                              </a:solidFill>
                              <a:latin typeface="Cambria Math"/>
                            </a:rPr>
                            <m:t>𝒅𝒕</m:t>
                          </m:r>
                        </m:e>
                      </m:nary>
                      <m:r>
                        <a:rPr lang="en-US" b="1" i="1" smtClean="0">
                          <a:solidFill>
                            <a:srgbClr val="0070C0"/>
                          </a:solidFill>
                          <a:latin typeface="Cambria Math"/>
                        </a:rPr>
                        <m:t>+</m:t>
                      </m:r>
                      <m:r>
                        <a:rPr lang="en-US" i="1" smtClean="0">
                          <a:solidFill>
                            <a:srgbClr val="0070C0"/>
                          </a:solidFill>
                          <a:latin typeface="Cambria Math"/>
                        </a:rPr>
                        <m:t>𝑻</m:t>
                      </m:r>
                      <m:r>
                        <a:rPr lang="en-US" i="1">
                          <a:latin typeface="Cambria Math"/>
                        </a:rPr>
                        <m:t>=</m:t>
                      </m:r>
                      <m:r>
                        <a:rPr lang="en-US" i="1">
                          <a:latin typeface="Cambria Math"/>
                        </a:rPr>
                        <m:t>𝟎</m:t>
                      </m:r>
                    </m:oMath>
                  </m:oMathPara>
                </a14:m>
                <a:endParaRPr lang="en-US" i="1" dirty="0"/>
              </a:p>
              <a:p>
                <a:pPr marL="0" indent="0">
                  <a:buNone/>
                </a:pPr>
                <a:endParaRPr lang="en-US"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11D0641D-6455-4374-9517-F3B790035A30}" type="slidenum">
              <a:rPr lang="en-US" smtClean="0"/>
              <a:t>51</a:t>
            </a:fld>
            <a:endParaRPr lang="en-US"/>
          </a:p>
        </p:txBody>
      </p:sp>
    </p:spTree>
    <p:extLst>
      <p:ext uri="{BB962C8B-B14F-4D97-AF65-F5344CB8AC3E}">
        <p14:creationId xmlns:p14="http://schemas.microsoft.com/office/powerpoint/2010/main" val="36601138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0" y="193328"/>
                <a:ext cx="8194675" cy="564257"/>
              </a:xfrm>
            </p:spPr>
            <p:txBody>
              <a:bodyPr/>
              <a:lstStyle/>
              <a:p>
                <a:r>
                  <a:rPr lang="en-US" dirty="0" smtClean="0"/>
                  <a:t>The optimal attacker strategy given </a:t>
                </a:r>
                <a14:m>
                  <m:oMath xmlns:m="http://schemas.openxmlformats.org/officeDocument/2006/math">
                    <m:sSub>
                      <m:sSubPr>
                        <m:ctrlPr>
                          <a:rPr lang="en-US" b="1" i="1" smtClean="0">
                            <a:latin typeface="Cambria Math"/>
                          </a:rPr>
                        </m:ctrlPr>
                      </m:sSubPr>
                      <m:e>
                        <m:r>
                          <a:rPr lang="en-US" b="1" i="0" smtClean="0">
                            <a:latin typeface="Cambria Math"/>
                          </a:rPr>
                          <m:t>𝚽</m:t>
                        </m:r>
                      </m:e>
                      <m:sub>
                        <m:r>
                          <a:rPr lang="en-US" b="1" i="0" smtClean="0">
                            <a:latin typeface="Cambria Math"/>
                          </a:rPr>
                          <m:t>𝟒</m:t>
                        </m:r>
                      </m:sub>
                    </m:sSub>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0" y="193328"/>
                <a:ext cx="8194675" cy="564257"/>
              </a:xfrm>
              <a:blipFill rotWithShape="1">
                <a:blip r:embed="rId3"/>
                <a:stretch>
                  <a:fillRect b="-3369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smtClean="0"/>
                  <a:t>Maximize the time for </a:t>
                </a:r>
                <a14:m>
                  <m:oMath xmlns:m="http://schemas.openxmlformats.org/officeDocument/2006/math">
                    <m:sSub>
                      <m:sSubPr>
                        <m:ctrlPr>
                          <a:rPr lang="en-US" b="1" i="1" smtClean="0">
                            <a:latin typeface="Cambria Math"/>
                          </a:rPr>
                        </m:ctrlPr>
                      </m:sSubPr>
                      <m:e>
                        <m:r>
                          <a:rPr lang="en-US" b="1" i="0" smtClean="0">
                            <a:latin typeface="Cambria Math"/>
                          </a:rPr>
                          <m:t>𝚽</m:t>
                        </m:r>
                      </m:e>
                      <m:sub>
                        <m:r>
                          <a:rPr lang="en-US" b="1" i="0" smtClean="0">
                            <a:latin typeface="Cambria Math"/>
                          </a:rPr>
                          <m:t>𝟒</m:t>
                        </m:r>
                      </m:sub>
                    </m:sSub>
                    <m:d>
                      <m:dPr>
                        <m:ctrlPr>
                          <a:rPr lang="en-US" b="1" i="1" smtClean="0">
                            <a:latin typeface="Cambria Math"/>
                          </a:rPr>
                        </m:ctrlPr>
                      </m:dPr>
                      <m:e>
                        <m:sSub>
                          <m:sSubPr>
                            <m:ctrlPr>
                              <a:rPr lang="en-US" b="1" i="1" smtClean="0">
                                <a:latin typeface="Cambria Math"/>
                              </a:rPr>
                            </m:ctrlPr>
                          </m:sSubPr>
                          <m:e>
                            <m:r>
                              <a:rPr lang="en-US" b="1" i="1" smtClean="0">
                                <a:latin typeface="Cambria Math"/>
                              </a:rPr>
                              <m:t>𝒙</m:t>
                            </m:r>
                          </m:e>
                          <m:sub>
                            <m:r>
                              <a:rPr lang="en-US" b="1" i="1" smtClean="0">
                                <a:latin typeface="Cambria Math"/>
                              </a:rPr>
                              <m:t>𝑨</m:t>
                            </m:r>
                          </m:sub>
                        </m:sSub>
                        <m:r>
                          <a:rPr lang="en-US" b="1" i="1" smtClean="0">
                            <a:latin typeface="Cambria Math"/>
                          </a:rPr>
                          <m:t>,</m:t>
                        </m:r>
                        <m:sSub>
                          <m:sSubPr>
                            <m:ctrlPr>
                              <a:rPr lang="en-US" b="1" i="1" smtClean="0">
                                <a:latin typeface="Cambria Math"/>
                              </a:rPr>
                            </m:ctrlPr>
                          </m:sSubPr>
                          <m:e>
                            <m:r>
                              <a:rPr lang="en-US" b="1" i="1" smtClean="0">
                                <a:latin typeface="Cambria Math"/>
                              </a:rPr>
                              <m:t>𝒙</m:t>
                            </m:r>
                          </m:e>
                          <m:sub>
                            <m:sSub>
                              <m:sSubPr>
                                <m:ctrlPr>
                                  <a:rPr lang="en-US" b="1" i="1" smtClean="0">
                                    <a:latin typeface="Cambria Math"/>
                                  </a:rPr>
                                </m:ctrlPr>
                              </m:sSubPr>
                              <m:e>
                                <m:r>
                                  <a:rPr lang="en-US" b="1" i="1" smtClean="0">
                                    <a:latin typeface="Cambria Math"/>
                                  </a:rPr>
                                  <m:t>𝑫</m:t>
                                </m:r>
                              </m:e>
                              <m:sub>
                                <m:r>
                                  <a:rPr lang="en-US" b="1" i="1" smtClean="0">
                                    <a:latin typeface="Cambria Math"/>
                                  </a:rPr>
                                  <m:t>𝟏</m:t>
                                </m:r>
                              </m:sub>
                            </m:sSub>
                          </m:sub>
                        </m:sSub>
                      </m:e>
                    </m:d>
                  </m:oMath>
                </a14:m>
                <a:r>
                  <a:rPr lang="en-US" dirty="0" smtClean="0"/>
                  <a:t> or </a:t>
                </a:r>
                <a14:m>
                  <m:oMath xmlns:m="http://schemas.openxmlformats.org/officeDocument/2006/math">
                    <m:sSub>
                      <m:sSubPr>
                        <m:ctrlPr>
                          <a:rPr lang="en-US" i="1">
                            <a:latin typeface="Cambria Math"/>
                          </a:rPr>
                        </m:ctrlPr>
                      </m:sSubPr>
                      <m:e>
                        <m:r>
                          <a:rPr lang="en-US">
                            <a:latin typeface="Cambria Math"/>
                          </a:rPr>
                          <m:t>𝚽</m:t>
                        </m:r>
                      </m:e>
                      <m:sub>
                        <m:r>
                          <a:rPr lang="en-US">
                            <a:latin typeface="Cambria Math"/>
                          </a:rPr>
                          <m:t>𝟒</m:t>
                        </m:r>
                      </m:sub>
                    </m:sSub>
                    <m:d>
                      <m:dPr>
                        <m:ctrlPr>
                          <a:rPr lang="en-US" i="1">
                            <a:latin typeface="Cambria Math"/>
                          </a:rPr>
                        </m:ctrlPr>
                      </m:dPr>
                      <m:e>
                        <m:sSub>
                          <m:sSubPr>
                            <m:ctrlPr>
                              <a:rPr lang="en-US" i="1">
                                <a:latin typeface="Cambria Math"/>
                              </a:rPr>
                            </m:ctrlPr>
                          </m:sSubPr>
                          <m:e>
                            <m:r>
                              <a:rPr lang="en-US" i="1">
                                <a:latin typeface="Cambria Math"/>
                              </a:rPr>
                              <m:t>𝒙</m:t>
                            </m:r>
                          </m:e>
                          <m:sub>
                            <m:r>
                              <a:rPr lang="en-US" i="1">
                                <a:latin typeface="Cambria Math"/>
                              </a:rPr>
                              <m:t>𝑨</m:t>
                            </m:r>
                          </m:sub>
                        </m:sSub>
                        <m:r>
                          <a:rPr lang="en-US" i="1">
                            <a:latin typeface="Cambria Math"/>
                          </a:rPr>
                          <m:t>,</m:t>
                        </m:r>
                        <m:sSub>
                          <m:sSubPr>
                            <m:ctrlPr>
                              <a:rPr lang="en-US" i="1">
                                <a:latin typeface="Cambria Math"/>
                              </a:rPr>
                            </m:ctrlPr>
                          </m:sSubPr>
                          <m:e>
                            <m:r>
                              <a:rPr lang="en-US" i="1">
                                <a:latin typeface="Cambria Math"/>
                              </a:rPr>
                              <m:t>𝒙</m:t>
                            </m:r>
                          </m:e>
                          <m:sub>
                            <m:sSub>
                              <m:sSubPr>
                                <m:ctrlPr>
                                  <a:rPr lang="en-US" i="1">
                                    <a:latin typeface="Cambria Math"/>
                                  </a:rPr>
                                </m:ctrlPr>
                              </m:sSubPr>
                              <m:e>
                                <m:r>
                                  <a:rPr lang="en-US" i="1">
                                    <a:latin typeface="Cambria Math"/>
                                  </a:rPr>
                                  <m:t>𝑫</m:t>
                                </m:r>
                              </m:e>
                              <m:sub>
                                <m:r>
                                  <a:rPr lang="en-US" b="1" i="1" smtClean="0">
                                    <a:latin typeface="Cambria Math"/>
                                  </a:rPr>
                                  <m:t>𝟐</m:t>
                                </m:r>
                              </m:sub>
                            </m:sSub>
                          </m:sub>
                        </m:sSub>
                      </m:e>
                    </m:d>
                  </m:oMath>
                </a14:m>
                <a:r>
                  <a:rPr lang="en-US" dirty="0" smtClean="0"/>
                  <a:t> to become positive</a:t>
                </a:r>
              </a:p>
              <a:p>
                <a:endParaRPr lang="en-US" dirty="0" smtClean="0"/>
              </a:p>
              <a:p>
                <a:r>
                  <a:rPr lang="en-US" dirty="0" smtClean="0"/>
                  <a:t>Choose </a:t>
                </a:r>
                <a14:m>
                  <m:oMath xmlns:m="http://schemas.openxmlformats.org/officeDocument/2006/math">
                    <m:r>
                      <a:rPr lang="en-US" b="1" i="1" smtClean="0">
                        <a:latin typeface="Cambria Math"/>
                      </a:rPr>
                      <m:t>𝒂</m:t>
                    </m:r>
                    <m:d>
                      <m:dPr>
                        <m:ctrlPr>
                          <a:rPr lang="en-US" b="1" i="1" smtClean="0">
                            <a:latin typeface="Cambria Math"/>
                          </a:rPr>
                        </m:ctrlPr>
                      </m:dPr>
                      <m:e>
                        <m:r>
                          <a:rPr lang="en-US" b="1" i="1" smtClean="0">
                            <a:latin typeface="Cambria Math"/>
                          </a:rPr>
                          <m:t>⋅</m:t>
                        </m:r>
                      </m:e>
                    </m:d>
                  </m:oMath>
                </a14:m>
                <a:r>
                  <a:rPr lang="en-US" dirty="0" smtClean="0"/>
                  <a:t> to maximize </a:t>
                </a:r>
                <a14:m>
                  <m:oMath xmlns:m="http://schemas.openxmlformats.org/officeDocument/2006/math">
                    <m:r>
                      <a:rPr lang="en-US" b="1" i="1" smtClean="0">
                        <a:latin typeface="Cambria Math"/>
                      </a:rPr>
                      <m:t>𝑻</m:t>
                    </m:r>
                  </m:oMath>
                </a14:m>
                <a:r>
                  <a:rPr lang="en-US" dirty="0" smtClean="0"/>
                  <a:t> subject to</a:t>
                </a: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1" i="1" smtClean="0">
                              <a:latin typeface="Cambria Math"/>
                            </a:rPr>
                          </m:ctrlPr>
                        </m:sSubPr>
                        <m:e>
                          <m:r>
                            <a:rPr lang="en-US" b="1" i="0" smtClean="0">
                              <a:latin typeface="Cambria Math"/>
                            </a:rPr>
                            <m:t>𝚽</m:t>
                          </m:r>
                        </m:e>
                        <m:sub>
                          <m:r>
                            <a:rPr lang="en-US" b="1" i="0" smtClean="0">
                              <a:latin typeface="Cambria Math"/>
                            </a:rPr>
                            <m:t>𝟒</m:t>
                          </m:r>
                        </m:sub>
                      </m:sSub>
                      <m:d>
                        <m:dPr>
                          <m:ctrlPr>
                            <a:rPr lang="en-US" b="1" i="1" smtClean="0">
                              <a:latin typeface="Cambria Math"/>
                            </a:rPr>
                          </m:ctrlPr>
                        </m:dPr>
                        <m:e>
                          <m:sSubSup>
                            <m:sSubSupPr>
                              <m:ctrlPr>
                                <a:rPr lang="en-US" b="1" i="1" smtClean="0">
                                  <a:latin typeface="Cambria Math"/>
                                </a:rPr>
                              </m:ctrlPr>
                            </m:sSubSupPr>
                            <m:e>
                              <m:r>
                                <a:rPr lang="en-US" b="1" i="1" smtClean="0">
                                  <a:latin typeface="Cambria Math"/>
                                </a:rPr>
                                <m:t>𝒙</m:t>
                              </m:r>
                            </m:e>
                            <m:sub>
                              <m:r>
                                <a:rPr lang="en-US" b="1" i="1" smtClean="0">
                                  <a:latin typeface="Cambria Math"/>
                                </a:rPr>
                                <m:t>𝑨</m:t>
                              </m:r>
                            </m:sub>
                            <m:sup>
                              <m:r>
                                <a:rPr lang="en-US" b="1" i="1" smtClean="0">
                                  <a:latin typeface="Cambria Math"/>
                                </a:rPr>
                                <m:t>𝟎</m:t>
                              </m:r>
                            </m:sup>
                          </m:sSubSup>
                          <m:r>
                            <a:rPr lang="en-US" b="1" i="1" smtClean="0">
                              <a:latin typeface="Cambria Math"/>
                            </a:rPr>
                            <m:t>,</m:t>
                          </m:r>
                          <m:sSubSup>
                            <m:sSubSupPr>
                              <m:ctrlPr>
                                <a:rPr lang="en-US" b="1" i="1" smtClean="0">
                                  <a:latin typeface="Cambria Math"/>
                                </a:rPr>
                              </m:ctrlPr>
                            </m:sSubSupPr>
                            <m:e>
                              <m:r>
                                <a:rPr lang="en-US" b="1" i="1" smtClean="0">
                                  <a:latin typeface="Cambria Math"/>
                                </a:rPr>
                                <m:t>𝒙</m:t>
                              </m:r>
                            </m:e>
                            <m:sub>
                              <m:sSub>
                                <m:sSubPr>
                                  <m:ctrlPr>
                                    <a:rPr lang="en-US" b="1" i="1" smtClean="0">
                                      <a:latin typeface="Cambria Math"/>
                                    </a:rPr>
                                  </m:ctrlPr>
                                </m:sSubPr>
                                <m:e>
                                  <m:r>
                                    <a:rPr lang="en-US" b="1" i="1" smtClean="0">
                                      <a:latin typeface="Cambria Math"/>
                                    </a:rPr>
                                    <m:t>𝑫</m:t>
                                  </m:r>
                                </m:e>
                                <m:sub>
                                  <m:r>
                                    <a:rPr lang="en-US" b="1" i="1" smtClean="0">
                                      <a:latin typeface="Cambria Math"/>
                                    </a:rPr>
                                    <m:t>𝟏</m:t>
                                  </m:r>
                                </m:sub>
                              </m:sSub>
                            </m:sub>
                            <m:sup>
                              <m:r>
                                <a:rPr lang="en-US" b="1" i="1" smtClean="0">
                                  <a:latin typeface="Cambria Math"/>
                                </a:rPr>
                                <m:t>𝟎</m:t>
                              </m:r>
                            </m:sup>
                          </m:sSubSup>
                        </m:e>
                      </m:d>
                      <m:r>
                        <a:rPr lang="en-US" b="1" i="1" smtClean="0">
                          <a:latin typeface="Cambria Math"/>
                        </a:rPr>
                        <m:t>−</m:t>
                      </m:r>
                      <m:nary>
                        <m:naryPr>
                          <m:ctrlPr>
                            <a:rPr lang="en-US" b="1" i="1" smtClean="0">
                              <a:solidFill>
                                <a:srgbClr val="FF0000"/>
                              </a:solidFill>
                              <a:latin typeface="Cambria Math"/>
                            </a:rPr>
                          </m:ctrlPr>
                        </m:naryPr>
                        <m:sub>
                          <m:r>
                            <m:rPr>
                              <m:brk m:alnAt="23"/>
                            </m:rPr>
                            <a:rPr lang="en-US" b="1" i="1" smtClean="0">
                              <a:solidFill>
                                <a:srgbClr val="FF0000"/>
                              </a:solidFill>
                              <a:latin typeface="Cambria Math"/>
                            </a:rPr>
                            <m:t>𝟎</m:t>
                          </m:r>
                        </m:sub>
                        <m:sup>
                          <m:r>
                            <a:rPr lang="en-US" b="1" i="1" smtClean="0">
                              <a:solidFill>
                                <a:srgbClr val="FF0000"/>
                              </a:solidFill>
                              <a:latin typeface="Cambria Math"/>
                            </a:rPr>
                            <m:t>𝑻</m:t>
                          </m:r>
                        </m:sup>
                        <m:e>
                          <m:r>
                            <a:rPr lang="en-US">
                              <a:solidFill>
                                <a:srgbClr val="FF0000"/>
                              </a:solidFill>
                              <a:latin typeface="Cambria Math"/>
                            </a:rPr>
                            <m:t>𝛁</m:t>
                          </m:r>
                          <m:sSub>
                            <m:sSubPr>
                              <m:ctrlPr>
                                <a:rPr lang="en-US" b="1" i="1" smtClean="0">
                                  <a:solidFill>
                                    <a:srgbClr val="FF0000"/>
                                  </a:solidFill>
                                  <a:latin typeface="Cambria Math"/>
                                </a:rPr>
                              </m:ctrlPr>
                            </m:sSubPr>
                            <m:e>
                              <m:r>
                                <a:rPr lang="en-US">
                                  <a:solidFill>
                                    <a:srgbClr val="FF0000"/>
                                  </a:solidFill>
                                  <a:latin typeface="Cambria Math"/>
                                </a:rPr>
                                <m:t>𝚽</m:t>
                              </m:r>
                            </m:e>
                            <m:sub>
                              <m:r>
                                <a:rPr lang="en-US" b="1" i="1" smtClean="0">
                                  <a:solidFill>
                                    <a:srgbClr val="FF0000"/>
                                  </a:solidFill>
                                  <a:latin typeface="Cambria Math"/>
                                </a:rPr>
                                <m:t>𝑨</m:t>
                              </m:r>
                            </m:sub>
                          </m:sSub>
                          <m:d>
                            <m:dPr>
                              <m:ctrlPr>
                                <a:rPr lang="en-US" b="1" i="1" dirty="0" smtClean="0">
                                  <a:solidFill>
                                    <a:srgbClr val="FF0000"/>
                                  </a:solidFill>
                                  <a:latin typeface="Cambria Math"/>
                                </a:rPr>
                              </m:ctrlPr>
                            </m:dPr>
                            <m:e>
                              <m:sSub>
                                <m:sSubPr>
                                  <m:ctrlPr>
                                    <a:rPr lang="en-US" b="1" i="1" dirty="0" smtClean="0">
                                      <a:solidFill>
                                        <a:srgbClr val="FF0000"/>
                                      </a:solidFill>
                                      <a:latin typeface="Cambria Math"/>
                                    </a:rPr>
                                  </m:ctrlPr>
                                </m:sSubPr>
                                <m:e>
                                  <m:r>
                                    <a:rPr lang="en-US" b="1" i="1" dirty="0" smtClean="0">
                                      <a:solidFill>
                                        <a:srgbClr val="FF0000"/>
                                      </a:solidFill>
                                      <a:latin typeface="Cambria Math"/>
                                    </a:rPr>
                                    <m:t>𝒙</m:t>
                                  </m:r>
                                </m:e>
                                <m:sub>
                                  <m:r>
                                    <a:rPr lang="en-US" b="1" i="1" dirty="0" smtClean="0">
                                      <a:solidFill>
                                        <a:srgbClr val="FF0000"/>
                                      </a:solidFill>
                                      <a:latin typeface="Cambria Math"/>
                                    </a:rPr>
                                    <m:t>𝑨</m:t>
                                  </m:r>
                                </m:sub>
                              </m:sSub>
                              <m:r>
                                <a:rPr lang="en-US" b="1" i="1" dirty="0" smtClean="0">
                                  <a:solidFill>
                                    <a:srgbClr val="FF0000"/>
                                  </a:solidFill>
                                  <a:latin typeface="Cambria Math"/>
                                </a:rPr>
                                <m:t>,</m:t>
                              </m:r>
                              <m:sSub>
                                <m:sSubPr>
                                  <m:ctrlPr>
                                    <a:rPr lang="en-US" b="1" i="1" dirty="0" smtClean="0">
                                      <a:solidFill>
                                        <a:srgbClr val="FF0000"/>
                                      </a:solidFill>
                                      <a:latin typeface="Cambria Math"/>
                                    </a:rPr>
                                  </m:ctrlPr>
                                </m:sSubPr>
                                <m:e>
                                  <m:r>
                                    <a:rPr lang="en-US" b="1" i="1" dirty="0" smtClean="0">
                                      <a:solidFill>
                                        <a:srgbClr val="FF0000"/>
                                      </a:solidFill>
                                      <a:latin typeface="Cambria Math"/>
                                    </a:rPr>
                                    <m:t>𝒙</m:t>
                                  </m:r>
                                </m:e>
                                <m:sub>
                                  <m:sSub>
                                    <m:sSubPr>
                                      <m:ctrlPr>
                                        <a:rPr lang="en-US" b="1" i="1" dirty="0" smtClean="0">
                                          <a:solidFill>
                                            <a:srgbClr val="FF0000"/>
                                          </a:solidFill>
                                          <a:latin typeface="Cambria Math"/>
                                        </a:rPr>
                                      </m:ctrlPr>
                                    </m:sSubPr>
                                    <m:e>
                                      <m:r>
                                        <a:rPr lang="en-US" b="1" i="1" dirty="0" smtClean="0">
                                          <a:solidFill>
                                            <a:srgbClr val="FF0000"/>
                                          </a:solidFill>
                                          <a:latin typeface="Cambria Math"/>
                                        </a:rPr>
                                        <m:t>𝑫</m:t>
                                      </m:r>
                                    </m:e>
                                    <m:sub>
                                      <m:r>
                                        <a:rPr lang="en-US" b="1" i="1" dirty="0" smtClean="0">
                                          <a:solidFill>
                                            <a:srgbClr val="FF0000"/>
                                          </a:solidFill>
                                          <a:latin typeface="Cambria Math"/>
                                        </a:rPr>
                                        <m:t>𝟏</m:t>
                                      </m:r>
                                    </m:sub>
                                  </m:sSub>
                                </m:sub>
                              </m:sSub>
                            </m:e>
                          </m:d>
                          <m:r>
                            <a:rPr lang="en-US" b="1" i="1" dirty="0" smtClean="0">
                              <a:solidFill>
                                <a:srgbClr val="FF0000"/>
                              </a:solidFill>
                              <a:latin typeface="Cambria Math"/>
                            </a:rPr>
                            <m:t>⋅</m:t>
                          </m:r>
                          <m:r>
                            <a:rPr lang="en-US" b="1" i="1" dirty="0" smtClean="0">
                              <a:solidFill>
                                <a:srgbClr val="FF0000"/>
                              </a:solidFill>
                              <a:latin typeface="Cambria Math"/>
                            </a:rPr>
                            <m:t>𝒂</m:t>
                          </m:r>
                          <m:d>
                            <m:dPr>
                              <m:ctrlPr>
                                <a:rPr lang="en-US" b="1" i="1" dirty="0" smtClean="0">
                                  <a:solidFill>
                                    <a:srgbClr val="FF0000"/>
                                  </a:solidFill>
                                  <a:latin typeface="Cambria Math"/>
                                </a:rPr>
                              </m:ctrlPr>
                            </m:dPr>
                            <m:e>
                              <m:r>
                                <a:rPr lang="en-US" b="1" i="1" dirty="0" smtClean="0">
                                  <a:solidFill>
                                    <a:srgbClr val="FF0000"/>
                                  </a:solidFill>
                                  <a:latin typeface="Cambria Math"/>
                                </a:rPr>
                                <m:t>𝒕</m:t>
                              </m:r>
                            </m:e>
                          </m:d>
                          <m:r>
                            <a:rPr lang="en-US" b="1" i="1" dirty="0" smtClean="0">
                              <a:solidFill>
                                <a:srgbClr val="FF0000"/>
                              </a:solidFill>
                              <a:latin typeface="Cambria Math"/>
                            </a:rPr>
                            <m:t>𝒅𝒕</m:t>
                          </m:r>
                        </m:e>
                      </m:nary>
                      <m:r>
                        <a:rPr lang="en-US" b="1" i="1" dirty="0" smtClean="0">
                          <a:solidFill>
                            <a:srgbClr val="FF0000"/>
                          </a:solidFill>
                          <a:latin typeface="Cambria Math"/>
                        </a:rPr>
                        <m:t>+</m:t>
                      </m:r>
                      <m:r>
                        <a:rPr lang="en-US" b="1" i="1" smtClean="0">
                          <a:solidFill>
                            <a:srgbClr val="0070C0"/>
                          </a:solidFill>
                          <a:latin typeface="Cambria Math"/>
                        </a:rPr>
                        <m:t>𝑻</m:t>
                      </m:r>
                      <m:r>
                        <a:rPr lang="en-US" b="1" i="1" smtClean="0">
                          <a:latin typeface="Cambria Math"/>
                        </a:rPr>
                        <m:t>=</m:t>
                      </m:r>
                      <m:r>
                        <a:rPr lang="en-US" b="1" i="1" smtClean="0">
                          <a:latin typeface="Cambria Math"/>
                        </a:rPr>
                        <m:t>𝟎</m:t>
                      </m:r>
                    </m:oMath>
                  </m:oMathPara>
                </a14:m>
                <a:endParaRPr lang="en-US" i="1" dirty="0" smtClean="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a:latin typeface="Cambria Math"/>
                            </a:rPr>
                            <m:t>𝚽</m:t>
                          </m:r>
                        </m:e>
                        <m:sub>
                          <m:r>
                            <a:rPr lang="en-US">
                              <a:latin typeface="Cambria Math"/>
                            </a:rPr>
                            <m:t>𝟒</m:t>
                          </m:r>
                        </m:sub>
                      </m:sSub>
                      <m:d>
                        <m:dPr>
                          <m:ctrlPr>
                            <a:rPr lang="en-US" i="1">
                              <a:latin typeface="Cambria Math"/>
                            </a:rPr>
                          </m:ctrlPr>
                        </m:dPr>
                        <m:e>
                          <m:sSubSup>
                            <m:sSubSupPr>
                              <m:ctrlPr>
                                <a:rPr lang="en-US" i="1">
                                  <a:latin typeface="Cambria Math"/>
                                </a:rPr>
                              </m:ctrlPr>
                            </m:sSubSupPr>
                            <m:e>
                              <m:r>
                                <a:rPr lang="en-US" i="1">
                                  <a:latin typeface="Cambria Math"/>
                                </a:rPr>
                                <m:t>𝒙</m:t>
                              </m:r>
                            </m:e>
                            <m:sub>
                              <m:r>
                                <a:rPr lang="en-US" i="1">
                                  <a:latin typeface="Cambria Math"/>
                                </a:rPr>
                                <m:t>𝑨</m:t>
                              </m:r>
                            </m:sub>
                            <m:sup>
                              <m:r>
                                <a:rPr lang="en-US" i="1">
                                  <a:latin typeface="Cambria Math"/>
                                </a:rPr>
                                <m:t>𝟎</m:t>
                              </m:r>
                            </m:sup>
                          </m:sSubSup>
                          <m:r>
                            <a:rPr lang="en-US" i="1">
                              <a:latin typeface="Cambria Math"/>
                            </a:rPr>
                            <m:t>,</m:t>
                          </m:r>
                          <m:sSubSup>
                            <m:sSubSupPr>
                              <m:ctrlPr>
                                <a:rPr lang="en-US" i="1">
                                  <a:latin typeface="Cambria Math"/>
                                </a:rPr>
                              </m:ctrlPr>
                            </m:sSubSupPr>
                            <m:e>
                              <m:r>
                                <a:rPr lang="en-US" i="1">
                                  <a:latin typeface="Cambria Math"/>
                                </a:rPr>
                                <m:t>𝒙</m:t>
                              </m:r>
                            </m:e>
                            <m:sub>
                              <m:sSub>
                                <m:sSubPr>
                                  <m:ctrlPr>
                                    <a:rPr lang="en-US" i="1">
                                      <a:latin typeface="Cambria Math"/>
                                    </a:rPr>
                                  </m:ctrlPr>
                                </m:sSubPr>
                                <m:e>
                                  <m:r>
                                    <a:rPr lang="en-US" i="1">
                                      <a:latin typeface="Cambria Math"/>
                                    </a:rPr>
                                    <m:t>𝑫</m:t>
                                  </m:r>
                                </m:e>
                                <m:sub>
                                  <m:r>
                                    <a:rPr lang="en-US" b="1" i="1" smtClean="0">
                                      <a:latin typeface="Cambria Math"/>
                                    </a:rPr>
                                    <m:t>𝟐</m:t>
                                  </m:r>
                                </m:sub>
                              </m:sSub>
                            </m:sub>
                            <m:sup>
                              <m:r>
                                <a:rPr lang="en-US" i="1">
                                  <a:latin typeface="Cambria Math"/>
                                </a:rPr>
                                <m:t>𝟎</m:t>
                              </m:r>
                            </m:sup>
                          </m:sSubSup>
                        </m:e>
                      </m:d>
                      <m:r>
                        <a:rPr lang="en-US" b="1" i="1" smtClean="0">
                          <a:latin typeface="Cambria Math"/>
                        </a:rPr>
                        <m:t>−</m:t>
                      </m:r>
                      <m:nary>
                        <m:naryPr>
                          <m:ctrlPr>
                            <a:rPr lang="en-US" i="1" smtClean="0">
                              <a:solidFill>
                                <a:srgbClr val="FF0000"/>
                              </a:solidFill>
                              <a:latin typeface="Cambria Math"/>
                            </a:rPr>
                          </m:ctrlPr>
                        </m:naryPr>
                        <m:sub>
                          <m:r>
                            <m:rPr>
                              <m:brk m:alnAt="23"/>
                            </m:rPr>
                            <a:rPr lang="en-US" i="1">
                              <a:solidFill>
                                <a:srgbClr val="FF0000"/>
                              </a:solidFill>
                              <a:latin typeface="Cambria Math"/>
                            </a:rPr>
                            <m:t>𝟎</m:t>
                          </m:r>
                        </m:sub>
                        <m:sup>
                          <m:r>
                            <a:rPr lang="en-US" i="1">
                              <a:solidFill>
                                <a:srgbClr val="FF0000"/>
                              </a:solidFill>
                              <a:latin typeface="Cambria Math"/>
                            </a:rPr>
                            <m:t>𝑻</m:t>
                          </m:r>
                        </m:sup>
                        <m:e>
                          <m:r>
                            <a:rPr lang="en-US">
                              <a:solidFill>
                                <a:srgbClr val="FF0000"/>
                              </a:solidFill>
                              <a:latin typeface="Cambria Math"/>
                            </a:rPr>
                            <m:t>𝛁</m:t>
                          </m:r>
                          <m:sSub>
                            <m:sSubPr>
                              <m:ctrlPr>
                                <a:rPr lang="en-US" i="1">
                                  <a:solidFill>
                                    <a:srgbClr val="FF0000"/>
                                  </a:solidFill>
                                  <a:latin typeface="Cambria Math"/>
                                </a:rPr>
                              </m:ctrlPr>
                            </m:sSubPr>
                            <m:e>
                              <m:r>
                                <a:rPr lang="en-US">
                                  <a:solidFill>
                                    <a:srgbClr val="FF0000"/>
                                  </a:solidFill>
                                  <a:latin typeface="Cambria Math"/>
                                </a:rPr>
                                <m:t>𝚽</m:t>
                              </m:r>
                            </m:e>
                            <m:sub>
                              <m:r>
                                <a:rPr lang="en-US" i="1">
                                  <a:solidFill>
                                    <a:srgbClr val="FF0000"/>
                                  </a:solidFill>
                                  <a:latin typeface="Cambria Math"/>
                                </a:rPr>
                                <m:t>𝑨</m:t>
                              </m:r>
                            </m:sub>
                          </m:sSub>
                          <m:d>
                            <m:dPr>
                              <m:ctrlPr>
                                <a:rPr lang="en-US" i="1" dirty="0">
                                  <a:solidFill>
                                    <a:srgbClr val="FF0000"/>
                                  </a:solidFill>
                                  <a:latin typeface="Cambria Math"/>
                                </a:rPr>
                              </m:ctrlPr>
                            </m:dPr>
                            <m:e>
                              <m:sSub>
                                <m:sSubPr>
                                  <m:ctrlPr>
                                    <a:rPr lang="en-US" i="1" dirty="0">
                                      <a:solidFill>
                                        <a:srgbClr val="FF0000"/>
                                      </a:solidFill>
                                      <a:latin typeface="Cambria Math"/>
                                    </a:rPr>
                                  </m:ctrlPr>
                                </m:sSubPr>
                                <m:e>
                                  <m:r>
                                    <a:rPr lang="en-US" i="1" dirty="0">
                                      <a:solidFill>
                                        <a:srgbClr val="FF0000"/>
                                      </a:solidFill>
                                      <a:latin typeface="Cambria Math"/>
                                    </a:rPr>
                                    <m:t>𝒙</m:t>
                                  </m:r>
                                </m:e>
                                <m:sub>
                                  <m:r>
                                    <a:rPr lang="en-US" i="1" dirty="0">
                                      <a:solidFill>
                                        <a:srgbClr val="FF0000"/>
                                      </a:solidFill>
                                      <a:latin typeface="Cambria Math"/>
                                    </a:rPr>
                                    <m:t>𝑨</m:t>
                                  </m:r>
                                </m:sub>
                              </m:sSub>
                              <m:r>
                                <a:rPr lang="en-US" i="1" dirty="0">
                                  <a:solidFill>
                                    <a:srgbClr val="FF0000"/>
                                  </a:solidFill>
                                  <a:latin typeface="Cambria Math"/>
                                </a:rPr>
                                <m:t>,</m:t>
                              </m:r>
                              <m:sSub>
                                <m:sSubPr>
                                  <m:ctrlPr>
                                    <a:rPr lang="en-US" i="1" dirty="0">
                                      <a:solidFill>
                                        <a:srgbClr val="FF0000"/>
                                      </a:solidFill>
                                      <a:latin typeface="Cambria Math"/>
                                    </a:rPr>
                                  </m:ctrlPr>
                                </m:sSubPr>
                                <m:e>
                                  <m:r>
                                    <a:rPr lang="en-US" i="1" dirty="0">
                                      <a:solidFill>
                                        <a:srgbClr val="FF0000"/>
                                      </a:solidFill>
                                      <a:latin typeface="Cambria Math"/>
                                    </a:rPr>
                                    <m:t>𝒙</m:t>
                                  </m:r>
                                </m:e>
                                <m:sub>
                                  <m:sSub>
                                    <m:sSubPr>
                                      <m:ctrlPr>
                                        <a:rPr lang="en-US" i="1" dirty="0">
                                          <a:solidFill>
                                            <a:srgbClr val="FF0000"/>
                                          </a:solidFill>
                                          <a:latin typeface="Cambria Math"/>
                                        </a:rPr>
                                      </m:ctrlPr>
                                    </m:sSubPr>
                                    <m:e>
                                      <m:r>
                                        <a:rPr lang="en-US" i="1" dirty="0">
                                          <a:solidFill>
                                            <a:srgbClr val="FF0000"/>
                                          </a:solidFill>
                                          <a:latin typeface="Cambria Math"/>
                                        </a:rPr>
                                        <m:t>𝑫</m:t>
                                      </m:r>
                                    </m:e>
                                    <m:sub>
                                      <m:r>
                                        <a:rPr lang="en-US" b="1" i="1" dirty="0" smtClean="0">
                                          <a:solidFill>
                                            <a:srgbClr val="FF0000"/>
                                          </a:solidFill>
                                          <a:latin typeface="Cambria Math"/>
                                        </a:rPr>
                                        <m:t>𝟐</m:t>
                                      </m:r>
                                    </m:sub>
                                  </m:sSub>
                                </m:sub>
                              </m:sSub>
                            </m:e>
                          </m:d>
                          <m:r>
                            <a:rPr lang="en-US" i="1" dirty="0">
                              <a:solidFill>
                                <a:srgbClr val="FF0000"/>
                              </a:solidFill>
                              <a:latin typeface="Cambria Math"/>
                            </a:rPr>
                            <m:t>⋅</m:t>
                          </m:r>
                          <m:r>
                            <a:rPr lang="en-US" i="1" dirty="0">
                              <a:solidFill>
                                <a:srgbClr val="FF0000"/>
                              </a:solidFill>
                              <a:latin typeface="Cambria Math"/>
                            </a:rPr>
                            <m:t>𝒂</m:t>
                          </m:r>
                          <m:d>
                            <m:dPr>
                              <m:ctrlPr>
                                <a:rPr lang="en-US" i="1" dirty="0">
                                  <a:solidFill>
                                    <a:srgbClr val="FF0000"/>
                                  </a:solidFill>
                                  <a:latin typeface="Cambria Math"/>
                                </a:rPr>
                              </m:ctrlPr>
                            </m:dPr>
                            <m:e>
                              <m:r>
                                <a:rPr lang="en-US" i="1" dirty="0">
                                  <a:solidFill>
                                    <a:srgbClr val="FF0000"/>
                                  </a:solidFill>
                                  <a:latin typeface="Cambria Math"/>
                                </a:rPr>
                                <m:t>𝒕</m:t>
                              </m:r>
                            </m:e>
                          </m:d>
                          <m:r>
                            <a:rPr lang="en-US" i="1" dirty="0">
                              <a:solidFill>
                                <a:srgbClr val="FF0000"/>
                              </a:solidFill>
                              <a:latin typeface="Cambria Math"/>
                            </a:rPr>
                            <m:t>𝒅𝒕</m:t>
                          </m:r>
                        </m:e>
                      </m:nary>
                      <m:r>
                        <a:rPr lang="en-US" b="1" i="1" dirty="0" smtClean="0">
                          <a:solidFill>
                            <a:srgbClr val="FF0000"/>
                          </a:solidFill>
                          <a:latin typeface="Cambria Math"/>
                        </a:rPr>
                        <m:t>+</m:t>
                      </m:r>
                      <m:r>
                        <a:rPr lang="en-US" i="1" smtClean="0">
                          <a:solidFill>
                            <a:srgbClr val="0070C0"/>
                          </a:solidFill>
                          <a:latin typeface="Cambria Math"/>
                        </a:rPr>
                        <m:t>𝑻</m:t>
                      </m:r>
                      <m:r>
                        <a:rPr lang="en-US" i="1">
                          <a:latin typeface="Cambria Math"/>
                        </a:rPr>
                        <m:t>=</m:t>
                      </m:r>
                      <m:r>
                        <a:rPr lang="en-US" i="1">
                          <a:latin typeface="Cambria Math"/>
                        </a:rPr>
                        <m:t>𝟎</m:t>
                      </m:r>
                    </m:oMath>
                  </m:oMathPara>
                </a14:m>
                <a:endParaRPr lang="en-US" i="1" dirty="0"/>
              </a:p>
              <a:p>
                <a:pPr marL="0" indent="0">
                  <a:buNone/>
                </a:pPr>
                <a14:m>
                  <m:oMathPara xmlns:m="http://schemas.openxmlformats.org/officeDocument/2006/math">
                    <m:oMathParaPr>
                      <m:jc m:val="centerGroup"/>
                    </m:oMathParaPr>
                    <m:oMath xmlns:m="http://schemas.openxmlformats.org/officeDocument/2006/math">
                      <m:sSub>
                        <m:sSubPr>
                          <m:ctrlPr>
                            <a:rPr lang="en-US" b="1" i="1" smtClean="0">
                              <a:latin typeface="Cambria Math"/>
                            </a:rPr>
                          </m:ctrlPr>
                        </m:sSubPr>
                        <m:e>
                          <m:acc>
                            <m:accPr>
                              <m:chr m:val="̇"/>
                              <m:ctrlPr>
                                <a:rPr lang="en-US" b="1" i="1" smtClean="0">
                                  <a:latin typeface="Cambria Math"/>
                                </a:rPr>
                              </m:ctrlPr>
                            </m:accPr>
                            <m:e>
                              <m:r>
                                <a:rPr lang="en-US" b="1" i="1" smtClean="0">
                                  <a:latin typeface="Cambria Math"/>
                                </a:rPr>
                                <m:t>𝒙</m:t>
                              </m:r>
                            </m:e>
                          </m:acc>
                        </m:e>
                        <m:sub>
                          <m:r>
                            <a:rPr lang="en-US" b="1" i="1" smtClean="0">
                              <a:latin typeface="Cambria Math"/>
                            </a:rPr>
                            <m:t>𝑨</m:t>
                          </m:r>
                        </m:sub>
                      </m:sSub>
                      <m:r>
                        <a:rPr lang="en-US" b="1" i="1" smtClean="0">
                          <a:latin typeface="Cambria Math"/>
                        </a:rPr>
                        <m:t>=</m:t>
                      </m:r>
                      <m:r>
                        <a:rPr lang="en-US" b="1" i="1" smtClean="0">
                          <a:latin typeface="Cambria Math"/>
                        </a:rPr>
                        <m:t>𝒂</m:t>
                      </m:r>
                      <m:d>
                        <m:dPr>
                          <m:ctrlPr>
                            <a:rPr lang="en-US" b="1" i="1" smtClean="0">
                              <a:latin typeface="Cambria Math"/>
                            </a:rPr>
                          </m:ctrlPr>
                        </m:dPr>
                        <m:e>
                          <m:r>
                            <a:rPr lang="en-US" b="1" i="1" smtClean="0">
                              <a:latin typeface="Cambria Math"/>
                            </a:rPr>
                            <m:t>𝒕</m:t>
                          </m:r>
                        </m:e>
                      </m:d>
                      <m:r>
                        <a:rPr lang="en-US" b="1" i="1" smtClean="0">
                          <a:latin typeface="Cambria Math"/>
                        </a:rPr>
                        <m:t>,</m:t>
                      </m:r>
                      <m:sSub>
                        <m:sSubPr>
                          <m:ctrlPr>
                            <a:rPr lang="en-US" b="1" i="1" smtClean="0">
                              <a:latin typeface="Cambria Math"/>
                            </a:rPr>
                          </m:ctrlPr>
                        </m:sSubPr>
                        <m:e>
                          <m:r>
                            <a:rPr lang="en-US" b="1" i="1" smtClean="0">
                              <a:latin typeface="Cambria Math"/>
                            </a:rPr>
                            <m:t>𝒙</m:t>
                          </m:r>
                        </m:e>
                        <m:sub>
                          <m:r>
                            <a:rPr lang="en-US" b="1" i="1" smtClean="0">
                              <a:latin typeface="Cambria Math"/>
                            </a:rPr>
                            <m:t>𝑨</m:t>
                          </m:r>
                        </m:sub>
                      </m:sSub>
                      <m:r>
                        <a:rPr lang="en-US" b="1" i="1" smtClean="0">
                          <a:latin typeface="Cambria Math"/>
                        </a:rPr>
                        <m:t>=</m:t>
                      </m:r>
                      <m:sSubSup>
                        <m:sSubSupPr>
                          <m:ctrlPr>
                            <a:rPr lang="en-US" b="1" i="1" smtClean="0">
                              <a:latin typeface="Cambria Math"/>
                            </a:rPr>
                          </m:ctrlPr>
                        </m:sSubSupPr>
                        <m:e>
                          <m:r>
                            <a:rPr lang="en-US" b="1" i="1" smtClean="0">
                              <a:latin typeface="Cambria Math"/>
                            </a:rPr>
                            <m:t>𝒙</m:t>
                          </m:r>
                        </m:e>
                        <m:sub>
                          <m:r>
                            <a:rPr lang="en-US" b="1" i="1" smtClean="0">
                              <a:latin typeface="Cambria Math"/>
                            </a:rPr>
                            <m:t>𝑨</m:t>
                          </m:r>
                        </m:sub>
                        <m:sup>
                          <m:r>
                            <a:rPr lang="en-US" b="1" i="1" smtClean="0">
                              <a:latin typeface="Cambria Math"/>
                            </a:rPr>
                            <m:t>𝟎</m:t>
                          </m:r>
                        </m:sup>
                      </m:sSubSup>
                    </m:oMath>
                  </m:oMathPara>
                </a14:m>
                <a:endParaRPr lang="en-US" b="1" i="1" dirty="0" smtClean="0"/>
              </a:p>
              <a:p>
                <a:pPr marL="0" indent="0">
                  <a:buNone/>
                </a:pPr>
                <a14:m>
                  <m:oMathPara xmlns:m="http://schemas.openxmlformats.org/officeDocument/2006/math">
                    <m:oMathParaPr>
                      <m:jc m:val="centerGroup"/>
                    </m:oMathParaPr>
                    <m:oMath xmlns:m="http://schemas.openxmlformats.org/officeDocument/2006/math">
                      <m:sSub>
                        <m:sSubPr>
                          <m:ctrlPr>
                            <a:rPr lang="en-US" b="1" i="1" smtClean="0">
                              <a:latin typeface="Cambria Math"/>
                            </a:rPr>
                          </m:ctrlPr>
                        </m:sSubPr>
                        <m:e>
                          <m:acc>
                            <m:accPr>
                              <m:chr m:val="̇"/>
                              <m:ctrlPr>
                                <a:rPr lang="en-US" b="1" i="1" smtClean="0">
                                  <a:latin typeface="Cambria Math"/>
                                </a:rPr>
                              </m:ctrlPr>
                            </m:accPr>
                            <m:e>
                              <m:r>
                                <a:rPr lang="en-US" b="1" i="1" smtClean="0">
                                  <a:latin typeface="Cambria Math"/>
                                </a:rPr>
                                <m:t>𝒙</m:t>
                              </m:r>
                            </m:e>
                          </m:acc>
                        </m:e>
                        <m:sub>
                          <m:sSub>
                            <m:sSubPr>
                              <m:ctrlPr>
                                <a:rPr lang="en-US" b="1" i="1" smtClean="0">
                                  <a:latin typeface="Cambria Math"/>
                                </a:rPr>
                              </m:ctrlPr>
                            </m:sSubPr>
                            <m:e>
                              <m:r>
                                <a:rPr lang="en-US" b="1" i="1" smtClean="0">
                                  <a:latin typeface="Cambria Math"/>
                                </a:rPr>
                                <m:t>𝑫</m:t>
                              </m:r>
                            </m:e>
                            <m:sub>
                              <m:r>
                                <a:rPr lang="en-US" b="1" i="1" smtClean="0">
                                  <a:latin typeface="Cambria Math"/>
                                </a:rPr>
                                <m:t>𝟏</m:t>
                              </m:r>
                            </m:sub>
                          </m:sSub>
                        </m:sub>
                      </m:sSub>
                      <m:r>
                        <a:rPr lang="en-US" b="1" i="1" smtClean="0">
                          <a:latin typeface="Cambria Math"/>
                        </a:rPr>
                        <m:t>=</m:t>
                      </m:r>
                      <m:r>
                        <a:rPr lang="en-US">
                          <a:latin typeface="Cambria Math"/>
                        </a:rPr>
                        <m:t>𝛁</m:t>
                      </m:r>
                      <m:sSub>
                        <m:sSubPr>
                          <m:ctrlPr>
                            <a:rPr lang="en-US" i="1">
                              <a:latin typeface="Cambria Math"/>
                            </a:rPr>
                          </m:ctrlPr>
                        </m:sSubPr>
                        <m:e>
                          <m:r>
                            <a:rPr lang="en-US">
                              <a:latin typeface="Cambria Math"/>
                            </a:rPr>
                            <m:t>𝚽</m:t>
                          </m:r>
                        </m:e>
                        <m:sub>
                          <m:r>
                            <a:rPr lang="en-US" b="1" i="1" smtClean="0">
                              <a:latin typeface="Cambria Math"/>
                            </a:rPr>
                            <m:t>𝑫</m:t>
                          </m:r>
                        </m:sub>
                      </m:sSub>
                      <m:d>
                        <m:dPr>
                          <m:ctrlPr>
                            <a:rPr lang="en-US" i="1" dirty="0">
                              <a:latin typeface="Cambria Math"/>
                            </a:rPr>
                          </m:ctrlPr>
                        </m:dPr>
                        <m:e>
                          <m:sSub>
                            <m:sSubPr>
                              <m:ctrlPr>
                                <a:rPr lang="en-US" i="1" dirty="0">
                                  <a:latin typeface="Cambria Math"/>
                                </a:rPr>
                              </m:ctrlPr>
                            </m:sSubPr>
                            <m:e>
                              <m:r>
                                <a:rPr lang="en-US" i="1" dirty="0">
                                  <a:latin typeface="Cambria Math"/>
                                </a:rPr>
                                <m:t>𝒙</m:t>
                              </m:r>
                            </m:e>
                            <m:sub>
                              <m:r>
                                <a:rPr lang="en-US" i="1" dirty="0">
                                  <a:latin typeface="Cambria Math"/>
                                </a:rPr>
                                <m:t>𝑨</m:t>
                              </m:r>
                            </m:sub>
                          </m:sSub>
                          <m:r>
                            <a:rPr lang="en-US" i="1" dirty="0">
                              <a:latin typeface="Cambria Math"/>
                            </a:rPr>
                            <m:t>,</m:t>
                          </m:r>
                          <m:sSub>
                            <m:sSubPr>
                              <m:ctrlPr>
                                <a:rPr lang="en-US" i="1" dirty="0">
                                  <a:latin typeface="Cambria Math"/>
                                </a:rPr>
                              </m:ctrlPr>
                            </m:sSubPr>
                            <m:e>
                              <m:r>
                                <a:rPr lang="en-US" i="1" dirty="0">
                                  <a:latin typeface="Cambria Math"/>
                                </a:rPr>
                                <m:t>𝒙</m:t>
                              </m:r>
                            </m:e>
                            <m:sub>
                              <m:sSub>
                                <m:sSubPr>
                                  <m:ctrlPr>
                                    <a:rPr lang="en-US" i="1" dirty="0">
                                      <a:latin typeface="Cambria Math"/>
                                    </a:rPr>
                                  </m:ctrlPr>
                                </m:sSubPr>
                                <m:e>
                                  <m:r>
                                    <a:rPr lang="en-US" i="1" dirty="0">
                                      <a:latin typeface="Cambria Math"/>
                                    </a:rPr>
                                    <m:t>𝑫</m:t>
                                  </m:r>
                                </m:e>
                                <m:sub>
                                  <m:r>
                                    <a:rPr lang="en-US" b="1" i="1" dirty="0" smtClean="0">
                                      <a:latin typeface="Cambria Math"/>
                                    </a:rPr>
                                    <m:t>𝟏</m:t>
                                  </m:r>
                                </m:sub>
                              </m:sSub>
                            </m:sub>
                          </m:sSub>
                        </m:e>
                      </m:d>
                      <m:r>
                        <a:rPr lang="en-US" b="1" i="1" dirty="0" smtClean="0">
                          <a:latin typeface="Cambria Math"/>
                        </a:rPr>
                        <m:t>,</m:t>
                      </m:r>
                      <m:sSub>
                        <m:sSubPr>
                          <m:ctrlPr>
                            <a:rPr lang="en-US" b="1" i="1" dirty="0" smtClean="0">
                              <a:latin typeface="Cambria Math"/>
                            </a:rPr>
                          </m:ctrlPr>
                        </m:sSubPr>
                        <m:e>
                          <m:r>
                            <a:rPr lang="en-US" b="1" i="1" dirty="0" smtClean="0">
                              <a:latin typeface="Cambria Math"/>
                            </a:rPr>
                            <m:t>𝒙</m:t>
                          </m:r>
                        </m:e>
                        <m:sub>
                          <m:sSub>
                            <m:sSubPr>
                              <m:ctrlPr>
                                <a:rPr lang="en-US" b="1" i="1" dirty="0" smtClean="0">
                                  <a:latin typeface="Cambria Math"/>
                                </a:rPr>
                              </m:ctrlPr>
                            </m:sSubPr>
                            <m:e>
                              <m:r>
                                <a:rPr lang="en-US" b="1" i="1" dirty="0" smtClean="0">
                                  <a:latin typeface="Cambria Math"/>
                                </a:rPr>
                                <m:t>𝑫</m:t>
                              </m:r>
                            </m:e>
                            <m:sub>
                              <m:r>
                                <a:rPr lang="en-US" b="1" i="1" dirty="0" smtClean="0">
                                  <a:latin typeface="Cambria Math"/>
                                </a:rPr>
                                <m:t>𝟏</m:t>
                              </m:r>
                            </m:sub>
                          </m:sSub>
                        </m:sub>
                      </m:sSub>
                      <m:r>
                        <a:rPr lang="en-US" b="1" i="1" dirty="0" smtClean="0">
                          <a:latin typeface="Cambria Math"/>
                        </a:rPr>
                        <m:t>=</m:t>
                      </m:r>
                      <m:sSubSup>
                        <m:sSubSupPr>
                          <m:ctrlPr>
                            <a:rPr lang="en-US" b="1" i="1" dirty="0" smtClean="0">
                              <a:latin typeface="Cambria Math"/>
                            </a:rPr>
                          </m:ctrlPr>
                        </m:sSubSupPr>
                        <m:e>
                          <m:r>
                            <a:rPr lang="en-US" b="1" i="1" dirty="0" smtClean="0">
                              <a:latin typeface="Cambria Math"/>
                            </a:rPr>
                            <m:t>𝒙</m:t>
                          </m:r>
                        </m:e>
                        <m:sub>
                          <m:sSub>
                            <m:sSubPr>
                              <m:ctrlPr>
                                <a:rPr lang="en-US" b="1" i="1" dirty="0" smtClean="0">
                                  <a:latin typeface="Cambria Math"/>
                                </a:rPr>
                              </m:ctrlPr>
                            </m:sSubPr>
                            <m:e>
                              <m:r>
                                <a:rPr lang="en-US" b="1" i="1" dirty="0" smtClean="0">
                                  <a:latin typeface="Cambria Math"/>
                                </a:rPr>
                                <m:t>𝑫</m:t>
                              </m:r>
                            </m:e>
                            <m:sub>
                              <m:r>
                                <a:rPr lang="en-US" b="1" i="1" dirty="0" smtClean="0">
                                  <a:latin typeface="Cambria Math"/>
                                </a:rPr>
                                <m:t>𝟏</m:t>
                              </m:r>
                            </m:sub>
                          </m:sSub>
                        </m:sub>
                        <m:sup>
                          <m:r>
                            <a:rPr lang="en-US" b="1" i="1" dirty="0" smtClean="0">
                              <a:latin typeface="Cambria Math"/>
                            </a:rPr>
                            <m:t>𝟎</m:t>
                          </m:r>
                        </m:sup>
                      </m:sSubSup>
                    </m:oMath>
                  </m:oMathPara>
                </a14:m>
                <a:endParaRPr lang="en-US" i="1" dirty="0" smtClean="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acc>
                            <m:accPr>
                              <m:chr m:val="̇"/>
                              <m:ctrlPr>
                                <a:rPr lang="en-US" i="1">
                                  <a:latin typeface="Cambria Math"/>
                                </a:rPr>
                              </m:ctrlPr>
                            </m:accPr>
                            <m:e>
                              <m:r>
                                <a:rPr lang="en-US" i="1">
                                  <a:latin typeface="Cambria Math"/>
                                </a:rPr>
                                <m:t>𝒙</m:t>
                              </m:r>
                            </m:e>
                          </m:acc>
                        </m:e>
                        <m:sub>
                          <m:sSub>
                            <m:sSubPr>
                              <m:ctrlPr>
                                <a:rPr lang="en-US" i="1">
                                  <a:latin typeface="Cambria Math"/>
                                </a:rPr>
                              </m:ctrlPr>
                            </m:sSubPr>
                            <m:e>
                              <m:r>
                                <a:rPr lang="en-US" i="1">
                                  <a:latin typeface="Cambria Math"/>
                                </a:rPr>
                                <m:t>𝑫</m:t>
                              </m:r>
                            </m:e>
                            <m:sub>
                              <m:r>
                                <a:rPr lang="en-US" b="1" i="1" smtClean="0">
                                  <a:latin typeface="Cambria Math"/>
                                </a:rPr>
                                <m:t>𝟐</m:t>
                              </m:r>
                            </m:sub>
                          </m:sSub>
                        </m:sub>
                      </m:sSub>
                      <m:r>
                        <a:rPr lang="en-US" i="1">
                          <a:latin typeface="Cambria Math"/>
                        </a:rPr>
                        <m:t>=</m:t>
                      </m:r>
                      <m:r>
                        <a:rPr lang="en-US">
                          <a:latin typeface="Cambria Math"/>
                        </a:rPr>
                        <m:t>𝛁</m:t>
                      </m:r>
                      <m:sSub>
                        <m:sSubPr>
                          <m:ctrlPr>
                            <a:rPr lang="en-US" i="1">
                              <a:latin typeface="Cambria Math"/>
                            </a:rPr>
                          </m:ctrlPr>
                        </m:sSubPr>
                        <m:e>
                          <m:r>
                            <a:rPr lang="en-US">
                              <a:latin typeface="Cambria Math"/>
                            </a:rPr>
                            <m:t>𝚽</m:t>
                          </m:r>
                        </m:e>
                        <m:sub>
                          <m:r>
                            <a:rPr lang="en-US" i="1">
                              <a:latin typeface="Cambria Math"/>
                            </a:rPr>
                            <m:t>𝑫</m:t>
                          </m:r>
                        </m:sub>
                      </m:sSub>
                      <m:d>
                        <m:dPr>
                          <m:ctrlPr>
                            <a:rPr lang="en-US" i="1" dirty="0">
                              <a:latin typeface="Cambria Math"/>
                            </a:rPr>
                          </m:ctrlPr>
                        </m:dPr>
                        <m:e>
                          <m:sSub>
                            <m:sSubPr>
                              <m:ctrlPr>
                                <a:rPr lang="en-US" i="1" dirty="0">
                                  <a:latin typeface="Cambria Math"/>
                                </a:rPr>
                              </m:ctrlPr>
                            </m:sSubPr>
                            <m:e>
                              <m:r>
                                <a:rPr lang="en-US" i="1" dirty="0">
                                  <a:latin typeface="Cambria Math"/>
                                </a:rPr>
                                <m:t>𝒙</m:t>
                              </m:r>
                            </m:e>
                            <m:sub>
                              <m:r>
                                <a:rPr lang="en-US" i="1" dirty="0">
                                  <a:latin typeface="Cambria Math"/>
                                </a:rPr>
                                <m:t>𝑨</m:t>
                              </m:r>
                            </m:sub>
                          </m:sSub>
                          <m:r>
                            <a:rPr lang="en-US" i="1" dirty="0">
                              <a:latin typeface="Cambria Math"/>
                            </a:rPr>
                            <m:t>,</m:t>
                          </m:r>
                          <m:sSub>
                            <m:sSubPr>
                              <m:ctrlPr>
                                <a:rPr lang="en-US" i="1" dirty="0">
                                  <a:latin typeface="Cambria Math"/>
                                </a:rPr>
                              </m:ctrlPr>
                            </m:sSubPr>
                            <m:e>
                              <m:r>
                                <a:rPr lang="en-US" i="1" dirty="0">
                                  <a:latin typeface="Cambria Math"/>
                                </a:rPr>
                                <m:t>𝒙</m:t>
                              </m:r>
                            </m:e>
                            <m:sub>
                              <m:sSub>
                                <m:sSubPr>
                                  <m:ctrlPr>
                                    <a:rPr lang="en-US" i="1" dirty="0">
                                      <a:latin typeface="Cambria Math"/>
                                    </a:rPr>
                                  </m:ctrlPr>
                                </m:sSubPr>
                                <m:e>
                                  <m:r>
                                    <a:rPr lang="en-US" i="1" dirty="0">
                                      <a:latin typeface="Cambria Math"/>
                                    </a:rPr>
                                    <m:t>𝑫</m:t>
                                  </m:r>
                                </m:e>
                                <m:sub>
                                  <m:r>
                                    <a:rPr lang="en-US" b="1" i="1" dirty="0" smtClean="0">
                                      <a:latin typeface="Cambria Math"/>
                                    </a:rPr>
                                    <m:t>𝟐</m:t>
                                  </m:r>
                                </m:sub>
                              </m:sSub>
                            </m:sub>
                          </m:sSub>
                        </m:e>
                      </m:d>
                      <m:r>
                        <a:rPr lang="en-US" b="1" i="1" dirty="0" smtClean="0">
                          <a:latin typeface="Cambria Math"/>
                        </a:rPr>
                        <m:t>,</m:t>
                      </m:r>
                      <m:sSub>
                        <m:sSubPr>
                          <m:ctrlPr>
                            <a:rPr lang="en-US" i="1" dirty="0">
                              <a:latin typeface="Cambria Math"/>
                            </a:rPr>
                          </m:ctrlPr>
                        </m:sSubPr>
                        <m:e>
                          <m:r>
                            <a:rPr lang="en-US" i="1" dirty="0">
                              <a:latin typeface="Cambria Math"/>
                            </a:rPr>
                            <m:t>𝒙</m:t>
                          </m:r>
                        </m:e>
                        <m:sub>
                          <m:sSub>
                            <m:sSubPr>
                              <m:ctrlPr>
                                <a:rPr lang="en-US" i="1" dirty="0">
                                  <a:latin typeface="Cambria Math"/>
                                </a:rPr>
                              </m:ctrlPr>
                            </m:sSubPr>
                            <m:e>
                              <m:r>
                                <a:rPr lang="en-US" i="1" dirty="0">
                                  <a:latin typeface="Cambria Math"/>
                                </a:rPr>
                                <m:t>𝑫</m:t>
                              </m:r>
                            </m:e>
                            <m:sub>
                              <m:r>
                                <a:rPr lang="en-US" b="1" i="1" dirty="0" smtClean="0">
                                  <a:latin typeface="Cambria Math"/>
                                </a:rPr>
                                <m:t>𝟐</m:t>
                              </m:r>
                            </m:sub>
                          </m:sSub>
                        </m:sub>
                      </m:sSub>
                      <m:r>
                        <a:rPr lang="en-US" i="1" dirty="0">
                          <a:latin typeface="Cambria Math"/>
                        </a:rPr>
                        <m:t>=</m:t>
                      </m:r>
                      <m:sSubSup>
                        <m:sSubSupPr>
                          <m:ctrlPr>
                            <a:rPr lang="en-US" i="1" dirty="0">
                              <a:latin typeface="Cambria Math"/>
                            </a:rPr>
                          </m:ctrlPr>
                        </m:sSubSupPr>
                        <m:e>
                          <m:r>
                            <a:rPr lang="en-US" i="1" dirty="0">
                              <a:latin typeface="Cambria Math"/>
                            </a:rPr>
                            <m:t>𝒙</m:t>
                          </m:r>
                        </m:e>
                        <m:sub>
                          <m:sSub>
                            <m:sSubPr>
                              <m:ctrlPr>
                                <a:rPr lang="en-US" i="1" dirty="0">
                                  <a:latin typeface="Cambria Math"/>
                                </a:rPr>
                              </m:ctrlPr>
                            </m:sSubPr>
                            <m:e>
                              <m:r>
                                <a:rPr lang="en-US" i="1" dirty="0">
                                  <a:latin typeface="Cambria Math"/>
                                </a:rPr>
                                <m:t>𝑫</m:t>
                              </m:r>
                            </m:e>
                            <m:sub>
                              <m:r>
                                <a:rPr lang="en-US" b="1" i="1" dirty="0" smtClean="0">
                                  <a:latin typeface="Cambria Math"/>
                                </a:rPr>
                                <m:t>𝟐</m:t>
                              </m:r>
                            </m:sub>
                          </m:sSub>
                        </m:sub>
                        <m:sup>
                          <m:r>
                            <a:rPr lang="en-US" i="1" dirty="0">
                              <a:latin typeface="Cambria Math"/>
                            </a:rPr>
                            <m:t>𝟎</m:t>
                          </m:r>
                        </m:sup>
                      </m:sSubSup>
                    </m:oMath>
                  </m:oMathPara>
                </a14:m>
                <a:endParaRPr lang="en-US" i="1" dirty="0"/>
              </a:p>
              <a:p>
                <a:pPr marL="0" indent="0">
                  <a:buNone/>
                </a:pPr>
                <a:endParaRPr lang="en-US" i="1"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11D0641D-6455-4374-9517-F3B790035A30}" type="slidenum">
              <a:rPr lang="en-US" smtClean="0"/>
              <a:t>52</a:t>
            </a:fld>
            <a:endParaRPr lang="en-US"/>
          </a:p>
        </p:txBody>
      </p:sp>
    </p:spTree>
    <p:extLst>
      <p:ext uri="{BB962C8B-B14F-4D97-AF65-F5344CB8AC3E}">
        <p14:creationId xmlns:p14="http://schemas.microsoft.com/office/powerpoint/2010/main" val="34971089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0" y="193328"/>
                <a:ext cx="8194675" cy="564257"/>
              </a:xfrm>
            </p:spPr>
            <p:txBody>
              <a:bodyPr/>
              <a:lstStyle/>
              <a:p>
                <a:r>
                  <a:rPr lang="en-US" dirty="0" smtClean="0"/>
                  <a:t>The optimal attacker strategy given </a:t>
                </a:r>
                <a14:m>
                  <m:oMath xmlns:m="http://schemas.openxmlformats.org/officeDocument/2006/math">
                    <m:sSub>
                      <m:sSubPr>
                        <m:ctrlPr>
                          <a:rPr lang="en-US" b="1" i="1" smtClean="0">
                            <a:latin typeface="Cambria Math"/>
                          </a:rPr>
                        </m:ctrlPr>
                      </m:sSubPr>
                      <m:e>
                        <m:r>
                          <a:rPr lang="en-US" b="1" i="0" smtClean="0">
                            <a:latin typeface="Cambria Math"/>
                          </a:rPr>
                          <m:t>𝚽</m:t>
                        </m:r>
                      </m:e>
                      <m:sub>
                        <m:r>
                          <a:rPr lang="en-US" b="1" i="0" smtClean="0">
                            <a:latin typeface="Cambria Math"/>
                          </a:rPr>
                          <m:t>𝟒</m:t>
                        </m:r>
                      </m:sub>
                    </m:sSub>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0" y="193328"/>
                <a:ext cx="8194675" cy="564257"/>
              </a:xfrm>
              <a:blipFill rotWithShape="1">
                <a:blip r:embed="rId3"/>
                <a:stretch>
                  <a:fillRect b="-33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Choose </a:t>
                </a:r>
                <a14:m>
                  <m:oMath xmlns:m="http://schemas.openxmlformats.org/officeDocument/2006/math">
                    <m:r>
                      <a:rPr lang="en-US" i="1">
                        <a:latin typeface="Cambria Math"/>
                      </a:rPr>
                      <m:t>𝒂</m:t>
                    </m:r>
                    <m:d>
                      <m:dPr>
                        <m:ctrlPr>
                          <a:rPr lang="en-US" i="1">
                            <a:latin typeface="Cambria Math"/>
                          </a:rPr>
                        </m:ctrlPr>
                      </m:dPr>
                      <m:e>
                        <m:r>
                          <a:rPr lang="en-US" i="1">
                            <a:latin typeface="Cambria Math"/>
                          </a:rPr>
                          <m:t>⋅</m:t>
                        </m:r>
                      </m:e>
                    </m:d>
                  </m:oMath>
                </a14:m>
                <a:r>
                  <a:rPr lang="en-US" dirty="0"/>
                  <a:t> to maximize </a:t>
                </a:r>
                <a14:m>
                  <m:oMath xmlns:m="http://schemas.openxmlformats.org/officeDocument/2006/math">
                    <m:r>
                      <a:rPr lang="en-US" i="1">
                        <a:latin typeface="Cambria Math"/>
                      </a:rPr>
                      <m:t>𝑻</m:t>
                    </m:r>
                  </m:oMath>
                </a14:m>
                <a:r>
                  <a:rPr lang="en-US" dirty="0"/>
                  <a:t> subject </a:t>
                </a:r>
                <a:r>
                  <a:rPr lang="en-US" dirty="0" smtClean="0"/>
                  <a:t>to</a:t>
                </a:r>
                <a:endParaRPr lang="en-US" dirty="0"/>
              </a:p>
              <a:p>
                <a:endParaRPr lang="en-US" b="1" i="1" dirty="0" smtClean="0">
                  <a:latin typeface="Cambria Math"/>
                </a:endParaRPr>
              </a:p>
              <a:p>
                <a:pPr marL="0" indent="0">
                  <a:buNone/>
                </a:pPr>
                <a14:m>
                  <m:oMathPara xmlns:m="http://schemas.openxmlformats.org/officeDocument/2006/math">
                    <m:oMathParaPr>
                      <m:jc m:val="centerGroup"/>
                    </m:oMathParaPr>
                    <m:oMath xmlns:m="http://schemas.openxmlformats.org/officeDocument/2006/math">
                      <m:sSub>
                        <m:sSubPr>
                          <m:ctrlPr>
                            <a:rPr lang="en-US" b="1" i="1" smtClean="0">
                              <a:latin typeface="Cambria Math"/>
                            </a:rPr>
                          </m:ctrlPr>
                        </m:sSubPr>
                        <m:e>
                          <m:acc>
                            <m:accPr>
                              <m:chr m:val="̇"/>
                              <m:ctrlPr>
                                <a:rPr lang="en-US" b="1" i="1" smtClean="0">
                                  <a:latin typeface="Cambria Math"/>
                                </a:rPr>
                              </m:ctrlPr>
                            </m:accPr>
                            <m:e>
                              <m:r>
                                <a:rPr lang="en-US" b="1" i="1" smtClean="0">
                                  <a:latin typeface="Cambria Math"/>
                                </a:rPr>
                                <m:t>𝑽</m:t>
                              </m:r>
                            </m:e>
                          </m:acc>
                        </m:e>
                        <m:sub>
                          <m:r>
                            <a:rPr lang="en-US" b="1" i="1" smtClean="0">
                              <a:latin typeface="Cambria Math"/>
                            </a:rPr>
                            <m:t>𝟏</m:t>
                          </m:r>
                        </m:sub>
                      </m:sSub>
                      <m:d>
                        <m:dPr>
                          <m:ctrlPr>
                            <a:rPr lang="en-US" b="1" i="1" smtClean="0">
                              <a:latin typeface="Cambria Math"/>
                            </a:rPr>
                          </m:ctrlPr>
                        </m:dPr>
                        <m:e>
                          <m:r>
                            <a:rPr lang="en-US" b="1" i="1" smtClean="0">
                              <a:latin typeface="Cambria Math"/>
                            </a:rPr>
                            <m:t>𝒕</m:t>
                          </m:r>
                        </m:e>
                      </m:d>
                      <m:r>
                        <a:rPr lang="en-US" b="1" i="1" smtClean="0">
                          <a:latin typeface="Cambria Math"/>
                        </a:rPr>
                        <m:t>=</m:t>
                      </m:r>
                      <m:r>
                        <a:rPr lang="en-US">
                          <a:latin typeface="Cambria Math"/>
                        </a:rPr>
                        <m:t>𝛁</m:t>
                      </m:r>
                      <m:sSub>
                        <m:sSubPr>
                          <m:ctrlPr>
                            <a:rPr lang="en-US" i="1">
                              <a:latin typeface="Cambria Math"/>
                            </a:rPr>
                          </m:ctrlPr>
                        </m:sSubPr>
                        <m:e>
                          <m:r>
                            <a:rPr lang="en-US">
                              <a:latin typeface="Cambria Math"/>
                            </a:rPr>
                            <m:t>𝚽</m:t>
                          </m:r>
                        </m:e>
                        <m:sub>
                          <m:r>
                            <a:rPr lang="en-US" i="1">
                              <a:latin typeface="Cambria Math"/>
                            </a:rPr>
                            <m:t>𝑨</m:t>
                          </m:r>
                        </m:sub>
                      </m:sSub>
                      <m:d>
                        <m:dPr>
                          <m:ctrlPr>
                            <a:rPr lang="en-US" i="1" dirty="0">
                              <a:latin typeface="Cambria Math"/>
                            </a:rPr>
                          </m:ctrlPr>
                        </m:dPr>
                        <m:e>
                          <m:sSub>
                            <m:sSubPr>
                              <m:ctrlPr>
                                <a:rPr lang="en-US" i="1" dirty="0">
                                  <a:latin typeface="Cambria Math"/>
                                </a:rPr>
                              </m:ctrlPr>
                            </m:sSubPr>
                            <m:e>
                              <m:r>
                                <a:rPr lang="en-US" i="1" dirty="0">
                                  <a:latin typeface="Cambria Math"/>
                                </a:rPr>
                                <m:t>𝒙</m:t>
                              </m:r>
                            </m:e>
                            <m:sub>
                              <m:r>
                                <a:rPr lang="en-US" i="1" dirty="0">
                                  <a:latin typeface="Cambria Math"/>
                                </a:rPr>
                                <m:t>𝑨</m:t>
                              </m:r>
                            </m:sub>
                          </m:sSub>
                          <m:d>
                            <m:dPr>
                              <m:ctrlPr>
                                <a:rPr lang="en-US" b="1" i="1" dirty="0" smtClean="0">
                                  <a:latin typeface="Cambria Math"/>
                                </a:rPr>
                              </m:ctrlPr>
                            </m:dPr>
                            <m:e>
                              <m:r>
                                <a:rPr lang="en-US" b="1" i="1" dirty="0" smtClean="0">
                                  <a:latin typeface="Cambria Math"/>
                                </a:rPr>
                                <m:t>𝒕</m:t>
                              </m:r>
                            </m:e>
                          </m:d>
                          <m:r>
                            <a:rPr lang="en-US" i="1" dirty="0">
                              <a:latin typeface="Cambria Math"/>
                            </a:rPr>
                            <m:t>,</m:t>
                          </m:r>
                          <m:sSub>
                            <m:sSubPr>
                              <m:ctrlPr>
                                <a:rPr lang="en-US" i="1" dirty="0">
                                  <a:latin typeface="Cambria Math"/>
                                </a:rPr>
                              </m:ctrlPr>
                            </m:sSubPr>
                            <m:e>
                              <m:r>
                                <a:rPr lang="en-US" i="1" dirty="0">
                                  <a:latin typeface="Cambria Math"/>
                                </a:rPr>
                                <m:t>𝒙</m:t>
                              </m:r>
                            </m:e>
                            <m:sub>
                              <m:sSub>
                                <m:sSubPr>
                                  <m:ctrlPr>
                                    <a:rPr lang="en-US" i="1" dirty="0">
                                      <a:latin typeface="Cambria Math"/>
                                    </a:rPr>
                                  </m:ctrlPr>
                                </m:sSubPr>
                                <m:e>
                                  <m:r>
                                    <a:rPr lang="en-US" i="1" dirty="0">
                                      <a:latin typeface="Cambria Math"/>
                                    </a:rPr>
                                    <m:t>𝑫</m:t>
                                  </m:r>
                                </m:e>
                                <m:sub>
                                  <m:r>
                                    <a:rPr lang="en-US" i="1" dirty="0">
                                      <a:latin typeface="Cambria Math"/>
                                    </a:rPr>
                                    <m:t>𝟏</m:t>
                                  </m:r>
                                </m:sub>
                              </m:sSub>
                            </m:sub>
                          </m:sSub>
                          <m:d>
                            <m:dPr>
                              <m:ctrlPr>
                                <a:rPr lang="en-US" b="1" i="1" dirty="0" smtClean="0">
                                  <a:latin typeface="Cambria Math"/>
                                </a:rPr>
                              </m:ctrlPr>
                            </m:dPr>
                            <m:e>
                              <m:r>
                                <a:rPr lang="en-US" b="1" i="1" dirty="0" smtClean="0">
                                  <a:latin typeface="Cambria Math"/>
                                </a:rPr>
                                <m:t>𝒕</m:t>
                              </m:r>
                            </m:e>
                          </m:d>
                        </m:e>
                      </m:d>
                      <m:r>
                        <a:rPr lang="en-US" i="1" dirty="0">
                          <a:latin typeface="Cambria Math"/>
                        </a:rPr>
                        <m:t>⋅</m:t>
                      </m:r>
                      <m:r>
                        <a:rPr lang="en-US" i="1" dirty="0" smtClean="0">
                          <a:solidFill>
                            <a:srgbClr val="FF0000"/>
                          </a:solidFill>
                          <a:latin typeface="Cambria Math"/>
                        </a:rPr>
                        <m:t>𝒂</m:t>
                      </m:r>
                      <m:d>
                        <m:dPr>
                          <m:ctrlPr>
                            <a:rPr lang="en-US" i="1" dirty="0">
                              <a:solidFill>
                                <a:srgbClr val="FF0000"/>
                              </a:solidFill>
                              <a:latin typeface="Cambria Math"/>
                            </a:rPr>
                          </m:ctrlPr>
                        </m:dPr>
                        <m:e>
                          <m:r>
                            <a:rPr lang="en-US" i="1" dirty="0">
                              <a:solidFill>
                                <a:srgbClr val="FF0000"/>
                              </a:solidFill>
                              <a:latin typeface="Cambria Math"/>
                            </a:rPr>
                            <m:t>𝒕</m:t>
                          </m:r>
                        </m:e>
                      </m:d>
                      <m:r>
                        <a:rPr lang="en-US" b="1" i="1" dirty="0" smtClean="0">
                          <a:latin typeface="Cambria Math"/>
                        </a:rPr>
                        <m:t>+</m:t>
                      </m:r>
                      <m:r>
                        <a:rPr lang="en-US" b="1" i="1" dirty="0" smtClean="0">
                          <a:latin typeface="Cambria Math"/>
                        </a:rPr>
                        <m:t>𝟏</m:t>
                      </m:r>
                    </m:oMath>
                  </m:oMathPara>
                </a14:m>
                <a:endParaRPr lang="en-US" i="1" dirty="0" smtClean="0"/>
              </a:p>
              <a:p>
                <a:pPr marL="0" indent="0">
                  <a:buNone/>
                </a:pPr>
                <a14:m>
                  <m:oMathPara xmlns:m="http://schemas.openxmlformats.org/officeDocument/2006/math">
                    <m:oMathParaPr>
                      <m:jc m:val="centerGroup"/>
                    </m:oMathParaPr>
                    <m:oMath xmlns:m="http://schemas.openxmlformats.org/officeDocument/2006/math">
                      <m:sSub>
                        <m:sSubPr>
                          <m:ctrlPr>
                            <a:rPr lang="en-US" b="1" i="1" smtClean="0">
                              <a:latin typeface="Cambria Math"/>
                            </a:rPr>
                          </m:ctrlPr>
                        </m:sSubPr>
                        <m:e>
                          <m:acc>
                            <m:accPr>
                              <m:chr m:val="̇"/>
                              <m:ctrlPr>
                                <a:rPr lang="en-US" i="1">
                                  <a:latin typeface="Cambria Math"/>
                                </a:rPr>
                              </m:ctrlPr>
                            </m:accPr>
                            <m:e>
                              <m:r>
                                <a:rPr lang="en-US" b="1" i="1" smtClean="0">
                                  <a:latin typeface="Cambria Math"/>
                                </a:rPr>
                                <m:t>𝑽</m:t>
                              </m:r>
                            </m:e>
                          </m:acc>
                        </m:e>
                        <m:sub>
                          <m:r>
                            <a:rPr lang="en-US" b="1" i="1" smtClean="0">
                              <a:latin typeface="Cambria Math"/>
                            </a:rPr>
                            <m:t>𝟐</m:t>
                          </m:r>
                        </m:sub>
                      </m:sSub>
                      <m:d>
                        <m:dPr>
                          <m:ctrlPr>
                            <a:rPr lang="en-US" i="1">
                              <a:latin typeface="Cambria Math"/>
                            </a:rPr>
                          </m:ctrlPr>
                        </m:dPr>
                        <m:e>
                          <m:r>
                            <a:rPr lang="en-US" b="1" i="1" smtClean="0">
                              <a:latin typeface="Cambria Math"/>
                            </a:rPr>
                            <m:t>𝒕</m:t>
                          </m:r>
                        </m:e>
                      </m:d>
                      <m:r>
                        <a:rPr lang="en-US" i="1">
                          <a:latin typeface="Cambria Math"/>
                        </a:rPr>
                        <m:t>=</m:t>
                      </m:r>
                      <m:r>
                        <a:rPr lang="en-US">
                          <a:latin typeface="Cambria Math"/>
                        </a:rPr>
                        <m:t>𝛁</m:t>
                      </m:r>
                      <m:sSub>
                        <m:sSubPr>
                          <m:ctrlPr>
                            <a:rPr lang="en-US" i="1">
                              <a:latin typeface="Cambria Math"/>
                            </a:rPr>
                          </m:ctrlPr>
                        </m:sSubPr>
                        <m:e>
                          <m:r>
                            <a:rPr lang="en-US">
                              <a:latin typeface="Cambria Math"/>
                            </a:rPr>
                            <m:t>𝚽</m:t>
                          </m:r>
                        </m:e>
                        <m:sub>
                          <m:r>
                            <a:rPr lang="en-US" i="1">
                              <a:latin typeface="Cambria Math"/>
                            </a:rPr>
                            <m:t>𝑨</m:t>
                          </m:r>
                        </m:sub>
                      </m:sSub>
                      <m:d>
                        <m:dPr>
                          <m:ctrlPr>
                            <a:rPr lang="en-US" i="1" dirty="0">
                              <a:latin typeface="Cambria Math"/>
                            </a:rPr>
                          </m:ctrlPr>
                        </m:dPr>
                        <m:e>
                          <m:sSub>
                            <m:sSubPr>
                              <m:ctrlPr>
                                <a:rPr lang="en-US" i="1" dirty="0">
                                  <a:latin typeface="Cambria Math"/>
                                </a:rPr>
                              </m:ctrlPr>
                            </m:sSubPr>
                            <m:e>
                              <m:r>
                                <a:rPr lang="en-US" i="1" dirty="0">
                                  <a:latin typeface="Cambria Math"/>
                                </a:rPr>
                                <m:t>𝒙</m:t>
                              </m:r>
                            </m:e>
                            <m:sub>
                              <m:r>
                                <a:rPr lang="en-US" i="1" dirty="0">
                                  <a:latin typeface="Cambria Math"/>
                                </a:rPr>
                                <m:t>𝑨</m:t>
                              </m:r>
                            </m:sub>
                          </m:sSub>
                          <m:d>
                            <m:dPr>
                              <m:ctrlPr>
                                <a:rPr lang="en-US" i="1" dirty="0">
                                  <a:latin typeface="Cambria Math"/>
                                </a:rPr>
                              </m:ctrlPr>
                            </m:dPr>
                            <m:e>
                              <m:r>
                                <a:rPr lang="en-US" i="1" dirty="0">
                                  <a:latin typeface="Cambria Math"/>
                                </a:rPr>
                                <m:t>𝒕</m:t>
                              </m:r>
                            </m:e>
                          </m:d>
                          <m:r>
                            <a:rPr lang="en-US" i="1" dirty="0">
                              <a:latin typeface="Cambria Math"/>
                            </a:rPr>
                            <m:t>,</m:t>
                          </m:r>
                          <m:sSub>
                            <m:sSubPr>
                              <m:ctrlPr>
                                <a:rPr lang="en-US" i="1" dirty="0">
                                  <a:latin typeface="Cambria Math"/>
                                </a:rPr>
                              </m:ctrlPr>
                            </m:sSubPr>
                            <m:e>
                              <m:r>
                                <a:rPr lang="en-US" i="1" dirty="0">
                                  <a:latin typeface="Cambria Math"/>
                                </a:rPr>
                                <m:t>𝒙</m:t>
                              </m:r>
                            </m:e>
                            <m:sub>
                              <m:sSub>
                                <m:sSubPr>
                                  <m:ctrlPr>
                                    <a:rPr lang="en-US" i="1" dirty="0">
                                      <a:latin typeface="Cambria Math"/>
                                    </a:rPr>
                                  </m:ctrlPr>
                                </m:sSubPr>
                                <m:e>
                                  <m:r>
                                    <a:rPr lang="en-US" i="1" dirty="0">
                                      <a:latin typeface="Cambria Math"/>
                                    </a:rPr>
                                    <m:t>𝑫</m:t>
                                  </m:r>
                                </m:e>
                                <m:sub>
                                  <m:r>
                                    <a:rPr lang="en-US" b="1" i="1" dirty="0" smtClean="0">
                                      <a:latin typeface="Cambria Math"/>
                                    </a:rPr>
                                    <m:t>𝟐</m:t>
                                  </m:r>
                                </m:sub>
                              </m:sSub>
                            </m:sub>
                          </m:sSub>
                          <m:d>
                            <m:dPr>
                              <m:ctrlPr>
                                <a:rPr lang="en-US" i="1" dirty="0">
                                  <a:latin typeface="Cambria Math"/>
                                </a:rPr>
                              </m:ctrlPr>
                            </m:dPr>
                            <m:e>
                              <m:r>
                                <a:rPr lang="en-US" i="1" dirty="0">
                                  <a:latin typeface="Cambria Math"/>
                                </a:rPr>
                                <m:t>𝒕</m:t>
                              </m:r>
                            </m:e>
                          </m:d>
                        </m:e>
                      </m:d>
                      <m:r>
                        <a:rPr lang="en-US" i="1" dirty="0">
                          <a:latin typeface="Cambria Math"/>
                        </a:rPr>
                        <m:t>⋅</m:t>
                      </m:r>
                      <m:r>
                        <a:rPr lang="en-US" i="1" dirty="0" smtClean="0">
                          <a:solidFill>
                            <a:srgbClr val="FF0000"/>
                          </a:solidFill>
                          <a:latin typeface="Cambria Math"/>
                        </a:rPr>
                        <m:t>𝒂</m:t>
                      </m:r>
                      <m:d>
                        <m:dPr>
                          <m:ctrlPr>
                            <a:rPr lang="en-US" i="1" dirty="0">
                              <a:solidFill>
                                <a:srgbClr val="FF0000"/>
                              </a:solidFill>
                              <a:latin typeface="Cambria Math"/>
                            </a:rPr>
                          </m:ctrlPr>
                        </m:dPr>
                        <m:e>
                          <m:r>
                            <a:rPr lang="en-US" i="1" dirty="0">
                              <a:solidFill>
                                <a:srgbClr val="FF0000"/>
                              </a:solidFill>
                              <a:latin typeface="Cambria Math"/>
                            </a:rPr>
                            <m:t>𝒕</m:t>
                          </m:r>
                        </m:e>
                      </m:d>
                      <m:r>
                        <a:rPr lang="en-US" b="1" i="1" dirty="0" smtClean="0">
                          <a:latin typeface="Cambria Math"/>
                        </a:rPr>
                        <m:t>+</m:t>
                      </m:r>
                      <m:r>
                        <a:rPr lang="en-US" b="1" i="1" dirty="0" smtClean="0">
                          <a:latin typeface="Cambria Math"/>
                        </a:rPr>
                        <m:t>𝟏</m:t>
                      </m:r>
                    </m:oMath>
                  </m:oMathPara>
                </a14:m>
                <a:endParaRPr lang="en-US" i="1" dirty="0" smtClean="0"/>
              </a:p>
              <a:p>
                <a:pPr marL="0" indent="0">
                  <a:buNone/>
                </a:pPr>
                <a14:m>
                  <m:oMathPara xmlns:m="http://schemas.openxmlformats.org/officeDocument/2006/math">
                    <m:oMathParaPr>
                      <m:jc m:val="centerGroup"/>
                    </m:oMathParaPr>
                    <m:oMath xmlns:m="http://schemas.openxmlformats.org/officeDocument/2006/math">
                      <m:sSub>
                        <m:sSubPr>
                          <m:ctrlPr>
                            <a:rPr lang="en-US" b="1" i="1" smtClean="0">
                              <a:latin typeface="Cambria Math"/>
                            </a:rPr>
                          </m:ctrlPr>
                        </m:sSubPr>
                        <m:e>
                          <m:r>
                            <a:rPr lang="en-US" b="1" i="1" smtClean="0">
                              <a:latin typeface="Cambria Math"/>
                            </a:rPr>
                            <m:t>𝑽</m:t>
                          </m:r>
                        </m:e>
                        <m:sub>
                          <m:r>
                            <a:rPr lang="en-US" b="1" i="1" smtClean="0">
                              <a:latin typeface="Cambria Math"/>
                            </a:rPr>
                            <m:t>𝟏</m:t>
                          </m:r>
                        </m:sub>
                      </m:sSub>
                      <m:d>
                        <m:dPr>
                          <m:ctrlPr>
                            <a:rPr lang="en-US" b="1" i="1" smtClean="0">
                              <a:latin typeface="Cambria Math"/>
                            </a:rPr>
                          </m:ctrlPr>
                        </m:dPr>
                        <m:e>
                          <m:r>
                            <a:rPr lang="en-US" b="1" i="1" smtClean="0">
                              <a:latin typeface="Cambria Math"/>
                            </a:rPr>
                            <m:t>𝒕</m:t>
                          </m:r>
                          <m:r>
                            <a:rPr lang="en-US" b="1" i="1" smtClean="0">
                              <a:latin typeface="Cambria Math"/>
                            </a:rPr>
                            <m:t>=</m:t>
                          </m:r>
                          <m:r>
                            <a:rPr lang="en-US" b="1" i="1" smtClean="0">
                              <a:latin typeface="Cambria Math"/>
                            </a:rPr>
                            <m:t>𝟎</m:t>
                          </m:r>
                        </m:e>
                      </m:d>
                      <m:r>
                        <a:rPr lang="en-US" b="1" i="1" smtClean="0">
                          <a:latin typeface="Cambria Math"/>
                        </a:rPr>
                        <m:t>=</m:t>
                      </m:r>
                      <m:sSub>
                        <m:sSubPr>
                          <m:ctrlPr>
                            <a:rPr lang="en-US" i="1">
                              <a:latin typeface="Cambria Math"/>
                            </a:rPr>
                          </m:ctrlPr>
                        </m:sSubPr>
                        <m:e>
                          <m:r>
                            <a:rPr lang="en-US">
                              <a:latin typeface="Cambria Math"/>
                            </a:rPr>
                            <m:t>𝚽</m:t>
                          </m:r>
                        </m:e>
                        <m:sub>
                          <m:r>
                            <a:rPr lang="en-US">
                              <a:latin typeface="Cambria Math"/>
                            </a:rPr>
                            <m:t>𝟒</m:t>
                          </m:r>
                        </m:sub>
                      </m:sSub>
                      <m:d>
                        <m:dPr>
                          <m:ctrlPr>
                            <a:rPr lang="en-US" i="1">
                              <a:latin typeface="Cambria Math"/>
                            </a:rPr>
                          </m:ctrlPr>
                        </m:dPr>
                        <m:e>
                          <m:sSubSup>
                            <m:sSubSupPr>
                              <m:ctrlPr>
                                <a:rPr lang="en-US" i="1">
                                  <a:latin typeface="Cambria Math"/>
                                </a:rPr>
                              </m:ctrlPr>
                            </m:sSubSupPr>
                            <m:e>
                              <m:r>
                                <a:rPr lang="en-US" i="1">
                                  <a:latin typeface="Cambria Math"/>
                                </a:rPr>
                                <m:t>𝒙</m:t>
                              </m:r>
                            </m:e>
                            <m:sub>
                              <m:r>
                                <a:rPr lang="en-US" i="1">
                                  <a:latin typeface="Cambria Math"/>
                                </a:rPr>
                                <m:t>𝑨</m:t>
                              </m:r>
                            </m:sub>
                            <m:sup>
                              <m:r>
                                <a:rPr lang="en-US" i="1">
                                  <a:latin typeface="Cambria Math"/>
                                </a:rPr>
                                <m:t>𝟎</m:t>
                              </m:r>
                            </m:sup>
                          </m:sSubSup>
                          <m:r>
                            <a:rPr lang="en-US" i="1">
                              <a:latin typeface="Cambria Math"/>
                            </a:rPr>
                            <m:t>,</m:t>
                          </m:r>
                          <m:sSubSup>
                            <m:sSubSupPr>
                              <m:ctrlPr>
                                <a:rPr lang="en-US" i="1">
                                  <a:latin typeface="Cambria Math"/>
                                </a:rPr>
                              </m:ctrlPr>
                            </m:sSubSupPr>
                            <m:e>
                              <m:r>
                                <a:rPr lang="en-US" i="1">
                                  <a:latin typeface="Cambria Math"/>
                                </a:rPr>
                                <m:t>𝒙</m:t>
                              </m:r>
                            </m:e>
                            <m:sub>
                              <m:sSub>
                                <m:sSubPr>
                                  <m:ctrlPr>
                                    <a:rPr lang="en-US" i="1">
                                      <a:latin typeface="Cambria Math"/>
                                    </a:rPr>
                                  </m:ctrlPr>
                                </m:sSubPr>
                                <m:e>
                                  <m:r>
                                    <a:rPr lang="en-US" i="1">
                                      <a:latin typeface="Cambria Math"/>
                                    </a:rPr>
                                    <m:t>𝑫</m:t>
                                  </m:r>
                                </m:e>
                                <m:sub>
                                  <m:r>
                                    <a:rPr lang="en-US" i="1">
                                      <a:latin typeface="Cambria Math"/>
                                    </a:rPr>
                                    <m:t>𝟏</m:t>
                                  </m:r>
                                </m:sub>
                              </m:sSub>
                            </m:sub>
                            <m:sup>
                              <m:r>
                                <a:rPr lang="en-US" i="1">
                                  <a:latin typeface="Cambria Math"/>
                                </a:rPr>
                                <m:t>𝟎</m:t>
                              </m:r>
                            </m:sup>
                          </m:sSubSup>
                        </m:e>
                      </m:d>
                      <m:r>
                        <a:rPr lang="en-US" b="1" i="1" smtClean="0">
                          <a:latin typeface="Cambria Math"/>
                        </a:rPr>
                        <m:t>,  </m:t>
                      </m:r>
                      <m:sSub>
                        <m:sSubPr>
                          <m:ctrlPr>
                            <a:rPr lang="en-US" b="1" i="1" smtClean="0">
                              <a:latin typeface="Cambria Math"/>
                            </a:rPr>
                          </m:ctrlPr>
                        </m:sSubPr>
                        <m:e>
                          <m:r>
                            <a:rPr lang="en-US" b="1" i="1" smtClean="0">
                              <a:latin typeface="Cambria Math"/>
                            </a:rPr>
                            <m:t>𝑽</m:t>
                          </m:r>
                        </m:e>
                        <m:sub>
                          <m:r>
                            <a:rPr lang="en-US" b="1" i="1" smtClean="0">
                              <a:latin typeface="Cambria Math"/>
                            </a:rPr>
                            <m:t>𝟏</m:t>
                          </m:r>
                        </m:sub>
                      </m:sSub>
                      <m:d>
                        <m:dPr>
                          <m:ctrlPr>
                            <a:rPr lang="en-US" b="1" i="1" smtClean="0">
                              <a:latin typeface="Cambria Math"/>
                            </a:rPr>
                          </m:ctrlPr>
                        </m:dPr>
                        <m:e>
                          <m:r>
                            <a:rPr lang="en-US" b="1" i="1" smtClean="0">
                              <a:latin typeface="Cambria Math"/>
                            </a:rPr>
                            <m:t>𝒕</m:t>
                          </m:r>
                          <m:r>
                            <a:rPr lang="en-US" b="1" i="1" smtClean="0">
                              <a:latin typeface="Cambria Math"/>
                            </a:rPr>
                            <m:t>=</m:t>
                          </m:r>
                          <m:r>
                            <a:rPr lang="en-US" b="1" i="1" smtClean="0">
                              <a:latin typeface="Cambria Math"/>
                            </a:rPr>
                            <m:t>𝑻</m:t>
                          </m:r>
                        </m:e>
                      </m:d>
                      <m:r>
                        <a:rPr lang="en-US" b="1" i="1" smtClean="0">
                          <a:latin typeface="Cambria Math"/>
                        </a:rPr>
                        <m:t>=</m:t>
                      </m:r>
                      <m:r>
                        <a:rPr lang="en-US" b="1" i="1" smtClean="0">
                          <a:latin typeface="Cambria Math"/>
                        </a:rPr>
                        <m:t>𝟎</m:t>
                      </m:r>
                    </m:oMath>
                  </m:oMathPara>
                </a14:m>
                <a:endParaRPr lang="en-US" i="1" dirty="0" smtClean="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i="1">
                              <a:latin typeface="Cambria Math"/>
                            </a:rPr>
                            <m:t>𝑽</m:t>
                          </m:r>
                        </m:e>
                        <m:sub>
                          <m:r>
                            <a:rPr lang="en-US" b="1" i="1" smtClean="0">
                              <a:latin typeface="Cambria Math"/>
                            </a:rPr>
                            <m:t>𝟐</m:t>
                          </m:r>
                        </m:sub>
                      </m:sSub>
                      <m:d>
                        <m:dPr>
                          <m:ctrlPr>
                            <a:rPr lang="en-US" i="1">
                              <a:latin typeface="Cambria Math"/>
                            </a:rPr>
                          </m:ctrlPr>
                        </m:dPr>
                        <m:e>
                          <m:r>
                            <a:rPr lang="en-US" i="1">
                              <a:latin typeface="Cambria Math"/>
                            </a:rPr>
                            <m:t>𝒕</m:t>
                          </m:r>
                          <m:r>
                            <a:rPr lang="en-US" i="1">
                              <a:latin typeface="Cambria Math"/>
                            </a:rPr>
                            <m:t>=</m:t>
                          </m:r>
                          <m:r>
                            <a:rPr lang="en-US" i="1">
                              <a:latin typeface="Cambria Math"/>
                            </a:rPr>
                            <m:t>𝟎</m:t>
                          </m:r>
                        </m:e>
                      </m:d>
                      <m:r>
                        <a:rPr lang="en-US" i="1">
                          <a:latin typeface="Cambria Math"/>
                        </a:rPr>
                        <m:t>=</m:t>
                      </m:r>
                      <m:sSub>
                        <m:sSubPr>
                          <m:ctrlPr>
                            <a:rPr lang="en-US" i="1">
                              <a:latin typeface="Cambria Math"/>
                            </a:rPr>
                          </m:ctrlPr>
                        </m:sSubPr>
                        <m:e>
                          <m:r>
                            <a:rPr lang="en-US">
                              <a:latin typeface="Cambria Math"/>
                            </a:rPr>
                            <m:t>𝚽</m:t>
                          </m:r>
                        </m:e>
                        <m:sub>
                          <m:r>
                            <a:rPr lang="en-US">
                              <a:latin typeface="Cambria Math"/>
                            </a:rPr>
                            <m:t>𝟒</m:t>
                          </m:r>
                        </m:sub>
                      </m:sSub>
                      <m:d>
                        <m:dPr>
                          <m:ctrlPr>
                            <a:rPr lang="en-US" i="1">
                              <a:latin typeface="Cambria Math"/>
                            </a:rPr>
                          </m:ctrlPr>
                        </m:dPr>
                        <m:e>
                          <m:sSubSup>
                            <m:sSubSupPr>
                              <m:ctrlPr>
                                <a:rPr lang="en-US" i="1">
                                  <a:latin typeface="Cambria Math"/>
                                </a:rPr>
                              </m:ctrlPr>
                            </m:sSubSupPr>
                            <m:e>
                              <m:r>
                                <a:rPr lang="en-US" i="1">
                                  <a:latin typeface="Cambria Math"/>
                                </a:rPr>
                                <m:t>𝒙</m:t>
                              </m:r>
                            </m:e>
                            <m:sub>
                              <m:r>
                                <a:rPr lang="en-US" i="1">
                                  <a:latin typeface="Cambria Math"/>
                                </a:rPr>
                                <m:t>𝑨</m:t>
                              </m:r>
                            </m:sub>
                            <m:sup>
                              <m:r>
                                <a:rPr lang="en-US" i="1">
                                  <a:latin typeface="Cambria Math"/>
                                </a:rPr>
                                <m:t>𝟎</m:t>
                              </m:r>
                            </m:sup>
                          </m:sSubSup>
                          <m:r>
                            <a:rPr lang="en-US" i="1">
                              <a:latin typeface="Cambria Math"/>
                            </a:rPr>
                            <m:t>,</m:t>
                          </m:r>
                          <m:sSubSup>
                            <m:sSubSupPr>
                              <m:ctrlPr>
                                <a:rPr lang="en-US" i="1">
                                  <a:latin typeface="Cambria Math"/>
                                </a:rPr>
                              </m:ctrlPr>
                            </m:sSubSupPr>
                            <m:e>
                              <m:r>
                                <a:rPr lang="en-US" i="1">
                                  <a:latin typeface="Cambria Math"/>
                                </a:rPr>
                                <m:t>𝒙</m:t>
                              </m:r>
                            </m:e>
                            <m:sub>
                              <m:sSub>
                                <m:sSubPr>
                                  <m:ctrlPr>
                                    <a:rPr lang="en-US" i="1">
                                      <a:latin typeface="Cambria Math"/>
                                    </a:rPr>
                                  </m:ctrlPr>
                                </m:sSubPr>
                                <m:e>
                                  <m:r>
                                    <a:rPr lang="en-US" i="1">
                                      <a:latin typeface="Cambria Math"/>
                                    </a:rPr>
                                    <m:t>𝑫</m:t>
                                  </m:r>
                                </m:e>
                                <m:sub>
                                  <m:r>
                                    <a:rPr lang="en-US" b="1" i="1" smtClean="0">
                                      <a:latin typeface="Cambria Math"/>
                                    </a:rPr>
                                    <m:t>𝟐</m:t>
                                  </m:r>
                                </m:sub>
                              </m:sSub>
                            </m:sub>
                            <m:sup>
                              <m:r>
                                <a:rPr lang="en-US" i="1">
                                  <a:latin typeface="Cambria Math"/>
                                </a:rPr>
                                <m:t>𝟎</m:t>
                              </m:r>
                            </m:sup>
                          </m:sSubSup>
                        </m:e>
                      </m:d>
                      <m:r>
                        <a:rPr lang="en-US" i="1">
                          <a:latin typeface="Cambria Math"/>
                        </a:rPr>
                        <m:t>,</m:t>
                      </m:r>
                      <m:r>
                        <a:rPr lang="en-US" b="1" i="1" smtClean="0">
                          <a:latin typeface="Cambria Math"/>
                        </a:rPr>
                        <m:t>  </m:t>
                      </m:r>
                      <m:sSub>
                        <m:sSubPr>
                          <m:ctrlPr>
                            <a:rPr lang="en-US" i="1">
                              <a:latin typeface="Cambria Math"/>
                            </a:rPr>
                          </m:ctrlPr>
                        </m:sSubPr>
                        <m:e>
                          <m:r>
                            <a:rPr lang="en-US" i="1">
                              <a:latin typeface="Cambria Math"/>
                            </a:rPr>
                            <m:t>𝑽</m:t>
                          </m:r>
                        </m:e>
                        <m:sub>
                          <m:r>
                            <a:rPr lang="en-US" b="1" i="1" smtClean="0">
                              <a:latin typeface="Cambria Math"/>
                            </a:rPr>
                            <m:t>𝟐</m:t>
                          </m:r>
                        </m:sub>
                      </m:sSub>
                      <m:d>
                        <m:dPr>
                          <m:ctrlPr>
                            <a:rPr lang="en-US" i="1">
                              <a:latin typeface="Cambria Math"/>
                            </a:rPr>
                          </m:ctrlPr>
                        </m:dPr>
                        <m:e>
                          <m:r>
                            <a:rPr lang="en-US" i="1">
                              <a:latin typeface="Cambria Math"/>
                            </a:rPr>
                            <m:t>𝒕</m:t>
                          </m:r>
                          <m:r>
                            <a:rPr lang="en-US" i="1">
                              <a:latin typeface="Cambria Math"/>
                            </a:rPr>
                            <m:t>=</m:t>
                          </m:r>
                          <m:r>
                            <a:rPr lang="en-US" i="1">
                              <a:latin typeface="Cambria Math"/>
                            </a:rPr>
                            <m:t>𝑻</m:t>
                          </m:r>
                        </m:e>
                      </m:d>
                      <m:r>
                        <a:rPr lang="en-US" i="1">
                          <a:latin typeface="Cambria Math"/>
                        </a:rPr>
                        <m:t>=</m:t>
                      </m:r>
                      <m:r>
                        <a:rPr lang="en-US" i="1">
                          <a:latin typeface="Cambria Math"/>
                        </a:rPr>
                        <m:t>𝟎</m:t>
                      </m:r>
                    </m:oMath>
                  </m:oMathPara>
                </a14:m>
                <a:endParaRPr lang="en-US" i="1" dirty="0"/>
              </a:p>
              <a:p>
                <a:pPr marL="0" indent="0">
                  <a:buNone/>
                </a:pPr>
                <a:endParaRPr lang="en-US" i="1" dirty="0"/>
              </a:p>
              <a:p>
                <a:pPr marL="0" indent="0">
                  <a:buNone/>
                </a:pPr>
                <a:endParaRPr lang="en-US" i="1" dirty="0" smtClean="0"/>
              </a:p>
              <a:p>
                <a:pPr marL="0" indent="0">
                  <a:buNone/>
                </a:pPr>
                <a14:m>
                  <m:oMathPara xmlns:m="http://schemas.openxmlformats.org/officeDocument/2006/math">
                    <m:oMathParaPr>
                      <m:jc m:val="centerGroup"/>
                    </m:oMathParaPr>
                    <m:oMath xmlns:m="http://schemas.openxmlformats.org/officeDocument/2006/math">
                      <m:sSub>
                        <m:sSubPr>
                          <m:ctrlPr>
                            <a:rPr lang="en-US" b="1" i="1" smtClean="0">
                              <a:latin typeface="Cambria Math"/>
                            </a:rPr>
                          </m:ctrlPr>
                        </m:sSubPr>
                        <m:e>
                          <m:acc>
                            <m:accPr>
                              <m:chr m:val="̇"/>
                              <m:ctrlPr>
                                <a:rPr lang="en-US" b="1" i="1" smtClean="0">
                                  <a:latin typeface="Cambria Math"/>
                                </a:rPr>
                              </m:ctrlPr>
                            </m:accPr>
                            <m:e>
                              <m:r>
                                <a:rPr lang="en-US" b="1" i="1" smtClean="0">
                                  <a:latin typeface="Cambria Math"/>
                                </a:rPr>
                                <m:t>𝒙</m:t>
                              </m:r>
                            </m:e>
                          </m:acc>
                        </m:e>
                        <m:sub>
                          <m:r>
                            <a:rPr lang="en-US" b="1" i="1" smtClean="0">
                              <a:latin typeface="Cambria Math"/>
                            </a:rPr>
                            <m:t>𝑨</m:t>
                          </m:r>
                        </m:sub>
                      </m:sSub>
                      <m:r>
                        <a:rPr lang="en-US" b="1" i="1" smtClean="0">
                          <a:latin typeface="Cambria Math"/>
                        </a:rPr>
                        <m:t>=</m:t>
                      </m:r>
                      <m:r>
                        <a:rPr lang="en-US" b="1" i="1" smtClean="0">
                          <a:solidFill>
                            <a:srgbClr val="FF0000"/>
                          </a:solidFill>
                          <a:latin typeface="Cambria Math"/>
                        </a:rPr>
                        <m:t>𝒂</m:t>
                      </m:r>
                      <m:d>
                        <m:dPr>
                          <m:ctrlPr>
                            <a:rPr lang="en-US" b="1" i="1" smtClean="0">
                              <a:solidFill>
                                <a:srgbClr val="FF0000"/>
                              </a:solidFill>
                              <a:latin typeface="Cambria Math"/>
                            </a:rPr>
                          </m:ctrlPr>
                        </m:dPr>
                        <m:e>
                          <m:r>
                            <a:rPr lang="en-US" b="1" i="1" smtClean="0">
                              <a:solidFill>
                                <a:srgbClr val="FF0000"/>
                              </a:solidFill>
                              <a:latin typeface="Cambria Math"/>
                            </a:rPr>
                            <m:t>𝒕</m:t>
                          </m:r>
                        </m:e>
                      </m:d>
                      <m:r>
                        <a:rPr lang="en-US" b="1" i="1" smtClean="0">
                          <a:latin typeface="Cambria Math"/>
                        </a:rPr>
                        <m:t>,  </m:t>
                      </m:r>
                      <m:sSub>
                        <m:sSubPr>
                          <m:ctrlPr>
                            <a:rPr lang="en-US" b="1" i="1" smtClean="0">
                              <a:latin typeface="Cambria Math"/>
                            </a:rPr>
                          </m:ctrlPr>
                        </m:sSubPr>
                        <m:e>
                          <m:r>
                            <a:rPr lang="en-US" b="1" i="1" smtClean="0">
                              <a:latin typeface="Cambria Math"/>
                            </a:rPr>
                            <m:t>𝒙</m:t>
                          </m:r>
                        </m:e>
                        <m:sub>
                          <m:r>
                            <a:rPr lang="en-US" b="1" i="1" smtClean="0">
                              <a:latin typeface="Cambria Math"/>
                            </a:rPr>
                            <m:t>𝑨</m:t>
                          </m:r>
                        </m:sub>
                      </m:sSub>
                      <m:r>
                        <a:rPr lang="en-US" b="1" i="1" smtClean="0">
                          <a:latin typeface="Cambria Math"/>
                        </a:rPr>
                        <m:t>=</m:t>
                      </m:r>
                      <m:sSubSup>
                        <m:sSubSupPr>
                          <m:ctrlPr>
                            <a:rPr lang="en-US" b="1" i="1" smtClean="0">
                              <a:latin typeface="Cambria Math"/>
                            </a:rPr>
                          </m:ctrlPr>
                        </m:sSubSupPr>
                        <m:e>
                          <m:r>
                            <a:rPr lang="en-US" b="1" i="1" smtClean="0">
                              <a:latin typeface="Cambria Math"/>
                            </a:rPr>
                            <m:t>𝒙</m:t>
                          </m:r>
                        </m:e>
                        <m:sub>
                          <m:r>
                            <a:rPr lang="en-US" b="1" i="1" smtClean="0">
                              <a:latin typeface="Cambria Math"/>
                            </a:rPr>
                            <m:t>𝑨</m:t>
                          </m:r>
                        </m:sub>
                        <m:sup>
                          <m:r>
                            <a:rPr lang="en-US" b="1" i="1" smtClean="0">
                              <a:latin typeface="Cambria Math"/>
                            </a:rPr>
                            <m:t>𝟎</m:t>
                          </m:r>
                        </m:sup>
                      </m:sSubSup>
                    </m:oMath>
                  </m:oMathPara>
                </a14:m>
                <a:endParaRPr lang="en-US" b="1" i="1" dirty="0" smtClean="0"/>
              </a:p>
              <a:p>
                <a:pPr marL="0" indent="0">
                  <a:buNone/>
                </a:pPr>
                <a14:m>
                  <m:oMathPara xmlns:m="http://schemas.openxmlformats.org/officeDocument/2006/math">
                    <m:oMathParaPr>
                      <m:jc m:val="centerGroup"/>
                    </m:oMathParaPr>
                    <m:oMath xmlns:m="http://schemas.openxmlformats.org/officeDocument/2006/math">
                      <m:sSub>
                        <m:sSubPr>
                          <m:ctrlPr>
                            <a:rPr lang="en-US" b="1" i="1" smtClean="0">
                              <a:latin typeface="Cambria Math"/>
                            </a:rPr>
                          </m:ctrlPr>
                        </m:sSubPr>
                        <m:e>
                          <m:acc>
                            <m:accPr>
                              <m:chr m:val="̇"/>
                              <m:ctrlPr>
                                <a:rPr lang="en-US" b="1" i="1" smtClean="0">
                                  <a:latin typeface="Cambria Math"/>
                                </a:rPr>
                              </m:ctrlPr>
                            </m:accPr>
                            <m:e>
                              <m:r>
                                <a:rPr lang="en-US" b="1" i="1" smtClean="0">
                                  <a:latin typeface="Cambria Math"/>
                                </a:rPr>
                                <m:t>𝒙</m:t>
                              </m:r>
                            </m:e>
                          </m:acc>
                        </m:e>
                        <m:sub>
                          <m:sSub>
                            <m:sSubPr>
                              <m:ctrlPr>
                                <a:rPr lang="en-US" b="1" i="1" smtClean="0">
                                  <a:latin typeface="Cambria Math"/>
                                </a:rPr>
                              </m:ctrlPr>
                            </m:sSubPr>
                            <m:e>
                              <m:r>
                                <a:rPr lang="en-US" b="1" i="1" smtClean="0">
                                  <a:latin typeface="Cambria Math"/>
                                </a:rPr>
                                <m:t>𝑫</m:t>
                              </m:r>
                            </m:e>
                            <m:sub>
                              <m:r>
                                <a:rPr lang="en-US" b="1" i="1" smtClean="0">
                                  <a:latin typeface="Cambria Math"/>
                                </a:rPr>
                                <m:t>𝟏</m:t>
                              </m:r>
                            </m:sub>
                          </m:sSub>
                        </m:sub>
                      </m:sSub>
                      <m:r>
                        <a:rPr lang="en-US" b="1" i="1" smtClean="0">
                          <a:latin typeface="Cambria Math"/>
                        </a:rPr>
                        <m:t>=</m:t>
                      </m:r>
                      <m:r>
                        <a:rPr lang="en-US">
                          <a:latin typeface="Cambria Math"/>
                        </a:rPr>
                        <m:t>𝛁</m:t>
                      </m:r>
                      <m:sSub>
                        <m:sSubPr>
                          <m:ctrlPr>
                            <a:rPr lang="en-US" i="1">
                              <a:latin typeface="Cambria Math"/>
                            </a:rPr>
                          </m:ctrlPr>
                        </m:sSubPr>
                        <m:e>
                          <m:r>
                            <a:rPr lang="en-US">
                              <a:latin typeface="Cambria Math"/>
                            </a:rPr>
                            <m:t>𝚽</m:t>
                          </m:r>
                        </m:e>
                        <m:sub>
                          <m:r>
                            <a:rPr lang="en-US" b="1" i="1" smtClean="0">
                              <a:latin typeface="Cambria Math"/>
                            </a:rPr>
                            <m:t>𝑫</m:t>
                          </m:r>
                        </m:sub>
                      </m:sSub>
                      <m:d>
                        <m:dPr>
                          <m:ctrlPr>
                            <a:rPr lang="en-US" i="1" dirty="0">
                              <a:latin typeface="Cambria Math"/>
                            </a:rPr>
                          </m:ctrlPr>
                        </m:dPr>
                        <m:e>
                          <m:sSub>
                            <m:sSubPr>
                              <m:ctrlPr>
                                <a:rPr lang="en-US" i="1" dirty="0">
                                  <a:latin typeface="Cambria Math"/>
                                </a:rPr>
                              </m:ctrlPr>
                            </m:sSubPr>
                            <m:e>
                              <m:r>
                                <a:rPr lang="en-US" i="1" dirty="0">
                                  <a:latin typeface="Cambria Math"/>
                                </a:rPr>
                                <m:t>𝒙</m:t>
                              </m:r>
                            </m:e>
                            <m:sub>
                              <m:r>
                                <a:rPr lang="en-US" i="1" dirty="0">
                                  <a:latin typeface="Cambria Math"/>
                                </a:rPr>
                                <m:t>𝑨</m:t>
                              </m:r>
                            </m:sub>
                          </m:sSub>
                          <m:r>
                            <a:rPr lang="en-US" i="1" dirty="0">
                              <a:latin typeface="Cambria Math"/>
                            </a:rPr>
                            <m:t>,</m:t>
                          </m:r>
                          <m:sSub>
                            <m:sSubPr>
                              <m:ctrlPr>
                                <a:rPr lang="en-US" i="1" dirty="0">
                                  <a:latin typeface="Cambria Math"/>
                                </a:rPr>
                              </m:ctrlPr>
                            </m:sSubPr>
                            <m:e>
                              <m:r>
                                <a:rPr lang="en-US" i="1" dirty="0">
                                  <a:latin typeface="Cambria Math"/>
                                </a:rPr>
                                <m:t>𝒙</m:t>
                              </m:r>
                            </m:e>
                            <m:sub>
                              <m:sSub>
                                <m:sSubPr>
                                  <m:ctrlPr>
                                    <a:rPr lang="en-US" i="1" dirty="0">
                                      <a:latin typeface="Cambria Math"/>
                                    </a:rPr>
                                  </m:ctrlPr>
                                </m:sSubPr>
                                <m:e>
                                  <m:r>
                                    <a:rPr lang="en-US" i="1" dirty="0">
                                      <a:latin typeface="Cambria Math"/>
                                    </a:rPr>
                                    <m:t>𝑫</m:t>
                                  </m:r>
                                </m:e>
                                <m:sub>
                                  <m:r>
                                    <a:rPr lang="en-US" b="1" i="1" dirty="0" smtClean="0">
                                      <a:latin typeface="Cambria Math"/>
                                    </a:rPr>
                                    <m:t>𝟏</m:t>
                                  </m:r>
                                </m:sub>
                              </m:sSub>
                            </m:sub>
                          </m:sSub>
                        </m:e>
                      </m:d>
                      <m:r>
                        <a:rPr lang="en-US" b="1" i="1" dirty="0" smtClean="0">
                          <a:latin typeface="Cambria Math"/>
                        </a:rPr>
                        <m:t>,  </m:t>
                      </m:r>
                      <m:sSub>
                        <m:sSubPr>
                          <m:ctrlPr>
                            <a:rPr lang="en-US" b="1" i="1" dirty="0" smtClean="0">
                              <a:latin typeface="Cambria Math"/>
                            </a:rPr>
                          </m:ctrlPr>
                        </m:sSubPr>
                        <m:e>
                          <m:r>
                            <a:rPr lang="en-US" b="1" i="1" dirty="0" smtClean="0">
                              <a:latin typeface="Cambria Math"/>
                            </a:rPr>
                            <m:t>𝒙</m:t>
                          </m:r>
                        </m:e>
                        <m:sub>
                          <m:sSub>
                            <m:sSubPr>
                              <m:ctrlPr>
                                <a:rPr lang="en-US" b="1" i="1" dirty="0" smtClean="0">
                                  <a:latin typeface="Cambria Math"/>
                                </a:rPr>
                              </m:ctrlPr>
                            </m:sSubPr>
                            <m:e>
                              <m:r>
                                <a:rPr lang="en-US" b="1" i="1" dirty="0" smtClean="0">
                                  <a:latin typeface="Cambria Math"/>
                                </a:rPr>
                                <m:t>𝑫</m:t>
                              </m:r>
                            </m:e>
                            <m:sub>
                              <m:r>
                                <a:rPr lang="en-US" b="1" i="1" dirty="0" smtClean="0">
                                  <a:latin typeface="Cambria Math"/>
                                </a:rPr>
                                <m:t>𝟏</m:t>
                              </m:r>
                            </m:sub>
                          </m:sSub>
                        </m:sub>
                      </m:sSub>
                      <m:r>
                        <a:rPr lang="en-US" b="1" i="1" dirty="0" smtClean="0">
                          <a:latin typeface="Cambria Math"/>
                        </a:rPr>
                        <m:t>=</m:t>
                      </m:r>
                      <m:sSubSup>
                        <m:sSubSupPr>
                          <m:ctrlPr>
                            <a:rPr lang="en-US" b="1" i="1" dirty="0" smtClean="0">
                              <a:latin typeface="Cambria Math"/>
                            </a:rPr>
                          </m:ctrlPr>
                        </m:sSubSupPr>
                        <m:e>
                          <m:r>
                            <a:rPr lang="en-US" b="1" i="1" dirty="0" smtClean="0">
                              <a:latin typeface="Cambria Math"/>
                            </a:rPr>
                            <m:t>𝒙</m:t>
                          </m:r>
                        </m:e>
                        <m:sub>
                          <m:sSub>
                            <m:sSubPr>
                              <m:ctrlPr>
                                <a:rPr lang="en-US" b="1" i="1" dirty="0" smtClean="0">
                                  <a:latin typeface="Cambria Math"/>
                                </a:rPr>
                              </m:ctrlPr>
                            </m:sSubPr>
                            <m:e>
                              <m:r>
                                <a:rPr lang="en-US" b="1" i="1" dirty="0" smtClean="0">
                                  <a:latin typeface="Cambria Math"/>
                                </a:rPr>
                                <m:t>𝑫</m:t>
                              </m:r>
                            </m:e>
                            <m:sub>
                              <m:r>
                                <a:rPr lang="en-US" b="1" i="1" dirty="0" smtClean="0">
                                  <a:latin typeface="Cambria Math"/>
                                </a:rPr>
                                <m:t>𝟏</m:t>
                              </m:r>
                            </m:sub>
                          </m:sSub>
                        </m:sub>
                        <m:sup>
                          <m:r>
                            <a:rPr lang="en-US" b="1" i="1" dirty="0" smtClean="0">
                              <a:latin typeface="Cambria Math"/>
                            </a:rPr>
                            <m:t>𝟎</m:t>
                          </m:r>
                        </m:sup>
                      </m:sSubSup>
                    </m:oMath>
                  </m:oMathPara>
                </a14:m>
                <a:endParaRPr lang="en-US" i="1" dirty="0" smtClean="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acc>
                            <m:accPr>
                              <m:chr m:val="̇"/>
                              <m:ctrlPr>
                                <a:rPr lang="en-US" i="1">
                                  <a:latin typeface="Cambria Math"/>
                                </a:rPr>
                              </m:ctrlPr>
                            </m:accPr>
                            <m:e>
                              <m:r>
                                <a:rPr lang="en-US" i="1">
                                  <a:latin typeface="Cambria Math"/>
                                </a:rPr>
                                <m:t>𝒙</m:t>
                              </m:r>
                            </m:e>
                          </m:acc>
                        </m:e>
                        <m:sub>
                          <m:sSub>
                            <m:sSubPr>
                              <m:ctrlPr>
                                <a:rPr lang="en-US" i="1">
                                  <a:latin typeface="Cambria Math"/>
                                </a:rPr>
                              </m:ctrlPr>
                            </m:sSubPr>
                            <m:e>
                              <m:r>
                                <a:rPr lang="en-US" i="1">
                                  <a:latin typeface="Cambria Math"/>
                                </a:rPr>
                                <m:t>𝑫</m:t>
                              </m:r>
                            </m:e>
                            <m:sub>
                              <m:r>
                                <a:rPr lang="en-US" b="1" i="1" smtClean="0">
                                  <a:latin typeface="Cambria Math"/>
                                </a:rPr>
                                <m:t>𝟐</m:t>
                              </m:r>
                            </m:sub>
                          </m:sSub>
                        </m:sub>
                      </m:sSub>
                      <m:r>
                        <a:rPr lang="en-US" i="1">
                          <a:latin typeface="Cambria Math"/>
                        </a:rPr>
                        <m:t>=</m:t>
                      </m:r>
                      <m:r>
                        <a:rPr lang="en-US">
                          <a:latin typeface="Cambria Math"/>
                        </a:rPr>
                        <m:t>𝛁</m:t>
                      </m:r>
                      <m:sSub>
                        <m:sSubPr>
                          <m:ctrlPr>
                            <a:rPr lang="en-US" i="1">
                              <a:latin typeface="Cambria Math"/>
                            </a:rPr>
                          </m:ctrlPr>
                        </m:sSubPr>
                        <m:e>
                          <m:r>
                            <a:rPr lang="en-US">
                              <a:latin typeface="Cambria Math"/>
                            </a:rPr>
                            <m:t>𝚽</m:t>
                          </m:r>
                        </m:e>
                        <m:sub>
                          <m:r>
                            <a:rPr lang="en-US" i="1">
                              <a:latin typeface="Cambria Math"/>
                            </a:rPr>
                            <m:t>𝑫</m:t>
                          </m:r>
                        </m:sub>
                      </m:sSub>
                      <m:d>
                        <m:dPr>
                          <m:ctrlPr>
                            <a:rPr lang="en-US" i="1" dirty="0">
                              <a:latin typeface="Cambria Math"/>
                            </a:rPr>
                          </m:ctrlPr>
                        </m:dPr>
                        <m:e>
                          <m:sSub>
                            <m:sSubPr>
                              <m:ctrlPr>
                                <a:rPr lang="en-US" i="1" dirty="0">
                                  <a:latin typeface="Cambria Math"/>
                                </a:rPr>
                              </m:ctrlPr>
                            </m:sSubPr>
                            <m:e>
                              <m:r>
                                <a:rPr lang="en-US" i="1" dirty="0">
                                  <a:latin typeface="Cambria Math"/>
                                </a:rPr>
                                <m:t>𝒙</m:t>
                              </m:r>
                            </m:e>
                            <m:sub>
                              <m:r>
                                <a:rPr lang="en-US" i="1" dirty="0">
                                  <a:latin typeface="Cambria Math"/>
                                </a:rPr>
                                <m:t>𝑨</m:t>
                              </m:r>
                            </m:sub>
                          </m:sSub>
                          <m:r>
                            <a:rPr lang="en-US" i="1" dirty="0">
                              <a:latin typeface="Cambria Math"/>
                            </a:rPr>
                            <m:t>,</m:t>
                          </m:r>
                          <m:sSub>
                            <m:sSubPr>
                              <m:ctrlPr>
                                <a:rPr lang="en-US" i="1" dirty="0">
                                  <a:latin typeface="Cambria Math"/>
                                </a:rPr>
                              </m:ctrlPr>
                            </m:sSubPr>
                            <m:e>
                              <m:r>
                                <a:rPr lang="en-US" i="1" dirty="0">
                                  <a:latin typeface="Cambria Math"/>
                                </a:rPr>
                                <m:t>𝒙</m:t>
                              </m:r>
                            </m:e>
                            <m:sub>
                              <m:sSub>
                                <m:sSubPr>
                                  <m:ctrlPr>
                                    <a:rPr lang="en-US" i="1" dirty="0">
                                      <a:latin typeface="Cambria Math"/>
                                    </a:rPr>
                                  </m:ctrlPr>
                                </m:sSubPr>
                                <m:e>
                                  <m:r>
                                    <a:rPr lang="en-US" i="1" dirty="0">
                                      <a:latin typeface="Cambria Math"/>
                                    </a:rPr>
                                    <m:t>𝑫</m:t>
                                  </m:r>
                                </m:e>
                                <m:sub>
                                  <m:r>
                                    <a:rPr lang="en-US" b="1" i="1" dirty="0" smtClean="0">
                                      <a:latin typeface="Cambria Math"/>
                                    </a:rPr>
                                    <m:t>𝟐</m:t>
                                  </m:r>
                                </m:sub>
                              </m:sSub>
                            </m:sub>
                          </m:sSub>
                        </m:e>
                      </m:d>
                      <m:r>
                        <a:rPr lang="en-US" b="1" i="1" dirty="0" smtClean="0">
                          <a:latin typeface="Cambria Math"/>
                        </a:rPr>
                        <m:t>,  </m:t>
                      </m:r>
                      <m:sSub>
                        <m:sSubPr>
                          <m:ctrlPr>
                            <a:rPr lang="en-US" i="1" dirty="0">
                              <a:latin typeface="Cambria Math"/>
                            </a:rPr>
                          </m:ctrlPr>
                        </m:sSubPr>
                        <m:e>
                          <m:r>
                            <a:rPr lang="en-US" i="1" dirty="0">
                              <a:latin typeface="Cambria Math"/>
                            </a:rPr>
                            <m:t>𝒙</m:t>
                          </m:r>
                        </m:e>
                        <m:sub>
                          <m:sSub>
                            <m:sSubPr>
                              <m:ctrlPr>
                                <a:rPr lang="en-US" i="1" dirty="0">
                                  <a:latin typeface="Cambria Math"/>
                                </a:rPr>
                              </m:ctrlPr>
                            </m:sSubPr>
                            <m:e>
                              <m:r>
                                <a:rPr lang="en-US" i="1" dirty="0">
                                  <a:latin typeface="Cambria Math"/>
                                </a:rPr>
                                <m:t>𝑫</m:t>
                              </m:r>
                            </m:e>
                            <m:sub>
                              <m:r>
                                <a:rPr lang="en-US" b="1" i="1" dirty="0" smtClean="0">
                                  <a:latin typeface="Cambria Math"/>
                                </a:rPr>
                                <m:t>𝟐</m:t>
                              </m:r>
                            </m:sub>
                          </m:sSub>
                        </m:sub>
                      </m:sSub>
                      <m:r>
                        <a:rPr lang="en-US" i="1" dirty="0">
                          <a:latin typeface="Cambria Math"/>
                        </a:rPr>
                        <m:t>=</m:t>
                      </m:r>
                      <m:sSubSup>
                        <m:sSubSupPr>
                          <m:ctrlPr>
                            <a:rPr lang="en-US" i="1" dirty="0">
                              <a:latin typeface="Cambria Math"/>
                            </a:rPr>
                          </m:ctrlPr>
                        </m:sSubSupPr>
                        <m:e>
                          <m:r>
                            <a:rPr lang="en-US" i="1" dirty="0">
                              <a:latin typeface="Cambria Math"/>
                            </a:rPr>
                            <m:t>𝒙</m:t>
                          </m:r>
                        </m:e>
                        <m:sub>
                          <m:sSub>
                            <m:sSubPr>
                              <m:ctrlPr>
                                <a:rPr lang="en-US" i="1" dirty="0">
                                  <a:latin typeface="Cambria Math"/>
                                </a:rPr>
                              </m:ctrlPr>
                            </m:sSubPr>
                            <m:e>
                              <m:r>
                                <a:rPr lang="en-US" i="1" dirty="0">
                                  <a:latin typeface="Cambria Math"/>
                                </a:rPr>
                                <m:t>𝑫</m:t>
                              </m:r>
                            </m:e>
                            <m:sub>
                              <m:r>
                                <a:rPr lang="en-US" b="1" i="1" dirty="0" smtClean="0">
                                  <a:latin typeface="Cambria Math"/>
                                </a:rPr>
                                <m:t>𝟐</m:t>
                              </m:r>
                            </m:sub>
                          </m:sSub>
                        </m:sub>
                        <m:sup>
                          <m:r>
                            <a:rPr lang="en-US" i="1" dirty="0">
                              <a:latin typeface="Cambria Math"/>
                            </a:rPr>
                            <m:t>𝟎</m:t>
                          </m:r>
                        </m:sup>
                      </m:sSubSup>
                    </m:oMath>
                  </m:oMathPara>
                </a14:m>
                <a:endParaRPr lang="en-US" i="1" dirty="0"/>
              </a:p>
              <a:p>
                <a:pPr marL="0" indent="0">
                  <a:buNone/>
                </a:pPr>
                <a:endParaRPr lang="en-US"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11D0641D-6455-4374-9517-F3B790035A30}" type="slidenum">
              <a:rPr lang="en-US" smtClean="0"/>
              <a:t>53</a:t>
            </a:fld>
            <a:endParaRPr lang="en-US"/>
          </a:p>
        </p:txBody>
      </p:sp>
    </p:spTree>
    <p:extLst>
      <p:ext uri="{BB962C8B-B14F-4D97-AF65-F5344CB8AC3E}">
        <p14:creationId xmlns:p14="http://schemas.microsoft.com/office/powerpoint/2010/main" val="3028389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3328"/>
            <a:ext cx="8194675" cy="564257"/>
          </a:xfrm>
        </p:spPr>
        <p:txBody>
          <a:bodyPr/>
          <a:lstStyle/>
          <a:p>
            <a:r>
              <a:rPr lang="en-US" dirty="0" smtClean="0"/>
              <a:t>Conclusions and future work</a:t>
            </a:r>
            <a:endParaRPr lang="en-US" dirty="0"/>
          </a:p>
        </p:txBody>
      </p:sp>
      <p:sp>
        <p:nvSpPr>
          <p:cNvPr id="3" name="Content Placeholder 2"/>
          <p:cNvSpPr>
            <a:spLocks noGrp="1"/>
          </p:cNvSpPr>
          <p:nvPr>
            <p:ph idx="1"/>
          </p:nvPr>
        </p:nvSpPr>
        <p:spPr/>
        <p:txBody>
          <a:bodyPr/>
          <a:lstStyle/>
          <a:p>
            <a:pPr marL="0" indent="0">
              <a:buNone/>
            </a:pPr>
            <a:r>
              <a:rPr lang="en-US" dirty="0" smtClean="0"/>
              <a:t>Conclusions</a:t>
            </a:r>
          </a:p>
          <a:p>
            <a:r>
              <a:rPr lang="en-US" dirty="0" smtClean="0"/>
              <a:t>Summary of 4D HJI solution for 1 vs. 1 game</a:t>
            </a:r>
          </a:p>
          <a:p>
            <a:endParaRPr lang="en-US" dirty="0" smtClean="0"/>
          </a:p>
          <a:p>
            <a:r>
              <a:rPr lang="en-US" dirty="0" smtClean="0"/>
              <a:t>Graph theory leads to cooperation among defenders</a:t>
            </a:r>
          </a:p>
          <a:p>
            <a:endParaRPr lang="en-US" dirty="0" smtClean="0"/>
          </a:p>
          <a:p>
            <a:pPr marL="0" indent="0">
              <a:buNone/>
            </a:pPr>
            <a:r>
              <a:rPr lang="en-US" dirty="0" smtClean="0"/>
              <a:t>Future work</a:t>
            </a:r>
          </a:p>
          <a:p>
            <a:r>
              <a:rPr lang="en-US" dirty="0" smtClean="0"/>
              <a:t>Using 4D HJI solution to piece together an approximation to the 6D 1 vs. 2 game</a:t>
            </a:r>
          </a:p>
          <a:p>
            <a:endParaRPr lang="en-US" dirty="0" smtClean="0"/>
          </a:p>
          <a:p>
            <a:r>
              <a:rPr lang="en-US" dirty="0" smtClean="0"/>
              <a:t>2 Defenders vs. 1 Attacker</a:t>
            </a:r>
          </a:p>
          <a:p>
            <a:endParaRPr lang="en-US" dirty="0"/>
          </a:p>
          <a:p>
            <a:r>
              <a:rPr lang="en-US" dirty="0" smtClean="0"/>
              <a:t>Solutions other than HJI – Path defense</a:t>
            </a:r>
          </a:p>
          <a:p>
            <a:endParaRPr lang="en-US" dirty="0"/>
          </a:p>
          <a:p>
            <a:endParaRPr lang="en-US" dirty="0" smtClean="0"/>
          </a:p>
          <a:p>
            <a:endParaRPr lang="en-US" dirty="0"/>
          </a:p>
        </p:txBody>
      </p:sp>
      <p:sp>
        <p:nvSpPr>
          <p:cNvPr id="4" name="Slide Number Placeholder 3"/>
          <p:cNvSpPr>
            <a:spLocks noGrp="1"/>
          </p:cNvSpPr>
          <p:nvPr>
            <p:ph type="sldNum" sz="quarter" idx="10"/>
          </p:nvPr>
        </p:nvSpPr>
        <p:spPr/>
        <p:txBody>
          <a:bodyPr/>
          <a:lstStyle/>
          <a:p>
            <a:fld id="{11D0641D-6455-4374-9517-F3B790035A30}" type="slidenum">
              <a:rPr lang="en-US" smtClean="0"/>
              <a:t>54</a:t>
            </a:fld>
            <a:endParaRPr lang="en-US"/>
          </a:p>
        </p:txBody>
      </p:sp>
    </p:spTree>
    <p:extLst>
      <p:ext uri="{BB962C8B-B14F-4D97-AF65-F5344CB8AC3E}">
        <p14:creationId xmlns:p14="http://schemas.microsoft.com/office/powerpoint/2010/main" val="27489428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ame 1 target right.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543050"/>
            <a:ext cx="7086600" cy="5314950"/>
          </a:xfrm>
          <a:prstGeom prst="rect">
            <a:avLst/>
          </a:prstGeom>
        </p:spPr>
      </p:pic>
      <p:pic>
        <p:nvPicPr>
          <p:cNvPr id="6" name="Picture 2" descr="C:\Users\Mo\Dropbox\general open-loop\multiplayer hybrid games\fig\legen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13563" y="1334869"/>
            <a:ext cx="2230437" cy="13716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391400" y="3087469"/>
            <a:ext cx="1752600" cy="646331"/>
          </a:xfrm>
          <a:prstGeom prst="rect">
            <a:avLst/>
          </a:prstGeom>
          <a:noFill/>
        </p:spPr>
        <p:txBody>
          <a:bodyPr wrap="square" rtlCol="0">
            <a:spAutoFit/>
          </a:bodyPr>
          <a:lstStyle/>
          <a:p>
            <a:r>
              <a:rPr lang="en-US" dirty="0" smtClean="0"/>
              <a:t>200 by 200 grid</a:t>
            </a:r>
          </a:p>
          <a:p>
            <a:endParaRPr lang="en-US" dirty="0"/>
          </a:p>
        </p:txBody>
      </p:sp>
      <p:sp>
        <p:nvSpPr>
          <p:cNvPr id="2" name="Slide Number Placeholder 1"/>
          <p:cNvSpPr>
            <a:spLocks noGrp="1"/>
          </p:cNvSpPr>
          <p:nvPr>
            <p:ph type="sldNum" sz="quarter" idx="10"/>
          </p:nvPr>
        </p:nvSpPr>
        <p:spPr/>
        <p:txBody>
          <a:bodyPr/>
          <a:lstStyle/>
          <a:p>
            <a:fld id="{11D0641D-6455-4374-9517-F3B790035A30}" type="slidenum">
              <a:rPr lang="en-US" smtClean="0"/>
              <a:t>55</a:t>
            </a:fld>
            <a:endParaRPr lang="en-US"/>
          </a:p>
        </p:txBody>
      </p:sp>
    </p:spTree>
    <p:extLst>
      <p:ext uri="{BB962C8B-B14F-4D97-AF65-F5344CB8AC3E}">
        <p14:creationId xmlns:p14="http://schemas.microsoft.com/office/powerpoint/2010/main" val="1905806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Delaying the Attacker</a:t>
            </a:r>
          </a:p>
        </p:txBody>
      </p:sp>
      <p:sp>
        <p:nvSpPr>
          <p:cNvPr id="3" name="Slide Number Placeholder 2"/>
          <p:cNvSpPr>
            <a:spLocks noGrp="1"/>
          </p:cNvSpPr>
          <p:nvPr>
            <p:ph type="sldNum" sz="quarter" idx="10"/>
          </p:nvPr>
        </p:nvSpPr>
        <p:spPr/>
        <p:txBody>
          <a:bodyPr/>
          <a:lstStyle/>
          <a:p>
            <a:fld id="{11D0641D-6455-4374-9517-F3B790035A30}" type="slidenum">
              <a:rPr lang="en-US" smtClean="0"/>
              <a:t>56</a:t>
            </a:fld>
            <a:endParaRPr lang="en-US"/>
          </a:p>
        </p:txBody>
      </p:sp>
      <p:grpSp>
        <p:nvGrpSpPr>
          <p:cNvPr id="23" name="Group 22"/>
          <p:cNvGrpSpPr/>
          <p:nvPr/>
        </p:nvGrpSpPr>
        <p:grpSpPr>
          <a:xfrm>
            <a:off x="1828800" y="1279993"/>
            <a:ext cx="5715000" cy="5425607"/>
            <a:chOff x="4038600" y="1828800"/>
            <a:chExt cx="4800600" cy="4724400"/>
          </a:xfrm>
        </p:grpSpPr>
        <p:sp>
          <p:nvSpPr>
            <p:cNvPr id="5" name="Pie 4"/>
            <p:cNvSpPr/>
            <p:nvPr/>
          </p:nvSpPr>
          <p:spPr>
            <a:xfrm rot="10800000">
              <a:off x="4038600" y="1828800"/>
              <a:ext cx="4800600" cy="4724400"/>
            </a:xfrm>
            <a:prstGeom prst="pie">
              <a:avLst>
                <a:gd name="adj1" fmla="val 0"/>
                <a:gd name="adj2" fmla="val 1892177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chemeClr val="tx1"/>
                </a:solidFill>
              </a:endParaRPr>
            </a:p>
          </p:txBody>
        </p:sp>
        <p:sp>
          <p:nvSpPr>
            <p:cNvPr id="6" name="Oval 5"/>
            <p:cNvSpPr/>
            <p:nvPr/>
          </p:nvSpPr>
          <p:spPr>
            <a:xfrm>
              <a:off x="8077200" y="5715000"/>
              <a:ext cx="90000" cy="90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7" name="Oval 6"/>
            <p:cNvSpPr/>
            <p:nvPr/>
          </p:nvSpPr>
          <p:spPr>
            <a:xfrm>
              <a:off x="6096000" y="3810000"/>
              <a:ext cx="90000" cy="9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cxnSp>
          <p:nvCxnSpPr>
            <p:cNvPr id="8" name="Straight Connector 7"/>
            <p:cNvCxnSpPr/>
            <p:nvPr/>
          </p:nvCxnSpPr>
          <p:spPr>
            <a:xfrm flipV="1">
              <a:off x="5922068" y="3657600"/>
              <a:ext cx="2869224" cy="1066800"/>
            </a:xfrm>
            <a:prstGeom prst="line">
              <a:avLst/>
            </a:prstGeom>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6705793" y="4565753"/>
              <a:ext cx="687937" cy="65637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CA"/>
            </a:p>
          </p:txBody>
        </p:sp>
        <p:cxnSp>
          <p:nvCxnSpPr>
            <p:cNvPr id="13" name="Straight Connector 12"/>
            <p:cNvCxnSpPr/>
            <p:nvPr/>
          </p:nvCxnSpPr>
          <p:spPr>
            <a:xfrm flipV="1">
              <a:off x="6087656" y="4114800"/>
              <a:ext cx="1434612" cy="533400"/>
            </a:xfrm>
            <a:prstGeom prst="line">
              <a:avLst/>
            </a:prstGeom>
            <a:ln/>
          </p:spPr>
          <p:style>
            <a:lnRef idx="3">
              <a:schemeClr val="dk1"/>
            </a:lnRef>
            <a:fillRef idx="0">
              <a:schemeClr val="dk1"/>
            </a:fillRef>
            <a:effectRef idx="2">
              <a:schemeClr val="dk1"/>
            </a:effectRef>
            <a:fontRef idx="minor">
              <a:schemeClr val="tx1"/>
            </a:fontRef>
          </p:style>
        </p:cxnSp>
        <p:cxnSp>
          <p:nvCxnSpPr>
            <p:cNvPr id="17" name="Straight Connector 16"/>
            <p:cNvCxnSpPr>
              <a:stCxn id="7" idx="6"/>
            </p:cNvCxnSpPr>
            <p:nvPr/>
          </p:nvCxnSpPr>
          <p:spPr>
            <a:xfrm>
              <a:off x="6186000" y="3855000"/>
              <a:ext cx="1336268" cy="2598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8" name="Straight Connector 17"/>
            <p:cNvCxnSpPr/>
            <p:nvPr/>
          </p:nvCxnSpPr>
          <p:spPr>
            <a:xfrm flipH="1">
              <a:off x="7217468" y="4114800"/>
              <a:ext cx="304800" cy="450953"/>
            </a:xfrm>
            <a:prstGeom prst="line">
              <a:avLst/>
            </a:prstGeom>
          </p:spPr>
          <p:style>
            <a:lnRef idx="2">
              <a:schemeClr val="accent2"/>
            </a:lnRef>
            <a:fillRef idx="0">
              <a:schemeClr val="accent2"/>
            </a:fillRef>
            <a:effectRef idx="1">
              <a:schemeClr val="accent2"/>
            </a:effectRef>
            <a:fontRef idx="minor">
              <a:schemeClr val="tx1"/>
            </a:fontRef>
          </p:style>
        </p:cxnSp>
      </p:grpSp>
      <mc:AlternateContent xmlns:mc="http://schemas.openxmlformats.org/markup-compatibility/2006" xmlns:a14="http://schemas.microsoft.com/office/drawing/2010/main">
        <mc:Choice Requires="a14">
          <p:sp>
            <p:nvSpPr>
              <p:cNvPr id="14" name="TextBox 13"/>
              <p:cNvSpPr txBox="1"/>
              <p:nvPr/>
            </p:nvSpPr>
            <p:spPr>
              <a:xfrm>
                <a:off x="4267200" y="3200400"/>
                <a:ext cx="3948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𝑥</m:t>
                          </m:r>
                        </m:e>
                        <m:sub>
                          <m:r>
                            <a:rPr lang="en-US" b="0" i="1" smtClean="0">
                              <a:latin typeface="Cambria Math"/>
                            </a:rPr>
                            <m:t>𝐴</m:t>
                          </m:r>
                        </m:sub>
                      </m:sSub>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4267200" y="3200400"/>
                <a:ext cx="394800" cy="369332"/>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223695" y="5188560"/>
                <a:ext cx="3948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𝑥</m:t>
                          </m:r>
                        </m:e>
                        <m:sub>
                          <m:r>
                            <a:rPr lang="en-US" b="0" i="1" smtClean="0">
                              <a:latin typeface="Cambria Math"/>
                            </a:rPr>
                            <m:t>𝐷</m:t>
                          </m:r>
                        </m:sub>
                      </m:sSub>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6223695" y="5188560"/>
                <a:ext cx="394800" cy="369332"/>
              </a:xfrm>
              <a:prstGeom prst="rect">
                <a:avLst/>
              </a:prstGeom>
              <a:blipFill rotWithShape="1">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6970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dirty="0" smtClean="0"/>
              <a:t>Delaying the Attacker:</a:t>
            </a:r>
            <a:br>
              <a:rPr lang="en-US" dirty="0" smtClean="0"/>
            </a:br>
            <a:r>
              <a:rPr lang="en-US" dirty="0" smtClean="0"/>
              <a:t>Multiple defenders</a:t>
            </a:r>
            <a:endParaRPr lang="en-US" dirty="0"/>
          </a:p>
        </p:txBody>
      </p:sp>
      <p:sp>
        <p:nvSpPr>
          <p:cNvPr id="3" name="Slide Number Placeholder 2"/>
          <p:cNvSpPr>
            <a:spLocks noGrp="1"/>
          </p:cNvSpPr>
          <p:nvPr>
            <p:ph type="sldNum" sz="quarter" idx="10"/>
          </p:nvPr>
        </p:nvSpPr>
        <p:spPr/>
        <p:txBody>
          <a:bodyPr/>
          <a:lstStyle/>
          <a:p>
            <a:fld id="{11D0641D-6455-4374-9517-F3B790035A30}" type="slidenum">
              <a:rPr lang="en-US" smtClean="0"/>
              <a:t>57</a:t>
            </a:fld>
            <a:endParaRPr lang="en-US"/>
          </a:p>
        </p:txBody>
      </p:sp>
      <p:grpSp>
        <p:nvGrpSpPr>
          <p:cNvPr id="35" name="Group 34"/>
          <p:cNvGrpSpPr/>
          <p:nvPr/>
        </p:nvGrpSpPr>
        <p:grpSpPr>
          <a:xfrm>
            <a:off x="2856239" y="1219200"/>
            <a:ext cx="5754361" cy="5612474"/>
            <a:chOff x="2856239" y="1219200"/>
            <a:chExt cx="5754361" cy="5612474"/>
          </a:xfrm>
        </p:grpSpPr>
        <p:sp>
          <p:nvSpPr>
            <p:cNvPr id="5" name="Oval 4"/>
            <p:cNvSpPr/>
            <p:nvPr/>
          </p:nvSpPr>
          <p:spPr>
            <a:xfrm rot="10800000">
              <a:off x="2856239" y="1219200"/>
              <a:ext cx="5754361" cy="561247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solidFill>
                  <a:schemeClr val="tx1"/>
                </a:solidFill>
              </a:endParaRPr>
            </a:p>
          </p:txBody>
        </p:sp>
        <p:sp>
          <p:nvSpPr>
            <p:cNvPr id="6" name="Oval 5"/>
            <p:cNvSpPr/>
            <p:nvPr/>
          </p:nvSpPr>
          <p:spPr>
            <a:xfrm>
              <a:off x="5782799" y="5602957"/>
              <a:ext cx="90000" cy="90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7" name="Oval 6"/>
            <p:cNvSpPr/>
            <p:nvPr/>
          </p:nvSpPr>
          <p:spPr>
            <a:xfrm>
              <a:off x="4876800" y="2971800"/>
              <a:ext cx="90000" cy="9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cxnSp>
          <p:nvCxnSpPr>
            <p:cNvPr id="8" name="Straight Connector 7"/>
            <p:cNvCxnSpPr>
              <a:stCxn id="5" idx="6"/>
              <a:endCxn id="5" idx="2"/>
            </p:cNvCxnSpPr>
            <p:nvPr/>
          </p:nvCxnSpPr>
          <p:spPr>
            <a:xfrm>
              <a:off x="2856239" y="4025437"/>
              <a:ext cx="575436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a:endCxn id="5" idx="2"/>
            </p:cNvCxnSpPr>
            <p:nvPr/>
          </p:nvCxnSpPr>
          <p:spPr>
            <a:xfrm>
              <a:off x="5039220" y="4024271"/>
              <a:ext cx="3571380" cy="1166"/>
            </a:xfrm>
            <a:prstGeom prst="line">
              <a:avLst/>
            </a:prstGeom>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5865918" y="5508291"/>
                  <a:ext cx="28825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𝐷</m:t>
                            </m:r>
                          </m:e>
                          <m:sub>
                            <m:r>
                              <a:rPr lang="en-US" b="0" i="1" smtClean="0">
                                <a:latin typeface="Cambria Math"/>
                              </a:rPr>
                              <m:t>1</m:t>
                            </m:r>
                          </m:sub>
                        </m:sSub>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5865918" y="5508291"/>
                  <a:ext cx="288252" cy="369332"/>
                </a:xfrm>
                <a:prstGeom prst="rect">
                  <a:avLst/>
                </a:prstGeom>
                <a:blipFill rotWithShape="1">
                  <a:blip r:embed="rId3"/>
                  <a:stretch>
                    <a:fillRect r="-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4572000" y="2754868"/>
                  <a:ext cx="28825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𝐴</m:t>
                        </m:r>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4572000" y="2754868"/>
                  <a:ext cx="288252" cy="369332"/>
                </a:xfrm>
                <a:prstGeom prst="rect">
                  <a:avLst/>
                </a:prstGeom>
                <a:blipFill rotWithShape="1">
                  <a:blip r:embed="rId4"/>
                  <a:stretch>
                    <a:fillRect r="-10638"/>
                  </a:stretch>
                </a:blipFill>
              </p:spPr>
              <p:txBody>
                <a:bodyPr/>
                <a:lstStyle/>
                <a:p>
                  <a:r>
                    <a:rPr lang="en-US">
                      <a:noFill/>
                    </a:rPr>
                    <a:t> </a:t>
                  </a:r>
                </a:p>
              </p:txBody>
            </p:sp>
          </mc:Fallback>
        </mc:AlternateContent>
        <p:sp>
          <p:nvSpPr>
            <p:cNvPr id="19" name="Oval 18"/>
            <p:cNvSpPr/>
            <p:nvPr/>
          </p:nvSpPr>
          <p:spPr>
            <a:xfrm>
              <a:off x="5438830" y="4291599"/>
              <a:ext cx="687937" cy="65637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CA"/>
            </a:p>
          </p:txBody>
        </p:sp>
        <p:cxnSp>
          <p:nvCxnSpPr>
            <p:cNvPr id="20" name="Straight Connector 19"/>
            <p:cNvCxnSpPr>
              <a:stCxn id="5" idx="7"/>
              <a:endCxn id="5" idx="3"/>
            </p:cNvCxnSpPr>
            <p:nvPr/>
          </p:nvCxnSpPr>
          <p:spPr>
            <a:xfrm flipV="1">
              <a:off x="3698946" y="2041128"/>
              <a:ext cx="4068947" cy="396861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3698946" y="3886200"/>
              <a:ext cx="2195339" cy="2123546"/>
            </a:xfrm>
            <a:prstGeom prst="line">
              <a:avLst/>
            </a:prstGeom>
            <a:ln/>
          </p:spPr>
          <p:style>
            <a:lnRef idx="3">
              <a:schemeClr val="dk1"/>
            </a:lnRef>
            <a:fillRef idx="0">
              <a:schemeClr val="dk1"/>
            </a:fillRef>
            <a:effectRef idx="2">
              <a:schemeClr val="dk1"/>
            </a:effectRef>
            <a:fontRef idx="minor">
              <a:schemeClr val="tx1"/>
            </a:fontRef>
          </p:style>
        </p:cxnSp>
        <p:sp>
          <p:nvSpPr>
            <p:cNvPr id="27" name="Oval 26"/>
            <p:cNvSpPr/>
            <p:nvPr/>
          </p:nvSpPr>
          <p:spPr>
            <a:xfrm>
              <a:off x="5119200" y="5863103"/>
              <a:ext cx="90000" cy="90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30" name="TextBox 29"/>
                <p:cNvSpPr txBox="1"/>
                <p:nvPr/>
              </p:nvSpPr>
              <p:spPr>
                <a:xfrm>
                  <a:off x="5181600" y="5879068"/>
                  <a:ext cx="28825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𝐷</m:t>
                            </m:r>
                          </m:e>
                          <m:sub>
                            <m:r>
                              <a:rPr lang="en-US" b="0" i="1" smtClean="0">
                                <a:latin typeface="Cambria Math"/>
                              </a:rPr>
                              <m:t>2</m:t>
                            </m:r>
                          </m:sub>
                        </m:sSub>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5181600" y="5879068"/>
                  <a:ext cx="288252" cy="369332"/>
                </a:xfrm>
                <a:prstGeom prst="rect">
                  <a:avLst/>
                </a:prstGeom>
                <a:blipFill rotWithShape="1">
                  <a:blip r:embed="rId5"/>
                  <a:stretch>
                    <a:fillRect r="-36170"/>
                  </a:stretch>
                </a:blipFill>
              </p:spPr>
              <p:txBody>
                <a:bodyPr/>
                <a:lstStyle/>
                <a:p>
                  <a:r>
                    <a:rPr lang="en-US">
                      <a:noFill/>
                    </a:rPr>
                    <a:t> </a:t>
                  </a:r>
                </a:p>
              </p:txBody>
            </p:sp>
          </mc:Fallback>
        </mc:AlternateContent>
        <p:cxnSp>
          <p:nvCxnSpPr>
            <p:cNvPr id="32" name="Straight Connector 31"/>
            <p:cNvCxnSpPr>
              <a:stCxn id="27" idx="0"/>
            </p:cNvCxnSpPr>
            <p:nvPr/>
          </p:nvCxnSpPr>
          <p:spPr>
            <a:xfrm flipH="1" flipV="1">
              <a:off x="4796615" y="4947973"/>
              <a:ext cx="367585" cy="915130"/>
            </a:xfrm>
            <a:prstGeom prst="line">
              <a:avLst/>
            </a:prstGeom>
          </p:spPr>
          <p:style>
            <a:lnRef idx="2">
              <a:schemeClr val="accent3"/>
            </a:lnRef>
            <a:fillRef idx="0">
              <a:schemeClr val="accent3"/>
            </a:fillRef>
            <a:effectRef idx="1">
              <a:schemeClr val="accent3"/>
            </a:effectRef>
            <a:fontRef idx="minor">
              <a:schemeClr val="tx1"/>
            </a:fontRef>
          </p:style>
        </p:cxnSp>
        <p:cxnSp>
          <p:nvCxnSpPr>
            <p:cNvPr id="12" name="Straight Connector 11"/>
            <p:cNvCxnSpPr>
              <a:stCxn id="6" idx="0"/>
            </p:cNvCxnSpPr>
            <p:nvPr/>
          </p:nvCxnSpPr>
          <p:spPr>
            <a:xfrm flipV="1">
              <a:off x="5827799" y="4025437"/>
              <a:ext cx="648006" cy="1577520"/>
            </a:xfrm>
            <a:prstGeom prst="line">
              <a:avLst/>
            </a:prstGeom>
          </p:spPr>
          <p:style>
            <a:lnRef idx="2">
              <a:schemeClr val="accent3"/>
            </a:lnRef>
            <a:fillRef idx="0">
              <a:schemeClr val="accent3"/>
            </a:fillRef>
            <a:effectRef idx="1">
              <a:schemeClr val="accent3"/>
            </a:effectRef>
            <a:fontRef idx="minor">
              <a:schemeClr val="tx1"/>
            </a:fontRef>
          </p:style>
        </p:cxnSp>
      </p:grpSp>
    </p:spTree>
    <p:extLst>
      <p:ext uri="{BB962C8B-B14F-4D97-AF65-F5344CB8AC3E}">
        <p14:creationId xmlns:p14="http://schemas.microsoft.com/office/powerpoint/2010/main" val="40677742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Multiplayer Reach-Avoid Game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14:m>
                  <m:oMath xmlns:m="http://schemas.openxmlformats.org/officeDocument/2006/math">
                    <m:r>
                      <a:rPr lang="en-US" b="0" i="1" smtClean="0">
                        <a:latin typeface="Cambria Math"/>
                      </a:rPr>
                      <m:t>𝑁</m:t>
                    </m:r>
                  </m:oMath>
                </a14:m>
                <a:r>
                  <a:rPr lang="en-US" dirty="0" smtClean="0"/>
                  <a:t> attackers vs. </a:t>
                </a:r>
                <a14:m>
                  <m:oMath xmlns:m="http://schemas.openxmlformats.org/officeDocument/2006/math">
                    <m:r>
                      <a:rPr lang="en-US" b="0" i="1" smtClean="0">
                        <a:latin typeface="Cambria Math"/>
                      </a:rPr>
                      <m:t>𝑁</m:t>
                    </m:r>
                  </m:oMath>
                </a14:m>
                <a:r>
                  <a:rPr lang="en-US" dirty="0" smtClean="0"/>
                  <a:t> defenders</a:t>
                </a:r>
              </a:p>
              <a:p>
                <a:pPr lvl="1"/>
                <a:r>
                  <a:rPr lang="en-US" dirty="0" smtClean="0"/>
                  <a:t>How many attackers are able to reach the target?</a:t>
                </a:r>
              </a:p>
              <a:p>
                <a:pPr lvl="1"/>
                <a:endParaRPr lang="en-US" b="0" dirty="0">
                  <a:solidFill>
                    <a:schemeClr val="bg1">
                      <a:lumMod val="50000"/>
                    </a:schemeClr>
                  </a:solidFill>
                </a:endParaRPr>
              </a:p>
              <a:p>
                <a:r>
                  <a:rPr lang="en-US" dirty="0" smtClean="0">
                    <a:solidFill>
                      <a:schemeClr val="tx1"/>
                    </a:solidFill>
                  </a:rPr>
                  <a:t>Optimal solution requires solving a </a:t>
                </a:r>
                <a14:m>
                  <m:oMath xmlns:m="http://schemas.openxmlformats.org/officeDocument/2006/math">
                    <m:r>
                      <a:rPr lang="en-US" b="1" i="1" smtClean="0">
                        <a:solidFill>
                          <a:schemeClr val="tx1"/>
                        </a:solidFill>
                        <a:latin typeface="Cambria Math"/>
                      </a:rPr>
                      <m:t>𝟒</m:t>
                    </m:r>
                    <m:r>
                      <a:rPr lang="en-US" b="1" i="1" smtClean="0">
                        <a:solidFill>
                          <a:schemeClr val="tx1"/>
                        </a:solidFill>
                        <a:latin typeface="Cambria Math"/>
                      </a:rPr>
                      <m:t>𝑵</m:t>
                    </m:r>
                  </m:oMath>
                </a14:m>
                <a:r>
                  <a:rPr lang="en-US" dirty="0" smtClean="0">
                    <a:solidFill>
                      <a:schemeClr val="tx1"/>
                    </a:solidFill>
                  </a:rPr>
                  <a:t> dimensional HJI PDE</a:t>
                </a:r>
              </a:p>
              <a:p>
                <a:pPr lvl="1"/>
                <a:r>
                  <a:rPr lang="en-US" dirty="0" smtClean="0">
                    <a:solidFill>
                      <a:schemeClr val="tx1"/>
                    </a:solidFill>
                  </a:rPr>
                  <a:t>Intractable</a:t>
                </a:r>
              </a:p>
              <a:p>
                <a:pPr lvl="1"/>
                <a:endParaRPr lang="en-US" dirty="0">
                  <a:solidFill>
                    <a:schemeClr val="tx1"/>
                  </a:solidFill>
                </a:endParaRPr>
              </a:p>
              <a:p>
                <a:r>
                  <a:rPr lang="en-US" dirty="0" smtClean="0">
                    <a:solidFill>
                      <a:schemeClr val="tx1"/>
                    </a:solidFill>
                  </a:rPr>
                  <a:t>We will consider complexity-optimality trade-offs</a:t>
                </a:r>
              </a:p>
              <a:p>
                <a:pPr marL="514350" indent="-514350">
                  <a:buFont typeface="+mj-lt"/>
                  <a:buAutoNum type="arabicPeriod"/>
                </a:pPr>
                <a:endParaRPr lang="en-US" b="0" dirty="0" smtClean="0"/>
              </a:p>
              <a:p>
                <a:pPr lvl="1"/>
                <a:endParaRPr lang="en-US" b="0" i="1" dirty="0" smtClean="0">
                  <a:latin typeface="Cambria Math"/>
                </a:endParaRPr>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11D0641D-6455-4374-9517-F3B790035A30}" type="slidenum">
              <a:rPr lang="en-US" smtClean="0"/>
              <a:t>6</a:t>
            </a:fld>
            <a:endParaRPr lang="en-US"/>
          </a:p>
        </p:txBody>
      </p:sp>
    </p:spTree>
    <p:extLst>
      <p:ext uri="{BB962C8B-B14F-4D97-AF65-F5344CB8AC3E}">
        <p14:creationId xmlns:p14="http://schemas.microsoft.com/office/powerpoint/2010/main" val="14095552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playwithup.com/wp-content/uploads/2012/08/capture-the-flag-1.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2662" y="3962400"/>
            <a:ext cx="3848438" cy="2819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0" y="193328"/>
            <a:ext cx="8194675" cy="564257"/>
          </a:xfrm>
        </p:spPr>
        <p:txBody>
          <a:bodyPr/>
          <a:lstStyle/>
          <a:p>
            <a:r>
              <a:rPr lang="en-US" dirty="0" smtClean="0"/>
              <a:t>Why Multiplayer Reach-Avoid Games?</a:t>
            </a:r>
            <a:endParaRPr lang="en-US" dirty="0"/>
          </a:p>
        </p:txBody>
      </p:sp>
      <p:sp>
        <p:nvSpPr>
          <p:cNvPr id="3" name="Content Placeholder 2"/>
          <p:cNvSpPr>
            <a:spLocks noGrp="1"/>
          </p:cNvSpPr>
          <p:nvPr>
            <p:ph idx="1"/>
          </p:nvPr>
        </p:nvSpPr>
        <p:spPr/>
        <p:txBody>
          <a:bodyPr/>
          <a:lstStyle/>
          <a:p>
            <a:r>
              <a:rPr lang="en-US" dirty="0" smtClean="0"/>
              <a:t>High dimensionality: Difficult to solve</a:t>
            </a:r>
          </a:p>
          <a:p>
            <a:endParaRPr lang="en-US" dirty="0" smtClean="0"/>
          </a:p>
          <a:p>
            <a:r>
              <a:rPr lang="en-US" dirty="0" smtClean="0"/>
              <a:t>Arbitrary terrain</a:t>
            </a:r>
          </a:p>
          <a:p>
            <a:endParaRPr lang="en-US" dirty="0" smtClean="0"/>
          </a:p>
          <a:p>
            <a:r>
              <a:rPr lang="en-US" dirty="0" smtClean="0"/>
              <a:t>Difficult </a:t>
            </a:r>
            <a:r>
              <a:rPr lang="en-US" dirty="0"/>
              <a:t>to intuit</a:t>
            </a:r>
          </a:p>
          <a:p>
            <a:pPr marL="682625" lvl="2" indent="-225425"/>
            <a:r>
              <a:rPr lang="en-US" dirty="0"/>
              <a:t>Humans sometimes play </a:t>
            </a:r>
            <a:r>
              <a:rPr lang="en-US" dirty="0" err="1"/>
              <a:t>suboptimally</a:t>
            </a:r>
            <a:r>
              <a:rPr lang="en-US" dirty="0"/>
              <a:t> even in a 1 vs. 1 [Huang, Tomlin et al 2011]</a:t>
            </a:r>
          </a:p>
          <a:p>
            <a:endParaRPr lang="en-US" dirty="0"/>
          </a:p>
          <a:p>
            <a:r>
              <a:rPr lang="en-US" dirty="0"/>
              <a:t>Cooperation between players</a:t>
            </a:r>
          </a:p>
          <a:p>
            <a:pPr lvl="1"/>
            <a:endParaRPr lang="en-US" dirty="0" smtClean="0"/>
          </a:p>
          <a:p>
            <a:r>
              <a:rPr lang="en-US" smtClean="0"/>
              <a:t>Applications</a:t>
            </a:r>
            <a:endParaRPr lang="en-US" dirty="0" smtClean="0"/>
          </a:p>
        </p:txBody>
      </p:sp>
      <p:sp>
        <p:nvSpPr>
          <p:cNvPr id="4" name="Slide Number Placeholder 3"/>
          <p:cNvSpPr>
            <a:spLocks noGrp="1"/>
          </p:cNvSpPr>
          <p:nvPr>
            <p:ph type="sldNum" sz="quarter" idx="10"/>
          </p:nvPr>
        </p:nvSpPr>
        <p:spPr/>
        <p:txBody>
          <a:bodyPr/>
          <a:lstStyle/>
          <a:p>
            <a:fld id="{11D0641D-6455-4374-9517-F3B790035A30}" type="slidenum">
              <a:rPr lang="en-US" smtClean="0"/>
              <a:t>7</a:t>
            </a:fld>
            <a:endParaRPr lang="en-US"/>
          </a:p>
        </p:txBody>
      </p:sp>
      <p:sp>
        <p:nvSpPr>
          <p:cNvPr id="5" name="Rectangle 4"/>
          <p:cNvSpPr/>
          <p:nvPr/>
        </p:nvSpPr>
        <p:spPr>
          <a:xfrm>
            <a:off x="2057400" y="6122313"/>
            <a:ext cx="3200400" cy="430887"/>
          </a:xfrm>
          <a:prstGeom prst="rect">
            <a:avLst/>
          </a:prstGeom>
        </p:spPr>
        <p:txBody>
          <a:bodyPr wrap="square">
            <a:spAutoFit/>
          </a:bodyPr>
          <a:lstStyle/>
          <a:p>
            <a:r>
              <a:rPr lang="en-US" sz="1100" dirty="0">
                <a:hlinkClick r:id="rId4"/>
              </a:rPr>
              <a:t>http://playwithup.com/wp-content/uploads/2012/08/capture-the-flag-1.jpeg</a:t>
            </a:r>
            <a:endParaRPr lang="en-US" sz="1100" dirty="0"/>
          </a:p>
        </p:txBody>
      </p:sp>
    </p:spTree>
    <p:extLst>
      <p:ext uri="{BB962C8B-B14F-4D97-AF65-F5344CB8AC3E}">
        <p14:creationId xmlns:p14="http://schemas.microsoft.com/office/powerpoint/2010/main" val="14648265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Player Game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b="0" i="1" smtClean="0">
                        <a:latin typeface="Cambria Math"/>
                      </a:rPr>
                      <m:t>1</m:t>
                    </m:r>
                  </m:oMath>
                </a14:m>
                <a:r>
                  <a:rPr lang="en-US" dirty="0" smtClean="0"/>
                  <a:t> attacker vs. </a:t>
                </a:r>
                <a14:m>
                  <m:oMath xmlns:m="http://schemas.openxmlformats.org/officeDocument/2006/math">
                    <m:r>
                      <a:rPr lang="en-US" b="0" i="1" smtClean="0">
                        <a:latin typeface="Cambria Math"/>
                      </a:rPr>
                      <m:t>1</m:t>
                    </m:r>
                  </m:oMath>
                </a14:m>
                <a:r>
                  <a:rPr lang="en-US" dirty="0" smtClean="0"/>
                  <a:t> defender </a:t>
                </a:r>
                <a:endParaRPr lang="en-US" i="1" dirty="0" smtClean="0">
                  <a:latin typeface="Cambria Math"/>
                </a:endParaRPr>
              </a:p>
              <a:p>
                <a:pPr lvl="1"/>
                <a14:m>
                  <m:oMath xmlns:m="http://schemas.openxmlformats.org/officeDocument/2006/math">
                    <m:r>
                      <a:rPr lang="en-US" i="1" dirty="0" smtClean="0">
                        <a:latin typeface="Cambria Math"/>
                      </a:rPr>
                      <m:t>4</m:t>
                    </m:r>
                  </m:oMath>
                </a14:m>
                <a:r>
                  <a:rPr lang="en-US" dirty="0" smtClean="0"/>
                  <a:t>D HJI solution [Huang et al 2011]</a:t>
                </a:r>
              </a:p>
              <a:p>
                <a:pPr lvl="1"/>
                <a:endParaRPr lang="en-US" dirty="0" smtClean="0"/>
              </a:p>
              <a:p>
                <a:pPr marL="454025" lvl="1" indent="0">
                  <a:buNone/>
                </a:pPr>
                <a14:m>
                  <m:oMathPara xmlns:m="http://schemas.openxmlformats.org/officeDocument/2006/math">
                    <m:oMathParaPr>
                      <m:jc m:val="centerGroup"/>
                    </m:oMathParaPr>
                    <m:oMath xmlns:m="http://schemas.openxmlformats.org/officeDocument/2006/math">
                      <m:sSub>
                        <m:sSubPr>
                          <m:ctrlPr>
                            <a:rPr lang="en-US" b="1" i="1" smtClean="0">
                              <a:latin typeface="Cambria Math"/>
                            </a:rPr>
                          </m:ctrlPr>
                        </m:sSubPr>
                        <m:e>
                          <m:acc>
                            <m:accPr>
                              <m:chr m:val="̇"/>
                              <m:ctrlPr>
                                <a:rPr lang="en-US" b="1" i="1" smtClean="0">
                                  <a:latin typeface="Cambria Math"/>
                                </a:rPr>
                              </m:ctrlPr>
                            </m:accPr>
                            <m:e>
                              <m:r>
                                <a:rPr lang="en-US" b="1" i="1" smtClean="0">
                                  <a:latin typeface="Cambria Math"/>
                                </a:rPr>
                                <m:t>𝒙</m:t>
                              </m:r>
                            </m:e>
                          </m:acc>
                        </m:e>
                        <m:sub>
                          <m:r>
                            <a:rPr lang="en-US" b="1" i="1" smtClean="0">
                              <a:latin typeface="Cambria Math"/>
                            </a:rPr>
                            <m:t>𝑨</m:t>
                          </m:r>
                        </m:sub>
                      </m:sSub>
                      <m:r>
                        <a:rPr lang="en-US" b="1" i="1" smtClean="0">
                          <a:latin typeface="Cambria Math"/>
                        </a:rPr>
                        <m:t>=</m:t>
                      </m:r>
                      <m:sSub>
                        <m:sSubPr>
                          <m:ctrlPr>
                            <a:rPr lang="en-US" b="1" i="1" smtClean="0">
                              <a:latin typeface="Cambria Math"/>
                            </a:rPr>
                          </m:ctrlPr>
                        </m:sSubPr>
                        <m:e>
                          <m:r>
                            <a:rPr lang="en-US" b="1" i="1" smtClean="0">
                              <a:latin typeface="Cambria Math"/>
                            </a:rPr>
                            <m:t>𝒗</m:t>
                          </m:r>
                        </m:e>
                        <m:sub>
                          <m:r>
                            <a:rPr lang="en-US" b="1" i="1" smtClean="0">
                              <a:latin typeface="Cambria Math"/>
                            </a:rPr>
                            <m:t>𝑨</m:t>
                          </m:r>
                        </m:sub>
                      </m:sSub>
                      <m:r>
                        <a:rPr lang="en-US" b="1" i="1" smtClean="0">
                          <a:latin typeface="Cambria Math"/>
                        </a:rPr>
                        <m:t>𝒂</m:t>
                      </m:r>
                      <m:d>
                        <m:dPr>
                          <m:ctrlPr>
                            <a:rPr lang="en-US" b="1" i="1" smtClean="0">
                              <a:latin typeface="Cambria Math"/>
                            </a:rPr>
                          </m:ctrlPr>
                        </m:dPr>
                        <m:e>
                          <m:r>
                            <a:rPr lang="en-US" b="1" i="1" smtClean="0">
                              <a:latin typeface="Cambria Math"/>
                            </a:rPr>
                            <m:t>𝒕</m:t>
                          </m:r>
                        </m:e>
                      </m:d>
                    </m:oMath>
                  </m:oMathPara>
                </a14:m>
                <a:endParaRPr lang="en-US" b="1" dirty="0" smtClean="0"/>
              </a:p>
              <a:p>
                <a:pPr marL="454025" lvl="1" indent="0">
                  <a:buNone/>
                </a:pPr>
                <a14:m>
                  <m:oMathPara xmlns:m="http://schemas.openxmlformats.org/officeDocument/2006/math">
                    <m:oMathParaPr>
                      <m:jc m:val="centerGroup"/>
                    </m:oMathParaPr>
                    <m:oMath xmlns:m="http://schemas.openxmlformats.org/officeDocument/2006/math">
                      <m:sSub>
                        <m:sSubPr>
                          <m:ctrlPr>
                            <a:rPr lang="en-US" b="1" i="1" smtClean="0">
                              <a:latin typeface="Cambria Math"/>
                            </a:rPr>
                          </m:ctrlPr>
                        </m:sSubPr>
                        <m:e>
                          <m:acc>
                            <m:accPr>
                              <m:chr m:val="̇"/>
                              <m:ctrlPr>
                                <a:rPr lang="en-US" b="1" i="1" smtClean="0">
                                  <a:latin typeface="Cambria Math"/>
                                </a:rPr>
                              </m:ctrlPr>
                            </m:accPr>
                            <m:e>
                              <m:r>
                                <a:rPr lang="en-US" b="1" i="1" smtClean="0">
                                  <a:latin typeface="Cambria Math"/>
                                </a:rPr>
                                <m:t>𝒙</m:t>
                              </m:r>
                            </m:e>
                          </m:acc>
                        </m:e>
                        <m:sub>
                          <m:r>
                            <a:rPr lang="en-US" b="1" i="1" smtClean="0">
                              <a:latin typeface="Cambria Math"/>
                            </a:rPr>
                            <m:t>𝑫</m:t>
                          </m:r>
                        </m:sub>
                      </m:sSub>
                      <m:r>
                        <a:rPr lang="en-US" b="1" i="1" smtClean="0">
                          <a:latin typeface="Cambria Math"/>
                        </a:rPr>
                        <m:t>=</m:t>
                      </m:r>
                      <m:sSub>
                        <m:sSubPr>
                          <m:ctrlPr>
                            <a:rPr lang="en-US" b="1" i="1" smtClean="0">
                              <a:latin typeface="Cambria Math"/>
                            </a:rPr>
                          </m:ctrlPr>
                        </m:sSubPr>
                        <m:e>
                          <m:r>
                            <a:rPr lang="en-US" b="1" i="1" smtClean="0">
                              <a:latin typeface="Cambria Math"/>
                            </a:rPr>
                            <m:t>𝒗</m:t>
                          </m:r>
                        </m:e>
                        <m:sub>
                          <m:r>
                            <a:rPr lang="en-US" b="1" i="1" smtClean="0">
                              <a:latin typeface="Cambria Math"/>
                            </a:rPr>
                            <m:t>𝑫</m:t>
                          </m:r>
                        </m:sub>
                      </m:sSub>
                      <m:r>
                        <a:rPr lang="en-US" b="1" i="1" smtClean="0">
                          <a:latin typeface="Cambria Math"/>
                        </a:rPr>
                        <m:t>𝒅</m:t>
                      </m:r>
                      <m:d>
                        <m:dPr>
                          <m:ctrlPr>
                            <a:rPr lang="en-US" b="1" i="1" smtClean="0">
                              <a:latin typeface="Cambria Math"/>
                            </a:rPr>
                          </m:ctrlPr>
                        </m:dPr>
                        <m:e>
                          <m:r>
                            <a:rPr lang="en-US" b="1" i="1" smtClean="0">
                              <a:latin typeface="Cambria Math"/>
                            </a:rPr>
                            <m:t>𝒕</m:t>
                          </m:r>
                        </m:e>
                      </m:d>
                    </m:oMath>
                  </m:oMathPara>
                </a14:m>
                <a:endParaRPr lang="en-US" b="1" dirty="0" smtClean="0"/>
              </a:p>
              <a:p>
                <a:pPr marL="454025" lvl="1" indent="0">
                  <a:buNone/>
                </a:pPr>
                <a:endParaRPr lang="en-US" dirty="0"/>
              </a:p>
              <a:p>
                <a:r>
                  <a:rPr lang="en-US" dirty="0" smtClean="0"/>
                  <a:t>Algorithm:</a:t>
                </a:r>
                <a:endParaRPr lang="en-US" dirty="0"/>
              </a:p>
              <a:p>
                <a:pPr marL="454025" lvl="1" indent="0">
                  <a:buNone/>
                </a:pPr>
                <a:r>
                  <a:rPr lang="en-US" b="1" dirty="0" smtClean="0"/>
                  <a:t>In a 4D state space,</a:t>
                </a:r>
              </a:p>
              <a:p>
                <a:pPr marL="911225" lvl="1" indent="-457200">
                  <a:buFont typeface="+mj-lt"/>
                  <a:buAutoNum type="arabicPeriod"/>
                </a:pPr>
                <a:r>
                  <a:rPr lang="en-US" dirty="0" smtClean="0"/>
                  <a:t>Define goal set for attacker</a:t>
                </a:r>
              </a:p>
              <a:p>
                <a:pPr marL="911225" lvl="1" indent="-457200">
                  <a:buFont typeface="+mj-lt"/>
                  <a:buAutoNum type="arabicPeriod"/>
                </a:pPr>
                <a:endParaRPr lang="en-US" dirty="0" smtClean="0"/>
              </a:p>
              <a:p>
                <a:pPr marL="911225" lvl="1" indent="-457200">
                  <a:buFont typeface="+mj-lt"/>
                  <a:buAutoNum type="arabicPeriod"/>
                </a:pPr>
                <a:r>
                  <a:rPr lang="en-US" b="1" dirty="0" smtClean="0"/>
                  <a:t>Define avoid set for attacker</a:t>
                </a:r>
              </a:p>
              <a:p>
                <a:pPr marL="911225" lvl="1" indent="-457200">
                  <a:buFont typeface="+mj-lt"/>
                  <a:buAutoNum type="arabicPeriod"/>
                </a:pPr>
                <a:endParaRPr lang="en-US" b="1" dirty="0" smtClean="0"/>
              </a:p>
              <a:p>
                <a:pPr marL="911225" lvl="1" indent="-457200">
                  <a:buFont typeface="+mj-lt"/>
                  <a:buAutoNum type="arabicPeriod"/>
                </a:pPr>
                <a:r>
                  <a:rPr lang="en-US" dirty="0" smtClean="0"/>
                  <a:t>Use level set toolbox</a:t>
                </a:r>
                <a:endParaRPr lang="en-US" b="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11D0641D-6455-4374-9517-F3B790035A30}" type="slidenum">
              <a:rPr lang="en-US" smtClean="0"/>
              <a:t>8</a:t>
            </a:fld>
            <a:endParaRPr lang="en-US" dirty="0"/>
          </a:p>
        </p:txBody>
      </p:sp>
    </p:spTree>
    <p:extLst>
      <p:ext uri="{BB962C8B-B14F-4D97-AF65-F5344CB8AC3E}">
        <p14:creationId xmlns:p14="http://schemas.microsoft.com/office/powerpoint/2010/main" val="7985014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3328"/>
            <a:ext cx="8194675" cy="564257"/>
          </a:xfrm>
        </p:spPr>
        <p:txBody>
          <a:bodyPr/>
          <a:lstStyle/>
          <a:p>
            <a:r>
              <a:rPr lang="en-US" dirty="0" smtClean="0"/>
              <a:t>Defining sets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Represent a set </a:t>
                </a:r>
                <a14:m>
                  <m:oMath xmlns:m="http://schemas.openxmlformats.org/officeDocument/2006/math">
                    <m:r>
                      <a:rPr lang="en-US" b="1" i="1" smtClean="0">
                        <a:latin typeface="Cambria Math"/>
                      </a:rPr>
                      <m:t>𝑮</m:t>
                    </m:r>
                  </m:oMath>
                </a14:m>
                <a:r>
                  <a:rPr lang="en-US" dirty="0" smtClean="0"/>
                  <a:t> using an implicit surface function </a:t>
                </a:r>
                <a14:m>
                  <m:oMath xmlns:m="http://schemas.openxmlformats.org/officeDocument/2006/math">
                    <m:sSub>
                      <m:sSubPr>
                        <m:ctrlPr>
                          <a:rPr lang="en-US" b="1" i="1" smtClean="0">
                            <a:latin typeface="Cambria Math"/>
                          </a:rPr>
                        </m:ctrlPr>
                      </m:sSubPr>
                      <m:e>
                        <m:r>
                          <a:rPr lang="en-US" b="1" i="1" smtClean="0">
                            <a:latin typeface="Cambria Math"/>
                          </a:rPr>
                          <m:t>𝝓</m:t>
                        </m:r>
                      </m:e>
                      <m:sub>
                        <m:r>
                          <a:rPr lang="en-US" b="1" i="1" smtClean="0">
                            <a:latin typeface="Cambria Math"/>
                          </a:rPr>
                          <m:t>𝑮</m:t>
                        </m:r>
                      </m:sub>
                    </m:sSub>
                    <m:d>
                      <m:dPr>
                        <m:ctrlPr>
                          <a:rPr lang="en-US" b="1" i="1" smtClean="0">
                            <a:latin typeface="Cambria Math"/>
                          </a:rPr>
                        </m:ctrlPr>
                      </m:dPr>
                      <m:e>
                        <m:r>
                          <a:rPr lang="en-US" b="1" i="1" smtClean="0">
                            <a:latin typeface="Cambria Math"/>
                          </a:rPr>
                          <m:t>𝒙</m:t>
                        </m:r>
                      </m:e>
                    </m:d>
                  </m:oMath>
                </a14:m>
                <a:endParaRPr lang="en-US" dirty="0" smtClean="0"/>
              </a:p>
              <a:p>
                <a:pPr lvl="1"/>
                <a14:m>
                  <m:oMath xmlns:m="http://schemas.openxmlformats.org/officeDocument/2006/math">
                    <m:sSub>
                      <m:sSubPr>
                        <m:ctrlPr>
                          <a:rPr lang="en-US" b="1" i="1" smtClean="0">
                            <a:latin typeface="Cambria Math"/>
                          </a:rPr>
                        </m:ctrlPr>
                      </m:sSubPr>
                      <m:e>
                        <m:r>
                          <a:rPr lang="en-US" b="1" i="1" smtClean="0">
                            <a:latin typeface="Cambria Math"/>
                          </a:rPr>
                          <m:t>𝝓</m:t>
                        </m:r>
                      </m:e>
                      <m:sub>
                        <m:r>
                          <a:rPr lang="en-US" b="1" i="1" smtClean="0">
                            <a:latin typeface="Cambria Math"/>
                          </a:rPr>
                          <m:t>𝑮</m:t>
                        </m:r>
                      </m:sub>
                    </m:sSub>
                    <m:d>
                      <m:dPr>
                        <m:ctrlPr>
                          <a:rPr lang="en-US" b="1" i="1" smtClean="0">
                            <a:latin typeface="Cambria Math"/>
                          </a:rPr>
                        </m:ctrlPr>
                      </m:dPr>
                      <m:e>
                        <m:r>
                          <a:rPr lang="en-US" b="1" i="1" smtClean="0">
                            <a:latin typeface="Cambria Math"/>
                          </a:rPr>
                          <m:t>𝒙</m:t>
                        </m:r>
                      </m:e>
                    </m:d>
                    <m:r>
                      <a:rPr lang="en-US" b="1" i="1" smtClean="0">
                        <a:latin typeface="Cambria Math"/>
                      </a:rPr>
                      <m:t>≤</m:t>
                    </m:r>
                    <m:r>
                      <a:rPr lang="en-US" b="1" i="1" smtClean="0">
                        <a:latin typeface="Cambria Math"/>
                      </a:rPr>
                      <m:t>𝟎</m:t>
                    </m:r>
                    <m:r>
                      <a:rPr lang="en-US" b="1" i="1" smtClean="0">
                        <a:latin typeface="Cambria Math"/>
                      </a:rPr>
                      <m:t>⇔</m:t>
                    </m:r>
                    <m:r>
                      <a:rPr lang="en-US" b="1" i="1" smtClean="0">
                        <a:latin typeface="Cambria Math"/>
                      </a:rPr>
                      <m:t>𝒙</m:t>
                    </m:r>
                    <m:r>
                      <a:rPr lang="en-US" b="1" i="1" smtClean="0">
                        <a:latin typeface="Cambria Math"/>
                      </a:rPr>
                      <m:t>∈</m:t>
                    </m:r>
                    <m:r>
                      <a:rPr lang="en-US" b="1" i="1" smtClean="0">
                        <a:latin typeface="Cambria Math"/>
                      </a:rPr>
                      <m:t>𝑮</m:t>
                    </m:r>
                  </m:oMath>
                </a14:m>
                <a:endParaRPr lang="en-US" dirty="0" smtClean="0"/>
              </a:p>
              <a:p>
                <a:endParaRPr lang="en-US" dirty="0"/>
              </a:p>
              <a:p>
                <a:r>
                  <a:rPr lang="en-US" dirty="0" smtClean="0"/>
                  <a:t>Example: 2D unit disk centered at the origin:</a:t>
                </a:r>
              </a:p>
              <a:p>
                <a:pPr marL="0" indent="0">
                  <a:buNone/>
                </a:pPr>
                <a14:m>
                  <m:oMathPara xmlns:m="http://schemas.openxmlformats.org/officeDocument/2006/math">
                    <m:oMathParaPr>
                      <m:jc m:val="centerGroup"/>
                    </m:oMathParaPr>
                    <m:oMath xmlns:m="http://schemas.openxmlformats.org/officeDocument/2006/math">
                      <m:sSub>
                        <m:sSubPr>
                          <m:ctrlPr>
                            <a:rPr lang="en-US" b="1" i="1" smtClean="0">
                              <a:latin typeface="Cambria Math"/>
                            </a:rPr>
                          </m:ctrlPr>
                        </m:sSubPr>
                        <m:e>
                          <m:r>
                            <a:rPr lang="en-US" b="1" i="1" smtClean="0">
                              <a:latin typeface="Cambria Math"/>
                            </a:rPr>
                            <m:t>𝝓</m:t>
                          </m:r>
                        </m:e>
                        <m:sub>
                          <m:r>
                            <a:rPr lang="en-US" b="1" i="1" smtClean="0">
                              <a:latin typeface="Cambria Math"/>
                            </a:rPr>
                            <m:t>𝑮</m:t>
                          </m:r>
                        </m:sub>
                      </m:sSub>
                      <m:d>
                        <m:dPr>
                          <m:ctrlPr>
                            <a:rPr lang="en-US" b="1" i="1" smtClean="0">
                              <a:latin typeface="Cambria Math"/>
                            </a:rPr>
                          </m:ctrlPr>
                        </m:dPr>
                        <m:e>
                          <m:r>
                            <a:rPr lang="en-US" b="1" i="1" smtClean="0">
                              <a:latin typeface="Cambria Math"/>
                            </a:rPr>
                            <m:t>𝒙</m:t>
                          </m:r>
                          <m:r>
                            <a:rPr lang="en-US" b="1" i="1" smtClean="0">
                              <a:latin typeface="Cambria Math"/>
                            </a:rPr>
                            <m:t>,</m:t>
                          </m:r>
                          <m:r>
                            <a:rPr lang="en-US" b="1" i="1" smtClean="0">
                              <a:latin typeface="Cambria Math"/>
                            </a:rPr>
                            <m:t>𝒚</m:t>
                          </m:r>
                        </m:e>
                      </m:d>
                      <m:r>
                        <a:rPr lang="en-US" b="1" i="1" smtClean="0">
                          <a:latin typeface="Cambria Math"/>
                        </a:rPr>
                        <m:t>=</m:t>
                      </m:r>
                      <m:sSup>
                        <m:sSupPr>
                          <m:ctrlPr>
                            <a:rPr lang="en-US" b="1" i="1" smtClean="0">
                              <a:latin typeface="Cambria Math"/>
                            </a:rPr>
                          </m:ctrlPr>
                        </m:sSupPr>
                        <m:e>
                          <m:r>
                            <a:rPr lang="en-US" b="1" i="1" smtClean="0">
                              <a:latin typeface="Cambria Math"/>
                            </a:rPr>
                            <m:t>𝒙</m:t>
                          </m:r>
                        </m:e>
                        <m:sup>
                          <m:r>
                            <a:rPr lang="en-US" b="1" i="1" smtClean="0">
                              <a:latin typeface="Cambria Math"/>
                            </a:rPr>
                            <m:t>𝟐</m:t>
                          </m:r>
                        </m:sup>
                      </m:sSup>
                      <m:r>
                        <a:rPr lang="en-US" b="1" i="1" smtClean="0">
                          <a:latin typeface="Cambria Math"/>
                        </a:rPr>
                        <m:t>+</m:t>
                      </m:r>
                      <m:sSup>
                        <m:sSupPr>
                          <m:ctrlPr>
                            <a:rPr lang="en-US" b="1" i="1" smtClean="0">
                              <a:latin typeface="Cambria Math"/>
                            </a:rPr>
                          </m:ctrlPr>
                        </m:sSupPr>
                        <m:e>
                          <m:r>
                            <a:rPr lang="en-US" b="1" i="1" smtClean="0">
                              <a:latin typeface="Cambria Math"/>
                            </a:rPr>
                            <m:t>𝒚</m:t>
                          </m:r>
                        </m:e>
                        <m:sup>
                          <m:r>
                            <a:rPr lang="en-US" b="1" i="1" smtClean="0">
                              <a:latin typeface="Cambria Math"/>
                            </a:rPr>
                            <m:t>𝟐</m:t>
                          </m:r>
                        </m:sup>
                      </m:sSup>
                      <m:r>
                        <a:rPr lang="en-US" b="1" i="1" smtClean="0">
                          <a:latin typeface="Cambria Math"/>
                        </a:rPr>
                        <m:t>−</m:t>
                      </m:r>
                      <m:r>
                        <a:rPr lang="en-US" b="1" i="1" smtClean="0">
                          <a:latin typeface="Cambria Math"/>
                        </a:rPr>
                        <m:t>𝟏</m:t>
                      </m:r>
                    </m:oMath>
                  </m:oMathPara>
                </a14:m>
                <a:endParaRPr lang="en-US" dirty="0" smtClean="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11D0641D-6455-4374-9517-F3B790035A30}" type="slidenum">
              <a:rPr lang="en-US" smtClean="0"/>
              <a:t>9</a:t>
            </a:fld>
            <a:endParaRPr lang="en-US"/>
          </a:p>
        </p:txBody>
      </p:sp>
      <p:pic>
        <p:nvPicPr>
          <p:cNvPr id="1027" name="Picture 3" descr="C:\Users\Mo\Dropbox\Game theory\multiplayer_reach_avoid_games\docs\slides\unit circle.png"/>
          <p:cNvPicPr>
            <a:picLocks noChangeAspect="1" noChangeArrowheads="1"/>
          </p:cNvPicPr>
          <p:nvPr/>
        </p:nvPicPr>
        <p:blipFill rotWithShape="1">
          <a:blip r:embed="rId4">
            <a:extLst>
              <a:ext uri="{28A0092B-C50C-407E-A947-70E740481C1C}">
                <a14:useLocalDpi xmlns:a14="http://schemas.microsoft.com/office/drawing/2010/main" val="0"/>
              </a:ext>
            </a:extLst>
          </a:blip>
          <a:srcRect l="16099" t="19194" r="15331" b="3887"/>
          <a:stretch/>
        </p:blipFill>
        <p:spPr bwMode="auto">
          <a:xfrm>
            <a:off x="2605414" y="3620022"/>
            <a:ext cx="3871586" cy="3257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135715"/>
      </p:ext>
    </p:extLst>
  </p:cSld>
  <p:clrMapOvr>
    <a:masterClrMapping/>
  </p:clrMapOvr>
</p:sld>
</file>

<file path=ppt/theme/theme1.xml><?xml version="1.0" encoding="utf-8"?>
<a:theme xmlns:a="http://schemas.openxmlformats.org/drawingml/2006/main" name="UCB">
  <a:themeElements>
    <a:clrScheme name="ssd4mt04 1">
      <a:dk1>
        <a:srgbClr val="000000"/>
      </a:dk1>
      <a:lt1>
        <a:srgbClr val="FFFFFF"/>
      </a:lt1>
      <a:dk2>
        <a:srgbClr val="E0AA0F"/>
      </a:dk2>
      <a:lt2>
        <a:srgbClr val="A6A49E"/>
      </a:lt2>
      <a:accent1>
        <a:srgbClr val="A32638"/>
      </a:accent1>
      <a:accent2>
        <a:srgbClr val="0038A8"/>
      </a:accent2>
      <a:accent3>
        <a:srgbClr val="FFFFFF"/>
      </a:accent3>
      <a:accent4>
        <a:srgbClr val="000000"/>
      </a:accent4>
      <a:accent5>
        <a:srgbClr val="CEACAE"/>
      </a:accent5>
      <a:accent6>
        <a:srgbClr val="003298"/>
      </a:accent6>
      <a:hlink>
        <a:srgbClr val="3A75C4"/>
      </a:hlink>
      <a:folHlink>
        <a:srgbClr val="7F6689"/>
      </a:folHlink>
    </a:clrScheme>
    <a:fontScheme name="ssd4mt0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accent2"/>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ko-KR" altLang="en-US" sz="900" b="0" i="0" u="none" strike="noStrike" cap="none" normalizeH="0" baseline="0" smtClean="0">
            <a:ln>
              <a:noFill/>
            </a:ln>
            <a:solidFill>
              <a:schemeClr val="accent2"/>
            </a:solidFill>
            <a:effectLst/>
            <a:latin typeface="Arial" charset="0"/>
            <a:ea typeface="Gulim" pitchFamily="50" charset="-127"/>
          </a:defRPr>
        </a:defPPr>
      </a:lstStyle>
    </a:spDef>
    <a:lnDef>
      <a:spPr bwMode="auto">
        <a:xfrm>
          <a:off x="0" y="0"/>
          <a:ext cx="1" cy="1"/>
        </a:xfrm>
        <a:custGeom>
          <a:avLst/>
          <a:gdLst/>
          <a:ahLst/>
          <a:cxnLst/>
          <a:rect l="0" t="0" r="0" b="0"/>
          <a:pathLst/>
        </a:custGeom>
        <a:noFill/>
        <a:ln w="9525" cap="flat" cmpd="sng" algn="ctr">
          <a:solidFill>
            <a:schemeClr val="accent2"/>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ko-KR" altLang="en-US" sz="900" b="0" i="0" u="none" strike="noStrike" cap="none" normalizeH="0" baseline="0" smtClean="0">
            <a:ln>
              <a:noFill/>
            </a:ln>
            <a:solidFill>
              <a:schemeClr val="accent2"/>
            </a:solidFill>
            <a:effectLst/>
            <a:latin typeface="Arial" charset="0"/>
            <a:ea typeface="Gulim" pitchFamily="50" charset="-127"/>
          </a:defRPr>
        </a:defPPr>
      </a:lstStyle>
    </a:lnDef>
  </a:objectDefaults>
  <a:extraClrSchemeLst>
    <a:extraClrScheme>
      <a:clrScheme name="ssd4mt04 1">
        <a:dk1>
          <a:srgbClr val="000000"/>
        </a:dk1>
        <a:lt1>
          <a:srgbClr val="FFFFFF"/>
        </a:lt1>
        <a:dk2>
          <a:srgbClr val="E0AA0F"/>
        </a:dk2>
        <a:lt2>
          <a:srgbClr val="A6A49E"/>
        </a:lt2>
        <a:accent1>
          <a:srgbClr val="A32638"/>
        </a:accent1>
        <a:accent2>
          <a:srgbClr val="0038A8"/>
        </a:accent2>
        <a:accent3>
          <a:srgbClr val="FFFFFF"/>
        </a:accent3>
        <a:accent4>
          <a:srgbClr val="000000"/>
        </a:accent4>
        <a:accent5>
          <a:srgbClr val="CEACAE"/>
        </a:accent5>
        <a:accent6>
          <a:srgbClr val="003298"/>
        </a:accent6>
        <a:hlink>
          <a:srgbClr val="3A75C4"/>
        </a:hlink>
        <a:folHlink>
          <a:srgbClr val="7F668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UCB</Template>
  <TotalTime>25789</TotalTime>
  <Words>4867</Words>
  <Application>Microsoft Office PowerPoint</Application>
  <PresentationFormat>On-screen Show (4:3)</PresentationFormat>
  <Paragraphs>623</Paragraphs>
  <Slides>57</Slides>
  <Notes>51</Notes>
  <HiddenSlides>0</HiddenSlides>
  <MMClips>4</MMClip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UCB</vt:lpstr>
      <vt:lpstr>Multiplayer Reach-Avoid Games</vt:lpstr>
      <vt:lpstr>Goals</vt:lpstr>
      <vt:lpstr>Outline</vt:lpstr>
      <vt:lpstr>Multiplayer Reach-Avoid Game</vt:lpstr>
      <vt:lpstr>Multiplayer Reach-Avoid Game</vt:lpstr>
      <vt:lpstr>Multiplayer Reach-Avoid Game</vt:lpstr>
      <vt:lpstr>Why Multiplayer Reach-Avoid Games?</vt:lpstr>
      <vt:lpstr>Two Player Game</vt:lpstr>
      <vt:lpstr>Defining sets</vt:lpstr>
      <vt:lpstr>Defining sets</vt:lpstr>
      <vt:lpstr>Defining sets</vt:lpstr>
      <vt:lpstr>Level set toolbox: solve HJI PDE</vt:lpstr>
      <vt:lpstr>Level set toolbox: solve HJI PDE</vt:lpstr>
      <vt:lpstr>Level set toolbox: solve HJI PDE</vt:lpstr>
      <vt:lpstr>The Hamiltonian</vt:lpstr>
      <vt:lpstr>The Hamiltonian</vt:lpstr>
      <vt:lpstr>Solution to the 4D HJI PDE</vt:lpstr>
      <vt:lpstr>Optimal controls</vt:lpstr>
      <vt:lpstr>Optimal controls</vt:lpstr>
      <vt:lpstr>Optimal controls</vt:lpstr>
      <vt:lpstr>Optimal controls</vt:lpstr>
      <vt:lpstr>Two player to multiplayer</vt:lpstr>
      <vt:lpstr>Two player to multiplayer</vt:lpstr>
      <vt:lpstr>Algorithm</vt:lpstr>
      <vt:lpstr>Algorithm</vt:lpstr>
      <vt:lpstr>From Two Player to Multiplayer</vt:lpstr>
      <vt:lpstr>From Two Player to Multiplayer</vt:lpstr>
      <vt:lpstr>From Two Player to Multiplayer</vt:lpstr>
      <vt:lpstr>From Two Player to Multiplayer</vt:lpstr>
      <vt:lpstr>From Two Player to Multiplayer</vt:lpstr>
      <vt:lpstr>From Two Player to Multiplayer</vt:lpstr>
      <vt:lpstr>Multiplayer Complexity Reduction</vt:lpstr>
      <vt:lpstr>More cooperation: real time graph updates</vt:lpstr>
      <vt:lpstr>Algorithm</vt:lpstr>
      <vt:lpstr>Simulation</vt:lpstr>
      <vt:lpstr>What we have so far and what’s next</vt:lpstr>
      <vt:lpstr>1 Attacker vs. 2 Defenders</vt:lpstr>
      <vt:lpstr>1 Attacker vs. 2 Defenders</vt:lpstr>
      <vt:lpstr>1 Attacker vs. 2 Defenders</vt:lpstr>
      <vt:lpstr>Problem 1: Defenders’ strategy</vt:lpstr>
      <vt:lpstr>Problem 2: Attacker’s strategy</vt:lpstr>
      <vt:lpstr>Observations</vt:lpstr>
      <vt:lpstr>Observations</vt:lpstr>
      <vt:lpstr>Observations</vt:lpstr>
      <vt:lpstr>Proposed attacker strategy: “Max”</vt:lpstr>
      <vt:lpstr>Proposed attacker strategy: “Log barrier”</vt:lpstr>
      <vt:lpstr>Desirable properties of strategies?</vt:lpstr>
      <vt:lpstr>Simulation: “Max” strategy</vt:lpstr>
      <vt:lpstr>Simulation: “Log barrier” strategy</vt:lpstr>
      <vt:lpstr>The optimal attacker strategy given Φ_4?</vt:lpstr>
      <vt:lpstr>The optimal attacker strategy given Φ_4</vt:lpstr>
      <vt:lpstr>The optimal attacker strategy given Φ_4</vt:lpstr>
      <vt:lpstr>The optimal attacker strategy given Φ_4</vt:lpstr>
      <vt:lpstr>Conclusions and future work</vt:lpstr>
      <vt:lpstr>PowerPoint Presentation</vt:lpstr>
      <vt:lpstr>Delaying the Attacker</vt:lpstr>
      <vt:lpstr>Delaying the Attacker: Multiple defenders</vt:lpstr>
    </vt:vector>
  </TitlesOfParts>
  <Company>UC Berkeley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Multiplayer Reach-Avoid Games</dc:title>
  <dc:creator>Mo Chen</dc:creator>
  <cp:lastModifiedBy>Mo Chen</cp:lastModifiedBy>
  <cp:revision>330</cp:revision>
  <dcterms:created xsi:type="dcterms:W3CDTF">2013-06-27T19:16:34Z</dcterms:created>
  <dcterms:modified xsi:type="dcterms:W3CDTF">2013-10-21T23:35:53Z</dcterms:modified>
</cp:coreProperties>
</file>